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1071" r:id="rId2"/>
    <p:sldId id="1070" r:id="rId3"/>
    <p:sldId id="1096" r:id="rId4"/>
    <p:sldId id="1069" r:id="rId5"/>
    <p:sldId id="1063" r:id="rId6"/>
    <p:sldId id="1097" r:id="rId7"/>
    <p:sldId id="1064" r:id="rId8"/>
    <p:sldId id="1065" r:id="rId9"/>
    <p:sldId id="1066" r:id="rId10"/>
    <p:sldId id="1077" r:id="rId11"/>
    <p:sldId id="1075" r:id="rId12"/>
    <p:sldId id="1080" r:id="rId13"/>
    <p:sldId id="1079" r:id="rId14"/>
    <p:sldId id="1072" r:id="rId15"/>
    <p:sldId id="1073" r:id="rId16"/>
    <p:sldId id="1081" r:id="rId17"/>
    <p:sldId id="1085" r:id="rId18"/>
    <p:sldId id="1091" r:id="rId19"/>
    <p:sldId id="1086" r:id="rId20"/>
    <p:sldId id="1087" r:id="rId21"/>
    <p:sldId id="1092" r:id="rId22"/>
    <p:sldId id="1093" r:id="rId23"/>
    <p:sldId id="1088" r:id="rId24"/>
    <p:sldId id="1089" r:id="rId25"/>
    <p:sldId id="1090" r:id="rId26"/>
    <p:sldId id="1094" r:id="rId27"/>
    <p:sldId id="1053" r:id="rId28"/>
  </p:sldIdLst>
  <p:sldSz cx="9144000" cy="6858000" type="screen4x3"/>
  <p:notesSz cx="6794500" cy="9931400"/>
  <p:custDataLst>
    <p:tags r:id="rId31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ADADA"/>
    <a:srgbClr val="FFFFFF"/>
    <a:srgbClr val="333333"/>
    <a:srgbClr val="FF6600"/>
    <a:srgbClr val="9966FF"/>
    <a:srgbClr val="9900CC"/>
    <a:srgbClr val="6699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 autoAdjust="0"/>
  </p:normalViewPr>
  <p:slideViewPr>
    <p:cSldViewPr>
      <p:cViewPr>
        <p:scale>
          <a:sx n="75" d="100"/>
          <a:sy n="75" d="100"/>
        </p:scale>
        <p:origin x="-1242" y="-90"/>
      </p:cViewPr>
      <p:guideLst>
        <p:guide orient="horz" pos="4176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6" y="1512"/>
      </p:cViewPr>
      <p:guideLst>
        <p:guide orient="horz" pos="312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95698" y="9391821"/>
            <a:ext cx="412397" cy="24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fld id="{948829BA-EB7F-42E4-8DAE-8FA94959CECA}" type="slidenum">
              <a:rPr lang="fr-FR" sz="1000" b="1"/>
              <a:pPr/>
              <a:t>‹N°›</a:t>
            </a:fld>
            <a:endParaRPr lang="fr-FR" sz="1000" b="1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7204" y="9391821"/>
            <a:ext cx="846609" cy="24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r>
              <a:rPr lang="fr-FR" sz="1000" dirty="0"/>
              <a:t>Centre Inffo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65203" y="9391821"/>
            <a:ext cx="498919" cy="24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r>
              <a:rPr lang="fr-FR" sz="1000" dirty="0" smtClean="0"/>
              <a:t>2015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xmlns="" val="37797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6" y="4717137"/>
            <a:ext cx="4979248" cy="4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5241" rIns="92099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29506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Orientation-pour-tous donne accès à :</a:t>
            </a:r>
          </a:p>
          <a:p>
            <a:r>
              <a:rPr lang="fr-FR" dirty="0" smtClean="0"/>
              <a:t>• plus de 2 800 fiches-métiers</a:t>
            </a:r>
          </a:p>
          <a:p>
            <a:r>
              <a:rPr lang="fr-FR" dirty="0" smtClean="0"/>
              <a:t>relevant des secteurs privé et public</a:t>
            </a:r>
          </a:p>
          <a:p>
            <a:r>
              <a:rPr lang="fr-FR" dirty="0" smtClean="0"/>
              <a:t>plus de 200 000 formations</a:t>
            </a:r>
          </a:p>
          <a:p>
            <a:r>
              <a:rPr lang="fr-FR" dirty="0" smtClean="0"/>
              <a:t>initiales et continues</a:t>
            </a:r>
          </a:p>
          <a:p>
            <a:r>
              <a:rPr lang="fr-FR" dirty="0" smtClean="0"/>
              <a:t>plus de 4 000 lieux d’accueil,</a:t>
            </a:r>
          </a:p>
          <a:p>
            <a:r>
              <a:rPr lang="fr-FR" dirty="0" smtClean="0"/>
              <a:t>d'information et d'orientation</a:t>
            </a:r>
          </a:p>
          <a:p>
            <a:r>
              <a:rPr lang="fr-FR" dirty="0" smtClean="0"/>
              <a:t>plus de 1 000 lieux d’orientation labellisés :</a:t>
            </a:r>
          </a:p>
          <a:p>
            <a:r>
              <a:rPr lang="fr-FR" dirty="0" smtClean="0"/>
              <a:t>«Orientation pour tous»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CB92A8-35C1-483C-8618-6DD841AB6D1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054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2708" y="6260554"/>
            <a:ext cx="599334" cy="60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Espace réservé du contenu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3960"/>
            <a:ext cx="683568" cy="4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34" t="26640" r="7886" b="54855"/>
          <a:stretch/>
        </p:blipFill>
        <p:spPr bwMode="auto">
          <a:xfrm>
            <a:off x="0" y="-5680"/>
            <a:ext cx="9144000" cy="17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2708" y="6260554"/>
            <a:ext cx="599334" cy="60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Espace réservé du contenu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3960"/>
            <a:ext cx="683568" cy="4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35110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2708" y="6260554"/>
            <a:ext cx="599334" cy="60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Espace réservé du contenu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3960"/>
            <a:ext cx="683568" cy="4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2708" y="6260554"/>
            <a:ext cx="599334" cy="60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Espace réservé du contenu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3960"/>
            <a:ext cx="683568" cy="4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457200" y="1143000"/>
            <a:ext cx="8077200" cy="0"/>
          </a:xfrm>
          <a:prstGeom prst="line">
            <a:avLst/>
          </a:prstGeom>
          <a:noFill/>
          <a:ln w="31750">
            <a:solidFill>
              <a:srgbClr val="79B3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fr-FR"/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2447701" y="6635750"/>
            <a:ext cx="4500563" cy="2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900" b="1" i="0" dirty="0">
                <a:solidFill>
                  <a:schemeClr val="accent2">
                    <a:lumMod val="50000"/>
                  </a:schemeClr>
                </a:solidFill>
              </a:rPr>
              <a:t>Septembre </a:t>
            </a:r>
            <a:r>
              <a:rPr lang="fr-FR" sz="900" b="1" i="0" dirty="0" smtClean="0">
                <a:solidFill>
                  <a:schemeClr val="accent2">
                    <a:lumMod val="50000"/>
                  </a:schemeClr>
                </a:solidFill>
              </a:rPr>
              <a:t>2015 </a:t>
            </a:r>
            <a:r>
              <a:rPr lang="fr-FR" sz="900" b="1" i="0" dirty="0">
                <a:solidFill>
                  <a:schemeClr val="accent2">
                    <a:lumMod val="50000"/>
                  </a:schemeClr>
                </a:solidFill>
              </a:rPr>
              <a:t>©  Régis ROUSSEL - Mission Europe-International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-et-formation.e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act.europe@centre-inffo.fr" TargetMode="External"/><Relationship Id="rId5" Type="http://schemas.openxmlformats.org/officeDocument/2006/relationships/hyperlink" Target="https://twitter.com/inffo_europe" TargetMode="External"/><Relationship Id="rId4" Type="http://schemas.openxmlformats.org/officeDocument/2006/relationships/hyperlink" Target="http://www.europe-international-et-formation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tion-pour-tous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e-inffo.fr/refernet" TargetMode="External"/><Relationship Id="rId2" Type="http://schemas.openxmlformats.org/officeDocument/2006/relationships/hyperlink" Target="http://www.cedefop.europa.eu/en/news-and-press/newslett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3212976"/>
            <a:ext cx="9036496" cy="9361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smtClean="0"/>
              <a:t>L’apprentissage en Europe</a:t>
            </a:r>
            <a:br>
              <a:rPr lang="fr-FR" sz="4000" dirty="0" smtClean="0"/>
            </a:br>
            <a:r>
              <a:rPr lang="fr-FR" sz="4000" dirty="0" smtClean="0"/>
              <a:t>Politiques et actions de l’UE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2" t="8065" r="4496" b="9751"/>
          <a:stretch/>
        </p:blipFill>
        <p:spPr bwMode="auto">
          <a:xfrm>
            <a:off x="1506796" y="1772816"/>
            <a:ext cx="788974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2420888"/>
            <a:ext cx="3563888" cy="108012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i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L’apprentissage en Europe</a:t>
            </a:r>
            <a:endParaRPr lang="fr-FR" sz="3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83568" y="6366768"/>
            <a:ext cx="4104456" cy="66263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400" i="0" dirty="0" smtClean="0">
                <a:solidFill>
                  <a:schemeClr val="accent1"/>
                </a:solidFill>
              </a:rPr>
              <a:t>Diaporama réalisé par Régis Roussel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i="0" dirty="0" smtClean="0">
                <a:solidFill>
                  <a:schemeClr val="accent1"/>
                </a:solidFill>
              </a:rPr>
              <a:t>Mission Europe-International</a:t>
            </a:r>
            <a:endParaRPr lang="fr-FR" sz="1400" i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2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3212976"/>
            <a:ext cx="9036496" cy="9361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L’apprentissage en Europe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Politiques et actions de l’UE</a:t>
            </a:r>
          </a:p>
        </p:txBody>
      </p:sp>
    </p:spTree>
    <p:extLst>
      <p:ext uri="{BB962C8B-B14F-4D97-AF65-F5344CB8AC3E}">
        <p14:creationId xmlns:p14="http://schemas.microsoft.com/office/powerpoint/2010/main" xmlns="" val="6651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88662"/>
            <a:ext cx="8352928" cy="63608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L’apprentissage – les acceptions européennes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1772816"/>
            <a:ext cx="8928992" cy="46085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Learning = </a:t>
            </a:r>
            <a:r>
              <a:rPr lang="en-US" dirty="0" err="1" smtClean="0">
                <a:solidFill>
                  <a:schemeClr val="tx2"/>
                </a:solidFill>
              </a:rPr>
              <a:t>apprentissage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accent5"/>
                </a:solidFill>
              </a:rPr>
              <a:t>Processus </a:t>
            </a:r>
            <a:r>
              <a:rPr lang="fr-FR" dirty="0">
                <a:solidFill>
                  <a:schemeClr val="accent5"/>
                </a:solidFill>
              </a:rPr>
              <a:t>dans lequel un individu assimile de l’information</a:t>
            </a:r>
            <a:r>
              <a:rPr lang="fr-FR" dirty="0" smtClean="0">
                <a:solidFill>
                  <a:schemeClr val="accent5"/>
                </a:solidFill>
              </a:rPr>
              <a:t>, </a:t>
            </a:r>
            <a:r>
              <a:rPr lang="fr-FR" dirty="0">
                <a:solidFill>
                  <a:schemeClr val="accent5"/>
                </a:solidFill>
              </a:rPr>
              <a:t>des idées et des valeurs et acquiert ainsi des savoirs, </a:t>
            </a:r>
            <a:r>
              <a:rPr lang="fr-FR" dirty="0" smtClean="0">
                <a:solidFill>
                  <a:schemeClr val="accent5"/>
                </a:solidFill>
              </a:rPr>
              <a:t>savoir-faire, aptitudes </a:t>
            </a:r>
            <a:r>
              <a:rPr lang="fr-FR" dirty="0">
                <a:solidFill>
                  <a:schemeClr val="accent5"/>
                </a:solidFill>
              </a:rPr>
              <a:t>et/ou </a:t>
            </a:r>
            <a:r>
              <a:rPr lang="fr-FR" dirty="0" smtClean="0">
                <a:solidFill>
                  <a:schemeClr val="accent5"/>
                </a:solidFill>
              </a:rPr>
              <a:t>compétences.</a:t>
            </a:r>
            <a:br>
              <a:rPr lang="fr-FR" dirty="0" smtClean="0">
                <a:solidFill>
                  <a:schemeClr val="accent5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Learning </a:t>
            </a:r>
            <a:r>
              <a:rPr lang="fr-FR" dirty="0" err="1" smtClean="0">
                <a:solidFill>
                  <a:schemeClr val="tx2"/>
                </a:solidFill>
              </a:rPr>
              <a:t>outcomes</a:t>
            </a:r>
            <a:r>
              <a:rPr lang="fr-FR" dirty="0" smtClean="0">
                <a:solidFill>
                  <a:schemeClr val="tx2"/>
                </a:solidFill>
              </a:rPr>
              <a:t> = résultats </a:t>
            </a:r>
            <a:r>
              <a:rPr lang="fr-FR" dirty="0">
                <a:solidFill>
                  <a:schemeClr val="tx2"/>
                </a:solidFill>
              </a:rPr>
              <a:t>d’apprentissage </a:t>
            </a:r>
            <a:r>
              <a:rPr lang="fr-FR" dirty="0" smtClean="0">
                <a:solidFill>
                  <a:schemeClr val="tx2"/>
                </a:solidFill>
              </a:rPr>
              <a:t>/acquis d’apprentissage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err="1" smtClean="0">
                <a:solidFill>
                  <a:schemeClr val="tx2"/>
                </a:solidFill>
              </a:rPr>
              <a:t>Formal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err="1" smtClean="0">
                <a:solidFill>
                  <a:schemeClr val="tx2"/>
                </a:solidFill>
              </a:rPr>
              <a:t>informal</a:t>
            </a:r>
            <a:r>
              <a:rPr lang="fr-FR" dirty="0" smtClean="0">
                <a:solidFill>
                  <a:schemeClr val="tx2"/>
                </a:solidFill>
              </a:rPr>
              <a:t> and non-</a:t>
            </a:r>
            <a:r>
              <a:rPr lang="fr-FR" dirty="0" err="1" smtClean="0">
                <a:solidFill>
                  <a:schemeClr val="tx2"/>
                </a:solidFill>
              </a:rPr>
              <a:t>formal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learning</a:t>
            </a:r>
            <a:r>
              <a:rPr lang="fr-FR" dirty="0" smtClean="0">
                <a:solidFill>
                  <a:schemeClr val="tx2"/>
                </a:solidFill>
              </a:rPr>
              <a:t> = les apprentissages formels, informels et non-formels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err="1" smtClean="0">
                <a:solidFill>
                  <a:schemeClr val="tx2"/>
                </a:solidFill>
              </a:rPr>
              <a:t>Work-based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learning</a:t>
            </a:r>
            <a:r>
              <a:rPr lang="fr-FR" dirty="0" smtClean="0">
                <a:solidFill>
                  <a:schemeClr val="tx2"/>
                </a:solidFill>
              </a:rPr>
              <a:t> = l’apprentissage en milieu professionnel (ou situation de travail)</a:t>
            </a:r>
            <a:br>
              <a:rPr lang="fr-FR" dirty="0" smtClean="0">
                <a:solidFill>
                  <a:schemeClr val="tx2"/>
                </a:solidFill>
              </a:rPr>
            </a:b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err="1" smtClean="0">
                <a:solidFill>
                  <a:schemeClr val="tx2"/>
                </a:solidFill>
              </a:rPr>
              <a:t>Apprenticeship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= </a:t>
            </a:r>
            <a:r>
              <a:rPr lang="fr-FR" dirty="0" smtClean="0">
                <a:solidFill>
                  <a:schemeClr val="tx2"/>
                </a:solidFill>
              </a:rPr>
              <a:t>apprentissage (professionnel)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accent5"/>
                </a:solidFill>
              </a:rPr>
              <a:t>Mode </a:t>
            </a:r>
            <a:r>
              <a:rPr lang="fr-FR" dirty="0">
                <a:solidFill>
                  <a:schemeClr val="accent5"/>
                </a:solidFill>
              </a:rPr>
              <a:t>de formation de longue durée alternant des </a:t>
            </a:r>
            <a:r>
              <a:rPr lang="fr-FR" dirty="0" smtClean="0">
                <a:solidFill>
                  <a:schemeClr val="accent5"/>
                </a:solidFill>
              </a:rPr>
              <a:t>périodes effectuées </a:t>
            </a:r>
            <a:r>
              <a:rPr lang="fr-FR" dirty="0">
                <a:solidFill>
                  <a:schemeClr val="accent5"/>
                </a:solidFill>
              </a:rPr>
              <a:t>sur le lieu de travail et dans un </a:t>
            </a:r>
            <a:r>
              <a:rPr lang="fr-FR" dirty="0" smtClean="0">
                <a:solidFill>
                  <a:schemeClr val="accent5"/>
                </a:solidFill>
              </a:rPr>
              <a:t>établissement d’enseignement </a:t>
            </a:r>
            <a:r>
              <a:rPr lang="fr-FR" dirty="0">
                <a:solidFill>
                  <a:schemeClr val="accent5"/>
                </a:solidFill>
              </a:rPr>
              <a:t>ou un centre de formation. l’apprenti(e) </a:t>
            </a:r>
            <a:r>
              <a:rPr lang="fr-FR" dirty="0" smtClean="0">
                <a:solidFill>
                  <a:schemeClr val="accent5"/>
                </a:solidFill>
              </a:rPr>
              <a:t>est contractuellement </a:t>
            </a:r>
            <a:r>
              <a:rPr lang="fr-FR" dirty="0">
                <a:solidFill>
                  <a:schemeClr val="accent5"/>
                </a:solidFill>
              </a:rPr>
              <a:t>lié(e) à l’employeur et reçoit une </a:t>
            </a:r>
            <a:r>
              <a:rPr lang="fr-FR" dirty="0" smtClean="0">
                <a:solidFill>
                  <a:schemeClr val="accent5"/>
                </a:solidFill>
              </a:rPr>
              <a:t>rémunération</a:t>
            </a:r>
            <a:r>
              <a:rPr lang="fr-FR" dirty="0">
                <a:solidFill>
                  <a:schemeClr val="accent5"/>
                </a:solidFill>
              </a:rPr>
              <a:t/>
            </a:r>
            <a:br>
              <a:rPr lang="fr-FR" dirty="0">
                <a:solidFill>
                  <a:schemeClr val="accent5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Le </a:t>
            </a:r>
            <a:r>
              <a:rPr lang="fr-FR" dirty="0">
                <a:solidFill>
                  <a:schemeClr val="tx2"/>
                </a:solidFill>
              </a:rPr>
              <a:t>système dual allemand est un exemple d’apprentissage</a:t>
            </a:r>
          </a:p>
        </p:txBody>
      </p:sp>
    </p:spTree>
    <p:extLst>
      <p:ext uri="{BB962C8B-B14F-4D97-AF65-F5344CB8AC3E}">
        <p14:creationId xmlns:p14="http://schemas.microsoft.com/office/powerpoint/2010/main" xmlns="" val="12422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88662"/>
            <a:ext cx="8352928" cy="63608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L’apprentissage – les politiques européennes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8928992" cy="43924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tx2"/>
                </a:solidFill>
              </a:rPr>
              <a:t>STD5 : </a:t>
            </a:r>
            <a:r>
              <a:rPr lang="fr-FR" dirty="0"/>
              <a:t> les pouvoirs publics, les partenaires sociaux et les organismes d’EFP devraient prendre les dispositions nécessaires </a:t>
            </a:r>
            <a:r>
              <a:rPr lang="fr-FR" dirty="0" smtClean="0"/>
              <a:t>pour … tirer </a:t>
            </a:r>
            <a:r>
              <a:rPr lang="fr-FR" dirty="0"/>
              <a:t>le plus grand parti possible de la formation en milieu de travail, y compris dans le cadre de </a:t>
            </a:r>
            <a:r>
              <a:rPr lang="fr-FR" dirty="0">
                <a:solidFill>
                  <a:schemeClr val="accent5"/>
                </a:solidFill>
              </a:rPr>
              <a:t>contrats d’apprentissage</a:t>
            </a:r>
            <a:r>
              <a:rPr lang="fr-FR" dirty="0"/>
              <a:t>, afin de contribuer à accroître le nombre d’apprentis en </a:t>
            </a:r>
            <a:r>
              <a:rPr lang="fr-FR" dirty="0" smtClean="0"/>
              <a:t>Europe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</a:rPr>
              <a:t>STD8</a:t>
            </a:r>
            <a:r>
              <a:rPr lang="fr-FR" dirty="0"/>
              <a:t> : mettre en œuvre la recommandation relative au </a:t>
            </a:r>
            <a:r>
              <a:rPr lang="fr-FR" dirty="0" smtClean="0"/>
              <a:t>CEC … mettre </a:t>
            </a:r>
            <a:r>
              <a:rPr lang="fr-FR" dirty="0"/>
              <a:t>en place des cadres nationaux de certification (CNC) généraux, dans le cadre d’une approche axée sur les </a:t>
            </a:r>
            <a:r>
              <a:rPr lang="fr-FR" dirty="0">
                <a:solidFill>
                  <a:schemeClr val="accent5"/>
                </a:solidFill>
              </a:rPr>
              <a:t>acquis </a:t>
            </a:r>
            <a:r>
              <a:rPr lang="fr-FR" dirty="0" smtClean="0">
                <a:solidFill>
                  <a:schemeClr val="accent5"/>
                </a:solidFill>
              </a:rPr>
              <a:t>d’apprentissage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</a:rPr>
              <a:t>STD18 </a:t>
            </a:r>
            <a:r>
              <a:rPr lang="fr-FR" dirty="0"/>
              <a:t>: utiliser les TIC pour améliorer autant que possible l’accès à la formation et favoriser </a:t>
            </a:r>
            <a:r>
              <a:rPr lang="fr-FR" dirty="0">
                <a:solidFill>
                  <a:schemeClr val="accent5"/>
                </a:solidFill>
              </a:rPr>
              <a:t>l’apprentissage actif</a:t>
            </a:r>
            <a:r>
              <a:rPr lang="fr-FR" dirty="0"/>
              <a:t>, ainsi que pour élaborer de nouvelles méthodes dans l’EFP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07504" y="1198435"/>
            <a:ext cx="864096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sz="2200" i="0" dirty="0">
                <a:solidFill>
                  <a:schemeClr val="accent5"/>
                </a:solidFill>
                <a:latin typeface="+mn-lt"/>
              </a:rPr>
              <a:t>Le </a:t>
            </a:r>
            <a:r>
              <a:rPr lang="fr-FR" sz="2200" i="0" dirty="0" smtClean="0">
                <a:solidFill>
                  <a:schemeClr val="tx2"/>
                </a:solidFill>
                <a:latin typeface="+mn-lt"/>
              </a:rPr>
              <a:t>Communiqué </a:t>
            </a:r>
            <a:r>
              <a:rPr lang="fr-FR" sz="2200" i="0" dirty="0">
                <a:solidFill>
                  <a:schemeClr val="tx2"/>
                </a:solidFill>
                <a:latin typeface="+mn-lt"/>
              </a:rPr>
              <a:t>de Bruges </a:t>
            </a:r>
            <a:r>
              <a:rPr lang="fr-FR" sz="2200" i="0" dirty="0">
                <a:solidFill>
                  <a:schemeClr val="accent5"/>
                </a:solidFill>
                <a:latin typeface="+mn-lt"/>
              </a:rPr>
              <a:t>sur la coopération européenne renforcée en matière d’enseignement et de formation professionnels </a:t>
            </a:r>
            <a:r>
              <a:rPr lang="fr-FR" sz="2200" i="0" dirty="0" smtClean="0">
                <a:solidFill>
                  <a:schemeClr val="accent5"/>
                </a:solidFill>
                <a:latin typeface="+mn-lt"/>
              </a:rPr>
              <a:t>- 2011-2020</a:t>
            </a:r>
            <a:endParaRPr lang="fr-FR" sz="2200" i="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0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88662"/>
            <a:ext cx="7488832" cy="636082"/>
          </a:xfrm>
        </p:spPr>
        <p:txBody>
          <a:bodyPr>
            <a:normAutofit/>
          </a:bodyPr>
          <a:lstStyle/>
          <a:p>
            <a:r>
              <a:rPr lang="fr-FR" sz="3200" dirty="0"/>
              <a:t>Alliance européenne pour l’apprentissage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5192" y="1772816"/>
            <a:ext cx="7859216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Lancement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en juillet 2013 </a:t>
            </a:r>
            <a:r>
              <a:rPr lang="fr-FR" dirty="0"/>
              <a:t>par une déclaration commune des Partenaires Sociaux européens (CES, BUSINESSEUROPE, UEAPME et CEEP), de la Commission européenne et de la présidence du Conseil de </a:t>
            </a:r>
            <a:r>
              <a:rPr lang="fr-FR" dirty="0" smtClean="0"/>
              <a:t>l’UE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Objectif </a:t>
            </a:r>
            <a:r>
              <a:rPr lang="fr-FR" dirty="0" smtClean="0"/>
              <a:t>: renforcer </a:t>
            </a:r>
            <a:r>
              <a:rPr lang="fr-FR" dirty="0"/>
              <a:t>la qualité, l'offre et l'image de l'apprentissage en </a:t>
            </a:r>
            <a:r>
              <a:rPr lang="fr-FR" dirty="0" smtClean="0"/>
              <a:t>Europe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Plateforme gérée </a:t>
            </a:r>
            <a:r>
              <a:rPr lang="fr-FR" dirty="0">
                <a:solidFill>
                  <a:schemeClr val="tx2"/>
                </a:solidFill>
              </a:rPr>
              <a:t>par la Commission </a:t>
            </a:r>
            <a:r>
              <a:rPr lang="fr-FR" dirty="0"/>
              <a:t>: partage d'expériences et </a:t>
            </a:r>
            <a:r>
              <a:rPr lang="fr-FR" dirty="0" smtClean="0"/>
              <a:t>des </a:t>
            </a:r>
            <a:r>
              <a:rPr lang="fr-FR" dirty="0"/>
              <a:t>meilleures pratiques</a:t>
            </a:r>
            <a:endParaRPr lang="fr-FR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Y participent </a:t>
            </a:r>
            <a:r>
              <a:rPr lang="fr-FR" dirty="0" smtClean="0"/>
              <a:t>: les États </a:t>
            </a:r>
            <a:r>
              <a:rPr lang="fr-FR" dirty="0"/>
              <a:t>et d'autres acteurs clés tels que des entreprises, les partenaires sociaux, des chambres de commerce, l’enseignement et la formation professionnelle (EFP), les régions, des représentants des jeunes ou des groupes de </a:t>
            </a:r>
            <a:r>
              <a:rPr lang="fr-FR" dirty="0" smtClean="0"/>
              <a:t>réflexion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fr-FR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098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LEO2013Quality_Assurance_Framework_brochure_French[1].pdf - Adobe Reader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75" t="44592" r="23576" b="8446"/>
          <a:stretch/>
        </p:blipFill>
        <p:spPr>
          <a:xfrm>
            <a:off x="323528" y="1268760"/>
            <a:ext cx="8568952" cy="4983107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043608" y="548680"/>
            <a:ext cx="8100392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0" smtClean="0"/>
              <a:t>EQAVET : Le cadre européen de référence pour l’assurance de la qualité dans l’EFP</a:t>
            </a:r>
            <a:endParaRPr lang="fr-FR" sz="2800" i="0" dirty="0"/>
          </a:p>
        </p:txBody>
      </p:sp>
    </p:spTree>
    <p:extLst>
      <p:ext uri="{BB962C8B-B14F-4D97-AF65-F5344CB8AC3E}">
        <p14:creationId xmlns:p14="http://schemas.microsoft.com/office/powerpoint/2010/main" xmlns="" val="23197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920880" cy="576064"/>
          </a:xfrm>
        </p:spPr>
        <p:txBody>
          <a:bodyPr>
            <a:noAutofit/>
          </a:bodyPr>
          <a:lstStyle/>
          <a:p>
            <a:r>
              <a:rPr lang="fr-FR" sz="2800" dirty="0"/>
              <a:t>EQAVET : Le cadre européen </a:t>
            </a:r>
            <a:r>
              <a:rPr lang="fr-FR" sz="2800" dirty="0" smtClean="0"/>
              <a:t>de référence </a:t>
            </a:r>
            <a:r>
              <a:rPr lang="fr-FR" sz="2800" dirty="0"/>
              <a:t>pour </a:t>
            </a:r>
            <a:r>
              <a:rPr lang="fr-FR" sz="2800" dirty="0" smtClean="0"/>
              <a:t>l’assurance de </a:t>
            </a:r>
            <a:r>
              <a:rPr lang="fr-FR" sz="2800" dirty="0"/>
              <a:t>la qualité </a:t>
            </a:r>
            <a:r>
              <a:rPr lang="fr-FR" sz="2800" dirty="0" smtClean="0"/>
              <a:t>dans l’EFP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568952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10 indicateurs de la qualité en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EFP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Utilité </a:t>
            </a:r>
            <a:r>
              <a:rPr lang="fr-FR" dirty="0"/>
              <a:t>des systèmes d’assurance de la qualité pour </a:t>
            </a:r>
            <a:r>
              <a:rPr lang="fr-FR" dirty="0" smtClean="0"/>
              <a:t>les prestataires </a:t>
            </a:r>
            <a:r>
              <a:rPr lang="fr-FR" dirty="0"/>
              <a:t>de services d’EFP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Investissement </a:t>
            </a:r>
            <a:r>
              <a:rPr lang="fr-FR" dirty="0"/>
              <a:t>dans la formation des enseignants et </a:t>
            </a:r>
            <a:r>
              <a:rPr lang="fr-FR" dirty="0" smtClean="0"/>
              <a:t>des formateurs</a:t>
            </a:r>
            <a:endParaRPr lang="fr-FR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Taux </a:t>
            </a:r>
            <a:r>
              <a:rPr lang="fr-FR" dirty="0"/>
              <a:t>de participation aux programmes d’EFP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Taux </a:t>
            </a:r>
            <a:r>
              <a:rPr lang="fr-FR" dirty="0"/>
              <a:t>d’achèvement des programmes d’EFP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Taux </a:t>
            </a:r>
            <a:r>
              <a:rPr lang="fr-FR" dirty="0"/>
              <a:t>de placement dans le cadre des programmes d’EFP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Utilisation </a:t>
            </a:r>
            <a:r>
              <a:rPr lang="fr-FR" dirty="0"/>
              <a:t>sur le lieu de travail des compétences acquises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Taux </a:t>
            </a:r>
            <a:r>
              <a:rPr lang="fr-FR" dirty="0"/>
              <a:t>de chômage en fonction des critères individuels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Prévalence </a:t>
            </a:r>
            <a:r>
              <a:rPr lang="fr-FR" dirty="0"/>
              <a:t>de groupes vulnérables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Mécanismes </a:t>
            </a:r>
            <a:r>
              <a:rPr lang="fr-FR" dirty="0"/>
              <a:t>d’identification des besoins en formation </a:t>
            </a:r>
            <a:r>
              <a:rPr lang="fr-FR" dirty="0" smtClean="0"/>
              <a:t>du marché </a:t>
            </a:r>
            <a:r>
              <a:rPr lang="fr-FR" dirty="0"/>
              <a:t>du travail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Systèmes </a:t>
            </a:r>
            <a:r>
              <a:rPr lang="fr-FR" dirty="0"/>
              <a:t>utilisés pour promouvoir un meilleur accès à </a:t>
            </a:r>
            <a:r>
              <a:rPr lang="fr-FR" dirty="0" smtClean="0"/>
              <a:t>l’EFP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038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3933056"/>
            <a:ext cx="9036496" cy="9361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L’apprentissage en Europe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L’apprentissage – formation en alternance : comparaison européenne</a:t>
            </a:r>
          </a:p>
        </p:txBody>
      </p:sp>
    </p:spTree>
    <p:extLst>
      <p:ext uri="{BB962C8B-B14F-4D97-AF65-F5344CB8AC3E}">
        <p14:creationId xmlns:p14="http://schemas.microsoft.com/office/powerpoint/2010/main" xmlns="" val="6311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Système dual – porté par le monde économique</a:t>
            </a:r>
          </a:p>
          <a:p>
            <a:r>
              <a:rPr lang="fr-FR" dirty="0" smtClean="0"/>
              <a:t>Partenariat : entreprises, organisations professionnelles … et gouvernement</a:t>
            </a:r>
          </a:p>
          <a:p>
            <a:r>
              <a:rPr lang="fr-FR" dirty="0" smtClean="0"/>
              <a:t>Approche métiers : </a:t>
            </a:r>
            <a:r>
              <a:rPr lang="fr-FR" dirty="0" err="1" smtClean="0"/>
              <a:t>env</a:t>
            </a:r>
            <a:r>
              <a:rPr lang="fr-FR" dirty="0" smtClean="0"/>
              <a:t> 330 métiers concernés</a:t>
            </a:r>
          </a:p>
          <a:p>
            <a:r>
              <a:rPr lang="fr-FR" dirty="0" smtClean="0"/>
              <a:t>Approche par compétences </a:t>
            </a:r>
          </a:p>
          <a:p>
            <a:r>
              <a:rPr lang="fr-FR" dirty="0" smtClean="0"/>
              <a:t>Accords collectifs</a:t>
            </a:r>
          </a:p>
          <a:p>
            <a:r>
              <a:rPr lang="fr-FR" dirty="0"/>
              <a:t>Apprentissage dans entreprise privée </a:t>
            </a:r>
            <a:r>
              <a:rPr lang="fr-FR" dirty="0" smtClean="0"/>
              <a:t>ou publique (</a:t>
            </a:r>
            <a:r>
              <a:rPr lang="fr-FR" dirty="0"/>
              <a:t>2</a:t>
            </a:r>
            <a:r>
              <a:rPr lang="fr-FR" dirty="0" smtClean="0"/>
              <a:t>%)</a:t>
            </a:r>
          </a:p>
          <a:p>
            <a:r>
              <a:rPr lang="fr-FR" dirty="0" smtClean="0"/>
              <a:t>2013 : 614 300 apprentis, mais 50% des jeunes choisissent la voie professionnelle</a:t>
            </a:r>
          </a:p>
          <a:p>
            <a:r>
              <a:rPr lang="fr-FR" dirty="0" smtClean="0"/>
              <a:t>Aides : aides financières et formations inter entreprises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92088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L’apprentissage en Allemagne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562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38912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Système dual </a:t>
            </a:r>
          </a:p>
          <a:p>
            <a:r>
              <a:rPr lang="fr-FR" dirty="0" smtClean="0"/>
              <a:t>Gouvernance : État, partenaires sociaux et autres</a:t>
            </a:r>
          </a:p>
          <a:p>
            <a:r>
              <a:rPr lang="fr-FR" dirty="0" smtClean="0"/>
              <a:t>En entreprise (80%) et en école professionnelle (20%)</a:t>
            </a:r>
          </a:p>
          <a:p>
            <a:r>
              <a:rPr lang="fr-FR" dirty="0" smtClean="0"/>
              <a:t>Accords collectifs</a:t>
            </a:r>
          </a:p>
          <a:p>
            <a:r>
              <a:rPr lang="fr-FR" dirty="0" smtClean="0"/>
              <a:t>200 métiers dans tous les secteurs</a:t>
            </a:r>
          </a:p>
          <a:p>
            <a:r>
              <a:rPr lang="fr-FR" dirty="0" smtClean="0"/>
              <a:t>2013 : 40% des jeunes en apprentissage (</a:t>
            </a:r>
            <a:r>
              <a:rPr lang="fr-FR" dirty="0" err="1" smtClean="0"/>
              <a:t>env</a:t>
            </a:r>
            <a:r>
              <a:rPr lang="fr-FR" dirty="0" smtClean="0"/>
              <a:t> 120 000)</a:t>
            </a:r>
          </a:p>
          <a:p>
            <a:r>
              <a:rPr lang="fr-FR" dirty="0" smtClean="0"/>
              <a:t>Aides </a:t>
            </a:r>
          </a:p>
          <a:p>
            <a:pPr lvl="1"/>
            <a:r>
              <a:rPr lang="fr-FR" dirty="0" smtClean="0"/>
              <a:t>aides financières (État &amp; provinces) pour la formation – salaire = </a:t>
            </a:r>
            <a:r>
              <a:rPr lang="fr-FR" dirty="0" err="1" smtClean="0"/>
              <a:t>jsq</a:t>
            </a:r>
            <a:r>
              <a:rPr lang="fr-FR" dirty="0" smtClean="0"/>
              <a:t> 80% - exonération charges sociales les 2 1</a:t>
            </a:r>
            <a:r>
              <a:rPr lang="fr-FR" baseline="30000" dirty="0" smtClean="0"/>
              <a:t>ères</a:t>
            </a:r>
            <a:r>
              <a:rPr lang="fr-FR" dirty="0" smtClean="0"/>
              <a:t> années</a:t>
            </a:r>
          </a:p>
          <a:p>
            <a:pPr lvl="1"/>
            <a:r>
              <a:rPr lang="fr-FR" dirty="0" smtClean="0"/>
              <a:t>Sous certaines conditions : Partie de la formation dans une autre entreprise ou organisme de formation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92088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L’apprentissage en Autriche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1084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38912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fr-FR" dirty="0" smtClean="0"/>
              <a:t>Apprentissage : part des formations en alternance en lien direct avec le monde du travail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Géré par l’Etat et les Régions et provinces autonomes + partenaires sociaux et autorités locales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Contrats de travail pour jeunes de 15 ou 18 à 29 ans et depuis 2012 pour certains adultes (liste de mobilité)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3 formes d’apprentissage 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fr-FR" dirty="0" smtClean="0"/>
              <a:t>Certificats professionnels ou diplômes de technicien – 3 à 4 ans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Certifications professionnelles reconnues par des accords collectifs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Certifications de l’enseignement supérieur (système national)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2012 : 469 900 apprentis (moins de 4000 de moins de 18 ans)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Aides : aides financières, pourcentage de salaire (temps de la formation), réduction de charges sociales, </a:t>
            </a:r>
            <a:r>
              <a:rPr lang="fr-FR" dirty="0" err="1" smtClean="0"/>
              <a:t>etc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92088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L’apprentissage en Italie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6712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99592" y="2064619"/>
            <a:ext cx="3235295" cy="39604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fr-FR" sz="1800" i="0" dirty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Sous la tutelle du ministre </a:t>
            </a:r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en </a:t>
            </a:r>
          </a:p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charge de la formation professionnelle</a:t>
            </a:r>
            <a:endParaRPr lang="fr-FR" sz="1800" i="0" dirty="0">
              <a:solidFill>
                <a:srgbClr val="7DA647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3528" y="1576743"/>
            <a:ext cx="4483100" cy="5540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640" tIns="49320" rIns="98640" bIns="49320"/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sz="2200" i="0" dirty="0">
                <a:solidFill>
                  <a:schemeClr val="accent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Association créée en 1976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23528" y="2619028"/>
            <a:ext cx="2398186" cy="47535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640" tIns="49320" rIns="98640" bIns="49320"/>
          <a:lstStyle/>
          <a:p>
            <a:r>
              <a:rPr lang="fr-FR" sz="2200" i="0" dirty="0">
                <a:solidFill>
                  <a:schemeClr val="accent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Mission 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27584" y="3094385"/>
            <a:ext cx="3093164" cy="478631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fr-FR" sz="1800" i="0" dirty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Informer sur la formation continue </a:t>
            </a:r>
            <a:endParaRPr lang="fr-FR" sz="1800" i="0" dirty="0" smtClean="0">
              <a:solidFill>
                <a:srgbClr val="7DA647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et </a:t>
            </a:r>
            <a:r>
              <a:rPr lang="fr-FR" sz="1800" i="0" dirty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l’apprentissage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94928" y="548680"/>
            <a:ext cx="4114800" cy="722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i="0" dirty="0" smtClean="0"/>
              <a:t>Centre Inffo </a:t>
            </a:r>
            <a:endParaRPr lang="fr-FR" sz="4000" i="0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827584" y="4293096"/>
            <a:ext cx="3164979" cy="196078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spcBef>
                <a:spcPts val="600"/>
              </a:spcBef>
            </a:pPr>
            <a:r>
              <a:rPr lang="fr-FR" sz="1800" i="0" dirty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Direction </a:t>
            </a:r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Droit de la formation</a:t>
            </a:r>
          </a:p>
          <a:p>
            <a:pPr>
              <a:spcBef>
                <a:spcPts val="600"/>
              </a:spcBef>
            </a:pPr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Agence d’information</a:t>
            </a:r>
          </a:p>
          <a:p>
            <a:pPr>
              <a:spcBef>
                <a:spcPts val="600"/>
              </a:spcBef>
            </a:pPr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Missions - Régions</a:t>
            </a:r>
          </a:p>
          <a:p>
            <a:pPr>
              <a:spcBef>
                <a:spcPts val="600"/>
              </a:spcBef>
            </a:pPr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     - Europe-International</a:t>
            </a:r>
          </a:p>
          <a:p>
            <a:pPr>
              <a:spcBef>
                <a:spcPts val="600"/>
              </a:spcBef>
            </a:pPr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Observatoire </a:t>
            </a:r>
            <a:r>
              <a:rPr lang="fr-FR" sz="1800" i="0" dirty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des </a:t>
            </a:r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pratiques</a:t>
            </a:r>
          </a:p>
          <a:p>
            <a:pPr>
              <a:spcBef>
                <a:spcPts val="600"/>
              </a:spcBef>
            </a:pPr>
            <a:r>
              <a:rPr lang="fr-FR" sz="1800" i="0" dirty="0" smtClean="0">
                <a:solidFill>
                  <a:srgbClr val="7DA647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Documentation</a:t>
            </a:r>
          </a:p>
          <a:p>
            <a:endParaRPr lang="fr-FR" sz="1800" i="0" dirty="0">
              <a:solidFill>
                <a:srgbClr val="7DA647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323528" y="3739059"/>
            <a:ext cx="4521200" cy="5540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640" tIns="49320" rIns="98640" bIns="49320"/>
          <a:lstStyle/>
          <a:p>
            <a:r>
              <a:rPr lang="fr-FR" sz="2200" i="0" dirty="0">
                <a:solidFill>
                  <a:schemeClr val="accent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Services ou départements</a:t>
            </a:r>
          </a:p>
        </p:txBody>
      </p:sp>
      <p:pic>
        <p:nvPicPr>
          <p:cNvPr id="11" name="Picture 2" descr="C:\Users\r.roussel.CENTRE-INFFO\Documents\7-AdmMission\CentreINFFO\Logo-Photo\Photos_CInffo\Centre-inffo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80"/>
          <a:stretch/>
        </p:blipFill>
        <p:spPr bwMode="auto">
          <a:xfrm>
            <a:off x="4714131" y="1269982"/>
            <a:ext cx="3818309" cy="529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3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82453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fr-FR" dirty="0" smtClean="0"/>
              <a:t>Apprentissage = « voie duale » (dual-</a:t>
            </a:r>
            <a:r>
              <a:rPr lang="fr-FR" dirty="0" err="1" smtClean="0"/>
              <a:t>track</a:t>
            </a:r>
            <a:r>
              <a:rPr lang="fr-FR" dirty="0" smtClean="0"/>
              <a:t>) 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Mêmes certifications professionnelles que voie scolaire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Contrats de travail à tout âge (en 2013 : 142 000)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Moins de 23 ans : 360 000 élèves et 69 000 apprentis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Plus de 30 ans :   6 800 étudiants et près de 50 000 apprentis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En moyenne : 76% du temps de l’apprentissage en milieu professionnel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Taux de chômage plus élevé pour diplômés par voie scolaire (12 à 7% contre 5 à 2%) 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87 % des diplômés par voie duale restent dans leur entreprise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Géré </a:t>
            </a:r>
            <a:r>
              <a:rPr lang="fr-FR" dirty="0"/>
              <a:t>par </a:t>
            </a:r>
            <a:r>
              <a:rPr lang="fr-FR" dirty="0" smtClean="0"/>
              <a:t>le ministère de l’EN </a:t>
            </a:r>
            <a:r>
              <a:rPr lang="fr-FR" dirty="0"/>
              <a:t>et </a:t>
            </a:r>
            <a:r>
              <a:rPr lang="fr-FR" dirty="0" smtClean="0"/>
              <a:t>l’association des écoles professionnelles </a:t>
            </a:r>
            <a:endParaRPr lang="fr-FR" dirty="0"/>
          </a:p>
          <a:p>
            <a:pPr>
              <a:spcBef>
                <a:spcPts val="600"/>
              </a:spcBef>
            </a:pPr>
            <a:r>
              <a:rPr lang="fr-FR" dirty="0" smtClean="0"/>
              <a:t>Aides : réduction de charges sociales et fiscales, aides venant de la contribution- formation gérée par les PS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92088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L’apprentissage aux Pays-Bas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088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0405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900"/>
              </a:spcBef>
            </a:pPr>
            <a:r>
              <a:rPr lang="fr-FR" dirty="0" smtClean="0"/>
              <a:t>Apprentissage = partie de la formation professionnelle (2/3 relevant de l’artisanat)</a:t>
            </a:r>
          </a:p>
          <a:p>
            <a:pPr>
              <a:spcBef>
                <a:spcPts val="900"/>
              </a:spcBef>
            </a:pPr>
            <a:r>
              <a:rPr lang="fr-FR" dirty="0" smtClean="0"/>
              <a:t>Contrats de travail obligatoire</a:t>
            </a:r>
          </a:p>
          <a:p>
            <a:pPr>
              <a:spcBef>
                <a:spcPts val="900"/>
              </a:spcBef>
            </a:pPr>
            <a:r>
              <a:rPr lang="fr-FR" dirty="0" smtClean="0"/>
              <a:t>Équivalent du maitre d’apprentissage (instructeur), obligatoire</a:t>
            </a:r>
          </a:p>
          <a:p>
            <a:pPr>
              <a:spcBef>
                <a:spcPts val="900"/>
              </a:spcBef>
            </a:pPr>
            <a:r>
              <a:rPr lang="fr-FR" dirty="0" smtClean="0"/>
              <a:t>Deux formes d’apprentissage tant pour les jeunes (16-18 ans) que  pour les adultes (2012):</a:t>
            </a:r>
          </a:p>
          <a:p>
            <a:pPr lvl="1">
              <a:spcBef>
                <a:spcPts val="900"/>
              </a:spcBef>
            </a:pPr>
            <a:r>
              <a:rPr lang="fr-FR" dirty="0" smtClean="0"/>
              <a:t>Formation </a:t>
            </a:r>
            <a:r>
              <a:rPr lang="fr-FR" dirty="0"/>
              <a:t>professionnelle (ouvrier qualifié) : </a:t>
            </a:r>
            <a:r>
              <a:rPr lang="fr-FR" dirty="0" smtClean="0"/>
              <a:t>24 </a:t>
            </a:r>
            <a:r>
              <a:rPr lang="fr-FR" dirty="0"/>
              <a:t>à 36 </a:t>
            </a:r>
            <a:r>
              <a:rPr lang="fr-FR" dirty="0" smtClean="0"/>
              <a:t>mo / 12 à 18 mo</a:t>
            </a:r>
          </a:p>
          <a:p>
            <a:pPr lvl="1">
              <a:spcBef>
                <a:spcPts val="900"/>
              </a:spcBef>
            </a:pPr>
            <a:r>
              <a:rPr lang="fr-FR" dirty="0" smtClean="0"/>
              <a:t>Formation à un métier spécifique : 3 à 6 mois pour les jeunes n’ayant pas terminé le 1</a:t>
            </a:r>
            <a:r>
              <a:rPr lang="fr-FR" baseline="30000" dirty="0" smtClean="0"/>
              <a:t>er</a:t>
            </a:r>
            <a:r>
              <a:rPr lang="fr-FR" dirty="0" smtClean="0"/>
              <a:t> cycle de l’enseignement secondaire ou DE</a:t>
            </a:r>
          </a:p>
          <a:p>
            <a:pPr marL="274320" lvl="1" indent="-274320">
              <a:spcBef>
                <a:spcPts val="900"/>
              </a:spcBef>
              <a:buClr>
                <a:schemeClr val="accent3"/>
              </a:buClr>
              <a:buSzPct val="95000"/>
            </a:pPr>
            <a:r>
              <a:rPr lang="fr-FR" dirty="0"/>
              <a:t>en 2013 : 112 000 soit 61% des jeunes en formation professionnelle</a:t>
            </a:r>
          </a:p>
          <a:p>
            <a:pPr>
              <a:spcBef>
                <a:spcPts val="900"/>
              </a:spcBef>
            </a:pPr>
            <a:r>
              <a:rPr lang="fr-FR" dirty="0" smtClean="0"/>
              <a:t>Géré </a:t>
            </a:r>
            <a:r>
              <a:rPr lang="fr-FR" dirty="0"/>
              <a:t>par </a:t>
            </a:r>
            <a:r>
              <a:rPr lang="fr-FR" dirty="0" smtClean="0"/>
              <a:t>les ministères, les chambres de l’artisanat et les autorités locales (districts)</a:t>
            </a:r>
            <a:endParaRPr lang="fr-FR" dirty="0"/>
          </a:p>
          <a:p>
            <a:pPr>
              <a:spcBef>
                <a:spcPts val="900"/>
              </a:spcBef>
            </a:pPr>
            <a:r>
              <a:rPr lang="fr-FR" dirty="0" smtClean="0"/>
              <a:t>Aides : subvention pour rémunération et formation de l’instructeur dans les petites entreprises, aides forfaitaires aux entreprises (si contrat de 36 mois, ou formation concernant un métier en tension, 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468052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L’apprentissage en Pologne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675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608512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fr-FR" dirty="0" smtClean="0"/>
              <a:t>Contrat de travail avec salaire minimum (2,68 £/heure)</a:t>
            </a:r>
          </a:p>
          <a:p>
            <a:pPr>
              <a:spcBef>
                <a:spcPts val="900"/>
              </a:spcBef>
            </a:pPr>
            <a:r>
              <a:rPr lang="fr-FR" dirty="0" smtClean="0"/>
              <a:t>Certifications professionnelles figurant dans un répertoire</a:t>
            </a:r>
          </a:p>
          <a:p>
            <a:pPr>
              <a:spcBef>
                <a:spcPts val="900"/>
              </a:spcBef>
            </a:pPr>
            <a:r>
              <a:rPr lang="fr-FR" dirty="0" smtClean="0"/>
              <a:t>Tout niveau, du secondaire à l’enseignement supérieur</a:t>
            </a:r>
          </a:p>
          <a:p>
            <a:pPr>
              <a:spcBef>
                <a:spcPts val="900"/>
              </a:spcBef>
            </a:pPr>
            <a:r>
              <a:rPr lang="fr-FR" dirty="0" smtClean="0"/>
              <a:t>Près de 870 000 apprentis en 2013 (dont 16 000 dans le supérieur)</a:t>
            </a:r>
          </a:p>
          <a:p>
            <a:pPr>
              <a:spcBef>
                <a:spcPts val="900"/>
              </a:spcBef>
            </a:pPr>
            <a:r>
              <a:rPr lang="fr-FR" dirty="0" smtClean="0"/>
              <a:t>67 à 77% des apprentis restent dans leur entreprise après leur formation</a:t>
            </a:r>
          </a:p>
          <a:p>
            <a:pPr>
              <a:spcBef>
                <a:spcPts val="900"/>
              </a:spcBef>
            </a:pPr>
            <a:r>
              <a:rPr lang="fr-FR" dirty="0" smtClean="0"/>
              <a:t>Différents secteurs y compris le droit et la comptabilité, mais le plus souvent : construction, métiers techniques, </a:t>
            </a:r>
            <a:r>
              <a:rPr lang="fr-FR" dirty="0" err="1" smtClean="0"/>
              <a:t>etc</a:t>
            </a:r>
            <a:endParaRPr lang="fr-FR" dirty="0" smtClean="0"/>
          </a:p>
          <a:p>
            <a:pPr>
              <a:spcBef>
                <a:spcPts val="900"/>
              </a:spcBef>
            </a:pPr>
            <a:r>
              <a:rPr lang="fr-FR" dirty="0" smtClean="0"/>
              <a:t>Aides aux entreprises différentes selon la région/pays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468052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L’apprentissage au Royaume-Uni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27275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3933056"/>
            <a:ext cx="9036496" cy="9361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L’apprentissage en Europe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L’apprentissage en milieu de travail : comparaison européenne</a:t>
            </a:r>
          </a:p>
        </p:txBody>
      </p:sp>
    </p:spTree>
    <p:extLst>
      <p:ext uri="{BB962C8B-B14F-4D97-AF65-F5344CB8AC3E}">
        <p14:creationId xmlns:p14="http://schemas.microsoft.com/office/powerpoint/2010/main" xmlns="" val="12903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384731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Étude</a:t>
            </a:r>
            <a:r>
              <a:rPr lang="en-US" dirty="0" smtClean="0"/>
              <a:t> </a:t>
            </a:r>
            <a:r>
              <a:rPr lang="en-US" dirty="0" err="1" smtClean="0"/>
              <a:t>menée</a:t>
            </a:r>
            <a:r>
              <a:rPr lang="en-US" dirty="0" smtClean="0"/>
              <a:t> en 2014/2015</a:t>
            </a:r>
          </a:p>
          <a:p>
            <a:endParaRPr lang="en-US" dirty="0" smtClean="0"/>
          </a:p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cinq</a:t>
            </a:r>
            <a:r>
              <a:rPr lang="en-US" dirty="0" smtClean="0"/>
              <a:t> pays : </a:t>
            </a:r>
            <a:r>
              <a:rPr lang="en-US" dirty="0" err="1" smtClean="0"/>
              <a:t>Allemagne</a:t>
            </a:r>
            <a:r>
              <a:rPr lang="en-US" dirty="0" smtClean="0"/>
              <a:t>, </a:t>
            </a:r>
            <a:r>
              <a:rPr lang="fr-FR" dirty="0" smtClean="0"/>
              <a:t>Bulgarie, </a:t>
            </a:r>
            <a:r>
              <a:rPr lang="fr-FR" dirty="0"/>
              <a:t>France, </a:t>
            </a:r>
            <a:r>
              <a:rPr lang="fr-FR" dirty="0" smtClean="0"/>
              <a:t>Italie, Royaume-Uni (Angleterre)</a:t>
            </a:r>
            <a:r>
              <a:rPr lang="fr-FR" dirty="0"/>
              <a:t> &amp; </a:t>
            </a:r>
            <a:r>
              <a:rPr lang="fr-FR" dirty="0" smtClean="0"/>
              <a:t>Suède</a:t>
            </a:r>
          </a:p>
          <a:p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92088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Étude menée par le Cedefop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510" y="1628800"/>
            <a:ext cx="468041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96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WBL est une méthode commune, récurrente et reconnue en FPC</a:t>
            </a:r>
          </a:p>
          <a:p>
            <a:r>
              <a:rPr lang="fr-FR" dirty="0" smtClean="0"/>
              <a:t>Des programmes spécifiques dédiés existent aux niveaux national, régional ou sectoriel </a:t>
            </a:r>
          </a:p>
          <a:p>
            <a:r>
              <a:rPr lang="fr-FR" dirty="0" smtClean="0"/>
              <a:t>Possibilité de financer des formations qui contiennent des périodes d’apprentissage en milieu professionnel</a:t>
            </a:r>
          </a:p>
          <a:p>
            <a:r>
              <a:rPr lang="fr-FR" dirty="0" smtClean="0"/>
              <a:t>Les acquis d’apprentissage obtenus de façon informelle et non formelle peuvent être reconnus (validés)</a:t>
            </a:r>
          </a:p>
          <a:p>
            <a:r>
              <a:rPr lang="fr-FR" dirty="0" smtClean="0"/>
              <a:t>Les acteurs tels que les partenaires sociaux, reconnaissent l’intérêt des apprentissages en milieu professionnel; ils en font la promotion et l’encouragent activement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92088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5 critères opérationnels caractérisant le WBL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0926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7"/>
          <a:stretch/>
        </p:blipFill>
        <p:spPr bwMode="auto">
          <a:xfrm>
            <a:off x="1043608" y="1556792"/>
            <a:ext cx="693273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92088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Différences et croisement entre les concepts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20254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20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34" t="26640" r="7886" b="54855"/>
          <a:stretch/>
        </p:blipFill>
        <p:spPr bwMode="auto">
          <a:xfrm>
            <a:off x="0" y="-5680"/>
            <a:ext cx="9144000" cy="17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62023" name="Text Box 7"/>
          <p:cNvSpPr txBox="1">
            <a:spLocks noChangeArrowheads="1"/>
          </p:cNvSpPr>
          <p:nvPr/>
        </p:nvSpPr>
        <p:spPr bwMode="auto">
          <a:xfrm>
            <a:off x="1912647" y="2924944"/>
            <a:ext cx="53917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4000" b="1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Merci de votre attention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96093" y="4437112"/>
            <a:ext cx="67203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0" dirty="0" smtClean="0">
                <a:solidFill>
                  <a:schemeClr val="bg2">
                    <a:lumMod val="25000"/>
                  </a:schemeClr>
                </a:solidFill>
              </a:rPr>
              <a:t>Site </a:t>
            </a:r>
            <a:r>
              <a:rPr lang="fr-FR" sz="2000" i="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www.europe-et-formation.eu</a:t>
            </a:r>
            <a:r>
              <a:rPr lang="fr-FR" sz="2000" i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fr-FR" sz="2000" i="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fr-FR" sz="2000" i="0" dirty="0" smtClean="0">
                <a:solidFill>
                  <a:schemeClr val="bg2">
                    <a:lumMod val="25000"/>
                  </a:schemeClr>
                </a:solidFill>
              </a:rPr>
              <a:t>bientôt </a:t>
            </a:r>
            <a:r>
              <a:rPr lang="fr-FR" sz="2000" i="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www.europe-international-et-formation.eu</a:t>
            </a:r>
            <a:r>
              <a:rPr lang="fr-FR" sz="2000" i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fr-FR" sz="2000" i="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2000" i="0" dirty="0" err="1" smtClean="0">
                <a:solidFill>
                  <a:schemeClr val="bg2">
                    <a:lumMod val="25000"/>
                  </a:schemeClr>
                </a:solidFill>
              </a:rPr>
              <a:t>Twitter</a:t>
            </a:r>
            <a:r>
              <a:rPr lang="fr-FR" sz="2000" i="0" dirty="0" smtClean="0"/>
              <a:t> </a:t>
            </a:r>
            <a:r>
              <a:rPr lang="fr-FR" sz="2000" i="0" dirty="0" smtClean="0">
                <a:hlinkClick r:id="rId5"/>
              </a:rPr>
              <a:t>Europe et formation</a:t>
            </a:r>
            <a:endParaRPr lang="fr-FR" sz="2000" i="0" dirty="0" smtClean="0"/>
          </a:p>
          <a:p>
            <a:endParaRPr lang="fr-FR" sz="2000" i="0" dirty="0"/>
          </a:p>
          <a:p>
            <a:r>
              <a:rPr lang="fr-FR" sz="2000" i="0" dirty="0" smtClean="0">
                <a:solidFill>
                  <a:schemeClr val="bg2">
                    <a:lumMod val="25000"/>
                  </a:schemeClr>
                </a:solidFill>
              </a:rPr>
              <a:t>Courriel </a:t>
            </a:r>
            <a:r>
              <a:rPr lang="fr-FR" sz="2000" i="0" dirty="0" smtClean="0">
                <a:hlinkClick r:id="rId6"/>
              </a:rPr>
              <a:t>contact.europe@centre-inffo.fr</a:t>
            </a:r>
            <a:r>
              <a:rPr lang="fr-FR" sz="2000" i="0" dirty="0" smtClean="0"/>
              <a:t>  </a:t>
            </a:r>
            <a:endParaRPr lang="fr-FR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94928" y="548680"/>
            <a:ext cx="4114800" cy="722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i="0" dirty="0" smtClean="0"/>
              <a:t>Centre Inffo </a:t>
            </a:r>
            <a:endParaRPr lang="fr-FR" sz="4000" i="0" dirty="0"/>
          </a:p>
        </p:txBody>
      </p:sp>
      <p:pic>
        <p:nvPicPr>
          <p:cNvPr id="5" name="Picture 3" descr="C:\Users\r.roussel.CENTRE-INFFO\Desktop\Imag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0997"/>
            <a:ext cx="9144000" cy="64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73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655772" y="1407244"/>
            <a:ext cx="1790700" cy="5095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640" tIns="49320" rIns="98640" bIns="49320"/>
          <a:lstStyle/>
          <a:p>
            <a:r>
              <a:rPr lang="fr-FR" sz="2200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Le </a:t>
            </a:r>
            <a:r>
              <a:rPr lang="fr-FR" sz="22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Portail national</a:t>
            </a:r>
            <a:endParaRPr lang="fr-FR" sz="2200" i="0" dirty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3103" y="2102659"/>
            <a:ext cx="2788146" cy="246221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fr-FR" sz="1600" i="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Depuis </a:t>
            </a:r>
            <a:r>
              <a:rPr lang="fr-FR" sz="1600" i="0" dirty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le 6 décembre 2011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59729" y="3008565"/>
            <a:ext cx="2644119" cy="49244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fr-FR" sz="1600" i="0" dirty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Premier outil du service </a:t>
            </a:r>
            <a:r>
              <a:rPr lang="fr-FR" sz="1600" i="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dématérialisé</a:t>
            </a:r>
            <a:endParaRPr lang="fr-FR" sz="1600" i="0" dirty="0"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60151" y="4388331"/>
            <a:ext cx="2644118" cy="98488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fr-FR" sz="1600" i="0" dirty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Portail géré par Centre Inffo et alimenté par l'ensemble des acteurs de l'Accueil-Information-Orientation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560151" y="6093296"/>
            <a:ext cx="2646362" cy="3286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8840" tIns="39600" rIns="78840" bIns="396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i="0" u="sng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/>
              </a:rPr>
              <a:t>www.orientation-pour-tous.fr</a:t>
            </a:r>
            <a:r>
              <a:rPr lang="fr-FR" sz="1600" i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094928" y="548680"/>
            <a:ext cx="4114800" cy="722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i="0" dirty="0" smtClean="0"/>
              <a:t>Centre Inffo </a:t>
            </a:r>
            <a:endParaRPr lang="fr-FR" sz="4000" i="0" dirty="0"/>
          </a:p>
        </p:txBody>
      </p:sp>
      <p:pic>
        <p:nvPicPr>
          <p:cNvPr id="235520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3" t="3704" r="27847" b="5555"/>
          <a:stretch/>
        </p:blipFill>
        <p:spPr bwMode="auto">
          <a:xfrm>
            <a:off x="3843684" y="861410"/>
            <a:ext cx="5310932" cy="602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6472" y="6597352"/>
            <a:ext cx="13972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27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3154" name="Picture 2" descr="C:\Users\r.roussel.CENTRE-INFFO\Documents\1-Europe\102-Euroguidance-Ploteus\Conv°2015\5-Eurog2015-Visites_d_etude\Photos-Visite Euroguidance\DSC080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81" t="13376" r="21000" b="8869"/>
          <a:stretch/>
        </p:blipFill>
        <p:spPr bwMode="auto">
          <a:xfrm>
            <a:off x="1259632" y="1168400"/>
            <a:ext cx="6756401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094928" y="548680"/>
            <a:ext cx="4114800" cy="722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i="0" dirty="0" smtClean="0"/>
              <a:t>Euroguidance</a:t>
            </a:r>
            <a:endParaRPr lang="fr-FR" sz="4000" i="0" dirty="0"/>
          </a:p>
        </p:txBody>
      </p:sp>
    </p:spTree>
    <p:extLst>
      <p:ext uri="{BB962C8B-B14F-4D97-AF65-F5344CB8AC3E}">
        <p14:creationId xmlns:p14="http://schemas.microsoft.com/office/powerpoint/2010/main" xmlns="" val="8902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94928" y="548680"/>
            <a:ext cx="4114800" cy="722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i="0" dirty="0" smtClean="0"/>
              <a:t>Euroguidance</a:t>
            </a:r>
            <a:endParaRPr lang="fr-FR" sz="4000" i="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9295108"/>
              </p:ext>
            </p:extLst>
          </p:nvPr>
        </p:nvGraphicFramePr>
        <p:xfrm>
          <a:off x="1212850" y="1168400"/>
          <a:ext cx="6835775" cy="9677400"/>
        </p:xfrm>
        <a:graphic>
          <a:graphicData uri="http://schemas.openxmlformats.org/presentationml/2006/ole">
            <p:oleObj spid="_x0000_s2052" name="Acrobat Document" r:id="rId3" imgW="21376080" imgH="30276720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851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94928" y="548680"/>
            <a:ext cx="4114800" cy="722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i="0" dirty="0" smtClean="0"/>
              <a:t>ReferNet</a:t>
            </a:r>
            <a:endParaRPr lang="fr-FR" sz="4000" i="0" dirty="0"/>
          </a:p>
        </p:txBody>
      </p:sp>
      <p:pic>
        <p:nvPicPr>
          <p:cNvPr id="2354179" name="Picture 3" descr="C:\Users\r.roussel.CENTRE-INFFO\Documents\1-Europe\101-REFER\2014-Refer-Activites\Plenary2014_Family_photo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63" b="2036"/>
          <a:stretch/>
        </p:blipFill>
        <p:spPr bwMode="auto">
          <a:xfrm>
            <a:off x="179512" y="1178084"/>
            <a:ext cx="8730258" cy="52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1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20880" cy="576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ReferNet : Un </a:t>
            </a:r>
            <a:r>
              <a:rPr lang="fr-FR" sz="2800" dirty="0"/>
              <a:t>outil au service des experts </a:t>
            </a:r>
            <a:r>
              <a:rPr lang="fr-FR" sz="2800" dirty="0" smtClean="0"/>
              <a:t>en EFP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7467600" cy="345638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 smtClean="0"/>
              <a:t>Un réseau européen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 smtClean="0"/>
              <a:t>Un consortium national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 smtClean="0"/>
              <a:t>Partage et échange d’informations</a:t>
            </a:r>
            <a:endParaRPr lang="fr-FR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 smtClean="0"/>
              <a:t>Création </a:t>
            </a:r>
            <a:r>
              <a:rPr lang="fr-FR" dirty="0"/>
              <a:t>de partenariats </a:t>
            </a:r>
            <a:endParaRPr lang="fr-FR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/>
              <a:t>Animation du réseau </a:t>
            </a:r>
            <a:r>
              <a:rPr lang="fr-FR" dirty="0" smtClean="0"/>
              <a:t>partagé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961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88662"/>
            <a:ext cx="8352928" cy="63608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ReferNet : des études, des rapports, </a:t>
            </a:r>
            <a:r>
              <a:rPr lang="fr-FR" sz="3200" dirty="0" err="1" smtClean="0"/>
              <a:t>etc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184248"/>
            <a:ext cx="7859216" cy="3621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/>
              <a:t>Rapports politiques sur la mise en place de la politique de l’UE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 smtClean="0"/>
              <a:t>Études </a:t>
            </a:r>
            <a:r>
              <a:rPr lang="fr-FR" dirty="0"/>
              <a:t>descriptives du système </a:t>
            </a:r>
            <a:r>
              <a:rPr lang="fr-FR" dirty="0" smtClean="0"/>
              <a:t>d’EFP</a:t>
            </a:r>
            <a:endParaRPr lang="fr-FR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dirty="0" smtClean="0"/>
              <a:t>Actualité et visibilité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dirty="0"/>
              <a:t>	</a:t>
            </a:r>
            <a:r>
              <a:rPr lang="fr-FR" sz="2200" dirty="0" smtClean="0">
                <a:hlinkClick r:id="rId2"/>
              </a:rPr>
              <a:t>www.cedefop.europa.eu/en/news-and-press/newsletters</a:t>
            </a:r>
            <a:r>
              <a:rPr lang="fr-FR" sz="2200" dirty="0" smtClean="0"/>
              <a:t> </a:t>
            </a:r>
            <a:endParaRPr lang="fr-FR" sz="22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95617" y="5590401"/>
            <a:ext cx="36207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FR" sz="2200" i="0" dirty="0">
                <a:latin typeface="+mn-lt"/>
                <a:hlinkClick r:id="rId3"/>
              </a:rPr>
              <a:t>www.centre-inffo.fr/refernet</a:t>
            </a:r>
            <a:endParaRPr lang="fr-FR" sz="22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_PIC_2" val="C:\Documents and Settings\form2\Mes documents\1- CENTRE INFFO\kit pedagogiques\kits modele\images\titrekits.gif"/>
  <p:tag name="PLAYERLOGOHEIGHT" val="62"/>
  <p:tag name="PLAYERLOGOWIDTH" val="222"/>
  <p:tag name="ARTICULATE_REFERENCE_TYPE_1" val="0"/>
  <p:tag name="ARTICULATE_REFERENCE_TITLE_1" val="Le site du Centre INFFO"/>
  <p:tag name="ARTICULATE_REFERENCE_1" val="http://www.centre-inffo.fr"/>
  <p:tag name="ARTICULATE_REFERENCE_TYPE_2" val="0"/>
  <p:tag name="ARTICULATE_REFERENCE_TITLE_2" val="Les produits du Centre INFFO"/>
  <p:tag name="ARTICULATE_REFERENCE_2" val="http://www.centre-inffo.fr/maq100901/produits/index.htm"/>
  <p:tag name="ARTICULATE_REFERENCE_TYPE_3" val="0"/>
  <p:tag name="ARTICULATE_REFERENCE_TITLE_3" val="Les formations du Centre INFFO"/>
  <p:tag name="ARTICULATE_REFERENCE_3" val="http://www.centre-inffo.fr/maq100901/produits/rencontres/index.htm"/>
  <p:tag name="ARTICULATE_REFERENCE_TYPE_4" val="0"/>
  <p:tag name="ARTICULATE_REFERENCE_TITLE_4" val="Les fiches Pratiques du Centre INFFO"/>
  <p:tag name="ARTICULATE_REFERENCE_4" val="http://www.centre-inffo.fr/maq100901/produits/ouvrages/ouv001.htm"/>
  <p:tag name="ARTICULATE_REFERENCE_TYPE_5" val="0"/>
  <p:tag name="ARTICULATE_REFERENCE_TITLE_5" val="Le quotidien de la formation"/>
  <p:tag name="ARTICULATE_REFERENCE_5" val="http://www.centre-inffo.fr/maq100901/produits/ouvrages/lettre.htm"/>
  <p:tag name="LMS_PUBLISH" val="No"/>
  <p:tag name="ARTICULATE_TEMPLATE" val="centreinffo"/>
  <p:tag name="PRESENTER" val="Intervenant"/>
  <p:tag name="PRESENTER_TITLE" val="Direction Juridique - Observatoire"/>
  <p:tag name="PRESENTER_EMAIL" val="accueil-inffo@centre-inffo.fr"/>
  <p:tag name="PRESENTER_BIO" val="Experts du Centre INFFO, les concepteurs des Kits d'information contribuent par ailleurs aux publications du Centre et éventuellement à l'animation des sessions de formation."/>
  <p:tag name="PRESENTER_PIC" val="C:\Documents and Settings\form2\Mes documents\1- CENTRE INFFO\kit pedagogiques\kits modele\intervenant.jpg"/>
  <p:tag name="PRESENTER_PIC_MODE" val="1"/>
  <p:tag name="LOGO_PIC_MODE" val="1"/>
  <p:tag name="PRESENTATION_TITLE" val="Rendez-vous 2005"/>
  <p:tag name="LASTPUBLISHED" val="C:\Documents and Settings\form2\Mes documents\1- CENTRE INFFO\kit pedagogiques\kits modele\Rendez-vous 2005\index.htm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14447</TotalTime>
  <Pages>13</Pages>
  <Words>1209</Words>
  <Application>Microsoft Office PowerPoint</Application>
  <PresentationFormat>Affichage à l'écran (4:3)</PresentationFormat>
  <Paragraphs>155</Paragraphs>
  <Slides>27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Débit</vt:lpstr>
      <vt:lpstr>Acrobat Document</vt:lpstr>
      <vt:lpstr>L’apprentissage en Europe Politiques et actions de l’UE</vt:lpstr>
      <vt:lpstr>Diapositive 2</vt:lpstr>
      <vt:lpstr>Diapositive 3</vt:lpstr>
      <vt:lpstr>Diapositive 4</vt:lpstr>
      <vt:lpstr>Diapositive 5</vt:lpstr>
      <vt:lpstr>Diapositive 6</vt:lpstr>
      <vt:lpstr>Diapositive 7</vt:lpstr>
      <vt:lpstr>ReferNet : Un outil au service des experts en EFP</vt:lpstr>
      <vt:lpstr>ReferNet : des études, des rapports, etc</vt:lpstr>
      <vt:lpstr>L’apprentissage en Europe Politiques et actions de l’UE</vt:lpstr>
      <vt:lpstr>L’apprentissage – les acceptions européennes</vt:lpstr>
      <vt:lpstr>L’apprentissage – les politiques européennes</vt:lpstr>
      <vt:lpstr>Alliance européenne pour l’apprentissage</vt:lpstr>
      <vt:lpstr>Diapositive 14</vt:lpstr>
      <vt:lpstr>EQAVET : Le cadre européen de référence pour l’assurance de la qualité dans l’EFP</vt:lpstr>
      <vt:lpstr>L’apprentissage en Europe L’apprentissage – formation en alternance : comparaison européenne</vt:lpstr>
      <vt:lpstr>L’apprentissage en Allemagne </vt:lpstr>
      <vt:lpstr>L’apprentissage en Autriche </vt:lpstr>
      <vt:lpstr>L’apprentissage en Italie </vt:lpstr>
      <vt:lpstr>L’apprentissage aux Pays-Bas</vt:lpstr>
      <vt:lpstr>L’apprentissage en Pologne</vt:lpstr>
      <vt:lpstr>L’apprentissage au Royaume-Uni</vt:lpstr>
      <vt:lpstr>L’apprentissage en Europe L’apprentissage en milieu de travail : comparaison européenne</vt:lpstr>
      <vt:lpstr>Étude menée par le Cedefop</vt:lpstr>
      <vt:lpstr>5 critères opérationnels caractérisant le WBL</vt:lpstr>
      <vt:lpstr>Différences et croisement entre les concepts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DƒCENTRALISATION</dc:title>
  <dc:creator>ci</dc:creator>
  <cp:lastModifiedBy>Utilisateur</cp:lastModifiedBy>
  <cp:revision>1779</cp:revision>
  <cp:lastPrinted>2015-09-28T17:00:16Z</cp:lastPrinted>
  <dcterms:created xsi:type="dcterms:W3CDTF">1999-09-22T10:09:05Z</dcterms:created>
  <dcterms:modified xsi:type="dcterms:W3CDTF">2015-10-01T06:42:02Z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CE-SV Rendez-vous 2005</vt:lpwstr>
  </property>
  <property fmtid="{D5CDD505-2E9C-101B-9397-08002B2CF9AE}" pid="3" name="LastUsedName">
    <vt:lpwstr>CE-SV Rendez-vous 2005</vt:lpwstr>
  </property>
</Properties>
</file>