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5" r:id="rId3"/>
    <p:sldId id="306" r:id="rId4"/>
    <p:sldId id="324" r:id="rId5"/>
    <p:sldId id="325" r:id="rId6"/>
    <p:sldId id="262" r:id="rId7"/>
    <p:sldId id="358" r:id="rId8"/>
    <p:sldId id="264" r:id="rId9"/>
    <p:sldId id="300" r:id="rId10"/>
    <p:sldId id="309" r:id="rId11"/>
    <p:sldId id="331" r:id="rId12"/>
    <p:sldId id="318" r:id="rId13"/>
    <p:sldId id="307" r:id="rId14"/>
    <p:sldId id="332" r:id="rId15"/>
    <p:sldId id="334" r:id="rId16"/>
    <p:sldId id="335" r:id="rId17"/>
    <p:sldId id="311" r:id="rId18"/>
    <p:sldId id="347" r:id="rId19"/>
    <p:sldId id="316" r:id="rId20"/>
    <p:sldId id="323" r:id="rId21"/>
    <p:sldId id="355" r:id="rId22"/>
    <p:sldId id="356" r:id="rId23"/>
    <p:sldId id="308" r:id="rId24"/>
    <p:sldId id="348" r:id="rId25"/>
    <p:sldId id="352" r:id="rId26"/>
    <p:sldId id="303" r:id="rId27"/>
    <p:sldId id="301" r:id="rId28"/>
    <p:sldId id="353" r:id="rId29"/>
    <p:sldId id="302" r:id="rId30"/>
    <p:sldId id="349" r:id="rId31"/>
    <p:sldId id="357" r:id="rId32"/>
    <p:sldId id="297" r:id="rId33"/>
    <p:sldId id="304" r:id="rId34"/>
    <p:sldId id="266" r:id="rId35"/>
    <p:sldId id="267" r:id="rId36"/>
    <p:sldId id="284" r:id="rId37"/>
    <p:sldId id="336" r:id="rId38"/>
    <p:sldId id="339" r:id="rId39"/>
    <p:sldId id="340" r:id="rId40"/>
    <p:sldId id="343" r:id="rId41"/>
    <p:sldId id="341" r:id="rId42"/>
    <p:sldId id="342" r:id="rId43"/>
    <p:sldId id="345" r:id="rId44"/>
    <p:sldId id="346" r:id="rId45"/>
    <p:sldId id="337" r:id="rId46"/>
    <p:sldId id="338" r:id="rId47"/>
    <p:sldId id="34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hiddenSlides="1" frameSlides="1"/>
  <p:clrMru>
    <a:srgbClr val="00A1FF"/>
    <a:srgbClr val="0056AD"/>
    <a:srgbClr val="FF5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256" y="-10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7739C-E1EB-284E-9D4E-D0FEABAEA000}" type="datetimeFigureOut">
              <a:rPr lang="fr-FR" smtClean="0"/>
              <a:t>05/03/17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CF6B3-52EB-974A-AF32-B8D43AF81A7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67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4598D-3FCA-4F7B-B251-B886EA35C438}" type="datetimeFigureOut">
              <a:rPr lang="fr-FR" smtClean="0"/>
              <a:t>05/03/17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8E90-8050-4A81-A091-DA4783AEF6F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318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g num"/>
          <p:cNvSpPr txBox="1">
            <a:spLocks noGrp="1" noChangeArrowheads="1"/>
          </p:cNvSpPr>
          <p:nvPr/>
        </p:nvSpPr>
        <p:spPr bwMode="auto">
          <a:xfrm>
            <a:off x="8886825" y="6478588"/>
            <a:ext cx="793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defTabSz="925513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5513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5513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5513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5513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798ED98-9541-45A6-AD26-A1999A8958E9}" type="slidenum">
              <a:rPr lang="de-DE" altLang="fr-FR" sz="1200" b="0"/>
              <a:pPr algn="r" eaLnBrk="1" hangingPunct="1"/>
              <a:t>18</a:t>
            </a:fld>
            <a:endParaRPr lang="de-DE" altLang="fr-FR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874713"/>
            <a:ext cx="7743825" cy="5808662"/>
          </a:xfrm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975" y="419100"/>
            <a:ext cx="7642225" cy="220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fr-F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23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05/03/17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as.com/?theme=apply&amp;tile=tile-246" TargetMode="Externa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26.pn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www.hochschulkompass.de/" TargetMode="External"/><Relationship Id="rId4" Type="http://schemas.openxmlformats.org/officeDocument/2006/relationships/hyperlink" Target="http://www.studienwahl.de/" TargetMode="External"/><Relationship Id="rId5" Type="http://schemas.openxmlformats.org/officeDocument/2006/relationships/hyperlink" Target="http://www.daad.de/" TargetMode="External"/><Relationship Id="rId6" Type="http://schemas.openxmlformats.org/officeDocument/2006/relationships/hyperlink" Target="http://paris.daad.de/bourses_et_subventions.html" TargetMode="External"/><Relationship Id="rId7" Type="http://schemas.openxmlformats.org/officeDocument/2006/relationships/hyperlink" Target="http://www.studentenwerke.de/" TargetMode="External"/><Relationship Id="rId8" Type="http://schemas.openxmlformats.org/officeDocument/2006/relationships/hyperlink" Target="http://ranking.zeit.de/che2016/de" TargetMode="External"/><Relationship Id="rId9" Type="http://schemas.openxmlformats.org/officeDocument/2006/relationships/image" Target="../media/image44.png"/><Relationship Id="rId10" Type="http://schemas.openxmlformats.org/officeDocument/2006/relationships/hyperlink" Target="http://www.arbeitsagentur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s://prezi.com/usjtizv4arxj/euroguidance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hyperlink" Target="http://www.forum-franco-allemand.org/" TargetMode="External"/><Relationship Id="rId11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seignement.be" TargetMode="External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hyperlink" Target="http://www.studyinbelgium.be/fr/search-format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obilite-euroguidance.wikispaces.com/" TargetMode="External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uroguidancemobility.wikispaces.com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emf"/><Relationship Id="rId3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rshipportal.com" TargetMode="External"/><Relationship Id="rId4" Type="http://schemas.openxmlformats.org/officeDocument/2006/relationships/hyperlink" Target="http://www.diplomatie.gouv.fr/fr/venir-en-france/etudier-en-france/financer-le-projet-bours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uroguidance-france.org/financer-sa-mobilite/vous-etes-elevescolaire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0.jpeg"/><Relationship Id="rId3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eurostat/web/europe-2020-indicators/statistics-illustra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eurostat/web/europe-2020-indicators/statistics-illustr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-europa.eu/eurostat/web/europe-2020-indicators/statistics-illustrat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L’entretien d’orientation en mobilité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3034553"/>
            <a:ext cx="9144000" cy="382344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Formation académique </a:t>
            </a:r>
            <a:r>
              <a:rPr lang="fr-FR" dirty="0" err="1" smtClean="0"/>
              <a:t>PsyEN</a:t>
            </a:r>
            <a:r>
              <a:rPr lang="fr-FR" dirty="0" smtClean="0"/>
              <a:t> - Centre ressource </a:t>
            </a:r>
            <a:r>
              <a:rPr lang="fr-FR" dirty="0" err="1" smtClean="0"/>
              <a:t>Euroguidance</a:t>
            </a:r>
            <a:r>
              <a:rPr lang="fr-FR" dirty="0" smtClean="0"/>
              <a:t> - CIO Lille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7 mars 2017 – </a:t>
            </a:r>
            <a:r>
              <a:rPr lang="fr-FR" dirty="0" err="1" smtClean="0"/>
              <a:t>Canopé</a:t>
            </a:r>
            <a:endParaRPr lang="fr-FR" dirty="0" smtClean="0"/>
          </a:p>
          <a:p>
            <a:r>
              <a:rPr lang="fr-FR" dirty="0" err="1" smtClean="0"/>
              <a:t>Graziana</a:t>
            </a:r>
            <a:r>
              <a:rPr lang="fr-FR" dirty="0" smtClean="0"/>
              <a:t> </a:t>
            </a:r>
            <a:r>
              <a:rPr lang="fr-FR" dirty="0" err="1" smtClean="0"/>
              <a:t>Boscato</a:t>
            </a:r>
            <a:r>
              <a:rPr lang="fr-FR" dirty="0" smtClean="0"/>
              <a:t>, Strasbourg – Isabelle Dekeister, Lille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321" y="368065"/>
            <a:ext cx="861203" cy="921487"/>
          </a:xfrm>
          <a:prstGeom prst="rect">
            <a:avLst/>
          </a:prstGeom>
        </p:spPr>
      </p:pic>
      <p:pic>
        <p:nvPicPr>
          <p:cNvPr id="1025" name="Picture 1" descr="H:\DocsAdministration\AS.BALCEREK\CR Europe\logo CR Europ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6" y="368065"/>
            <a:ext cx="1076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llusion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551" y="3560215"/>
            <a:ext cx="4382535" cy="217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32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Différentes formes de mobilité :</a:t>
            </a:r>
            <a:br>
              <a:rPr lang="fr-FR" dirty="0" smtClean="0"/>
            </a:br>
            <a:r>
              <a:rPr lang="fr-FR" dirty="0" smtClean="0"/>
              <a:t>césure – « gap </a:t>
            </a:r>
            <a:r>
              <a:rPr lang="fr-FR" dirty="0" err="1" smtClean="0"/>
              <a:t>year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3" name="Image 2" descr="Capture d’écran 2017-02-27 à 19.54.1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863" y="525839"/>
            <a:ext cx="6334628" cy="23782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979" y="5486399"/>
            <a:ext cx="1449393" cy="12401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214" y="5486400"/>
            <a:ext cx="1373157" cy="130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2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1123856"/>
            <a:ext cx="7555096" cy="914400"/>
          </a:xfrm>
        </p:spPr>
        <p:txBody>
          <a:bodyPr>
            <a:normAutofit/>
          </a:bodyPr>
          <a:lstStyle/>
          <a:p>
            <a:r>
              <a:rPr lang="fr-FR" dirty="0" smtClean="0"/>
              <a:t>Les volontariats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5022" y="2356640"/>
            <a:ext cx="6191006" cy="3670767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15968"/>
                </a:solidFill>
              </a:rPr>
              <a:t>Le </a:t>
            </a:r>
            <a:r>
              <a:rPr lang="fr-FR" b="1" dirty="0">
                <a:solidFill>
                  <a:srgbClr val="215968"/>
                </a:solidFill>
              </a:rPr>
              <a:t>service civique </a:t>
            </a:r>
            <a:r>
              <a:rPr lang="fr-FR" dirty="0">
                <a:solidFill>
                  <a:srgbClr val="215968"/>
                </a:solidFill>
              </a:rPr>
              <a:t>à l’étranger</a:t>
            </a:r>
          </a:p>
          <a:p>
            <a:r>
              <a:rPr lang="fr-FR" dirty="0" smtClean="0">
                <a:solidFill>
                  <a:srgbClr val="215968"/>
                </a:solidFill>
              </a:rPr>
              <a:t>Le </a:t>
            </a:r>
            <a:r>
              <a:rPr lang="fr-FR" b="1" dirty="0" smtClean="0">
                <a:solidFill>
                  <a:srgbClr val="215968"/>
                </a:solidFill>
              </a:rPr>
              <a:t>service volontaire européen </a:t>
            </a:r>
            <a:r>
              <a:rPr lang="fr-FR" dirty="0" smtClean="0">
                <a:solidFill>
                  <a:srgbClr val="215968"/>
                </a:solidFill>
              </a:rPr>
              <a:t>(SVE)</a:t>
            </a:r>
          </a:p>
          <a:p>
            <a:r>
              <a:rPr lang="fr-FR" dirty="0" smtClean="0">
                <a:solidFill>
                  <a:schemeClr val="accent5">
                    <a:lumMod val="50000"/>
                  </a:schemeClr>
                </a:solidFill>
              </a:rPr>
              <a:t>Le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corps européen de solidarité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Les 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volontaires de l’aide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de l’UE</a:t>
            </a:r>
          </a:p>
          <a:p>
            <a:r>
              <a:rPr lang="fr-FR" dirty="0" smtClean="0">
                <a:solidFill>
                  <a:srgbClr val="984807"/>
                </a:solidFill>
              </a:rPr>
              <a:t>Le </a:t>
            </a:r>
            <a:r>
              <a:rPr lang="fr-FR" b="1" dirty="0" smtClean="0">
                <a:solidFill>
                  <a:srgbClr val="984807"/>
                </a:solidFill>
              </a:rPr>
              <a:t>volontariat de solidarité internationale</a:t>
            </a:r>
            <a:r>
              <a:rPr lang="fr-FR" dirty="0" smtClean="0">
                <a:solidFill>
                  <a:srgbClr val="984807"/>
                </a:solidFill>
              </a:rPr>
              <a:t>(VSI)</a:t>
            </a:r>
          </a:p>
          <a:p>
            <a:r>
              <a:rPr lang="fr-FR" dirty="0" smtClean="0">
                <a:solidFill>
                  <a:srgbClr val="984807"/>
                </a:solidFill>
              </a:rPr>
              <a:t>Les </a:t>
            </a:r>
            <a:r>
              <a:rPr lang="fr-FR" b="1" dirty="0" smtClean="0">
                <a:solidFill>
                  <a:srgbClr val="984807"/>
                </a:solidFill>
              </a:rPr>
              <a:t>volontaires des nations unies </a:t>
            </a:r>
            <a:r>
              <a:rPr lang="fr-FR" dirty="0" smtClean="0">
                <a:solidFill>
                  <a:srgbClr val="984807"/>
                </a:solidFill>
              </a:rPr>
              <a:t>(VNU)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023200" y="2378363"/>
            <a:ext cx="1890613" cy="14773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+/- civisme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36028" y="4094374"/>
            <a:ext cx="1890613" cy="147732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dirty="0" smtClean="0"/>
              <a:t>+/- solidarité</a:t>
            </a:r>
            <a:endParaRPr lang="fr-FR" dirty="0"/>
          </a:p>
        </p:txBody>
      </p:sp>
      <p:sp>
        <p:nvSpPr>
          <p:cNvPr id="7" name="Accolade fermante 6"/>
          <p:cNvSpPr/>
          <p:nvPr/>
        </p:nvSpPr>
        <p:spPr>
          <a:xfrm>
            <a:off x="6877806" y="2356640"/>
            <a:ext cx="317094" cy="15622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ccolade fermante 7"/>
          <p:cNvSpPr/>
          <p:nvPr/>
        </p:nvSpPr>
        <p:spPr>
          <a:xfrm>
            <a:off x="6877806" y="4071257"/>
            <a:ext cx="317094" cy="156221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37811" r="29085" b="21263"/>
          <a:stretch/>
        </p:blipFill>
        <p:spPr>
          <a:xfrm>
            <a:off x="7442809" y="716469"/>
            <a:ext cx="1583832" cy="206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097" y="5145535"/>
            <a:ext cx="1358716" cy="13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81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Langues – stages - jobs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2356640"/>
            <a:ext cx="6349996" cy="3670767"/>
          </a:xfrm>
        </p:spPr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b="1" dirty="0" smtClean="0"/>
              <a:t>séjours linguistiques </a:t>
            </a:r>
            <a:r>
              <a:rPr lang="fr-FR" dirty="0" smtClean="0"/>
              <a:t>et </a:t>
            </a:r>
            <a:r>
              <a:rPr lang="fr-FR" b="1" dirty="0" smtClean="0"/>
              <a:t>écoles de langues </a:t>
            </a:r>
            <a:endParaRPr lang="fr-FR" b="1" dirty="0"/>
          </a:p>
          <a:p>
            <a:r>
              <a:rPr lang="fr-FR" dirty="0" smtClean="0"/>
              <a:t>Les </a:t>
            </a:r>
            <a:r>
              <a:rPr lang="fr-FR" dirty="0" smtClean="0"/>
              <a:t>« </a:t>
            </a:r>
            <a:r>
              <a:rPr lang="fr-FR" dirty="0" err="1" smtClean="0"/>
              <a:t>youth</a:t>
            </a:r>
            <a:r>
              <a:rPr lang="fr-FR" dirty="0" smtClean="0"/>
              <a:t> </a:t>
            </a:r>
            <a:r>
              <a:rPr lang="fr-FR" dirty="0" smtClean="0"/>
              <a:t>exchanges</a:t>
            </a:r>
            <a:r>
              <a:rPr lang="fr-FR" dirty="0" smtClean="0"/>
              <a:t> » du Rotary</a:t>
            </a:r>
          </a:p>
          <a:p>
            <a:r>
              <a:rPr lang="fr-FR" dirty="0" smtClean="0"/>
              <a:t>Les </a:t>
            </a:r>
            <a:r>
              <a:rPr lang="fr-FR" b="1" dirty="0" smtClean="0"/>
              <a:t>chantiers de </a:t>
            </a:r>
            <a:r>
              <a:rPr lang="fr-FR" b="1" dirty="0" smtClean="0"/>
              <a:t>jeunes – </a:t>
            </a:r>
            <a:r>
              <a:rPr lang="fr-FR" b="1" dirty="0" err="1" smtClean="0"/>
              <a:t>www.cotravaux.fr</a:t>
            </a:r>
            <a:endParaRPr lang="fr-FR" b="1" dirty="0" smtClean="0"/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Les séjours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au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pair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jobs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stages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PVT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Permis vacances travail 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volontariat international en entreprise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ou en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administration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VIE - VIA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fr-FR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10388" r="11918"/>
          <a:stretch/>
        </p:blipFill>
        <p:spPr>
          <a:xfrm>
            <a:off x="7022758" y="3468967"/>
            <a:ext cx="1497993" cy="166213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006" y="5592679"/>
            <a:ext cx="3158812" cy="116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993" y="2750269"/>
            <a:ext cx="701169" cy="71869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/>
          <a:srcRect l="-5121"/>
          <a:stretch/>
        </p:blipFill>
        <p:spPr>
          <a:xfrm>
            <a:off x="7272866" y="2036106"/>
            <a:ext cx="1640948" cy="714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8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Etudier à l’étranger</a:t>
            </a:r>
            <a:br>
              <a:rPr lang="fr-FR" dirty="0" smtClean="0"/>
            </a:br>
            <a:r>
              <a:rPr lang="fr-FR" sz="3200" dirty="0" smtClean="0"/>
              <a:t>Royaume-Uni – Allemagne – Belgique </a:t>
            </a:r>
            <a:endParaRPr lang="fr-FR" sz="3200" dirty="0"/>
          </a:p>
        </p:txBody>
      </p:sp>
      <p:pic>
        <p:nvPicPr>
          <p:cNvPr id="7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r="587" b="12891"/>
          <a:stretch>
            <a:fillRect/>
          </a:stretch>
        </p:blipFill>
        <p:spPr bwMode="auto">
          <a:xfrm flipH="1">
            <a:off x="1595359" y="1662452"/>
            <a:ext cx="1089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9695" y="1662452"/>
            <a:ext cx="1143545" cy="707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45" y="1577274"/>
            <a:ext cx="1125453" cy="8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89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3-01 à 15.01.0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3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Le Royaume-Uni</a:t>
            </a:r>
            <a:br>
              <a:rPr lang="fr-FR" dirty="0" smtClean="0"/>
            </a:br>
            <a:endParaRPr lang="fr-FR" sz="3200" dirty="0"/>
          </a:p>
        </p:txBody>
      </p:sp>
      <p:pic>
        <p:nvPicPr>
          <p:cNvPr id="27650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r="587" b="12891"/>
          <a:stretch>
            <a:fillRect/>
          </a:stretch>
        </p:blipFill>
        <p:spPr bwMode="auto">
          <a:xfrm flipH="1">
            <a:off x="971550" y="333375"/>
            <a:ext cx="1089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1696" y="2172051"/>
            <a:ext cx="4510311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fr-FR" dirty="0" smtClean="0"/>
              <a:t>Conditions d’accès</a:t>
            </a:r>
            <a:endParaRPr lang="fr-FR" dirty="0" smtClean="0"/>
          </a:p>
          <a:p>
            <a:pPr marL="285750" indent="-285750">
              <a:buFontTx/>
              <a:buChar char="-"/>
              <a:defRPr/>
            </a:pPr>
            <a:r>
              <a:rPr lang="fr-FR" dirty="0" smtClean="0"/>
              <a:t>S’inscrire sur </a:t>
            </a:r>
            <a:r>
              <a:rPr lang="fr-FR" dirty="0"/>
              <a:t>UCAS, </a:t>
            </a:r>
            <a:endParaRPr lang="fr-FR" dirty="0" smtClean="0"/>
          </a:p>
          <a:p>
            <a:pPr>
              <a:defRPr/>
            </a:pPr>
            <a:r>
              <a:rPr lang="fr-FR" sz="1200" dirty="0" smtClean="0"/>
              <a:t>UK</a:t>
            </a:r>
            <a:r>
              <a:rPr lang="fr-FR" sz="1200" dirty="0"/>
              <a:t>-CAS, UKPASS (post </a:t>
            </a:r>
            <a:r>
              <a:rPr lang="fr-FR" sz="1200" dirty="0" err="1" smtClean="0"/>
              <a:t>graduate</a:t>
            </a:r>
            <a:r>
              <a:rPr lang="fr-FR" sz="1200" dirty="0" smtClean="0"/>
              <a:t>)</a:t>
            </a:r>
            <a:r>
              <a:rPr lang="fr-FR" sz="1200" dirty="0"/>
              <a:t>, </a:t>
            </a:r>
            <a:r>
              <a:rPr lang="fr-FR" sz="1200" dirty="0" smtClean="0"/>
              <a:t>CUKAS </a:t>
            </a:r>
            <a:r>
              <a:rPr lang="fr-FR" sz="1200" dirty="0"/>
              <a:t>(</a:t>
            </a:r>
            <a:r>
              <a:rPr lang="fr-FR" sz="1200" dirty="0" smtClean="0"/>
              <a:t>conservatoires)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 smtClean="0"/>
              <a:t>Les palmarès </a:t>
            </a:r>
            <a:endParaRPr lang="fr-FR" dirty="0"/>
          </a:p>
          <a:p>
            <a:pPr marL="285750" indent="-285750">
              <a:buFontTx/>
              <a:buChar char="-"/>
              <a:defRPr/>
            </a:pPr>
            <a:r>
              <a:rPr lang="fr-FR" dirty="0" smtClean="0"/>
              <a:t>Prêts pour les frais de scolarité</a:t>
            </a:r>
          </a:p>
          <a:p>
            <a:pPr marL="285750" indent="-285750">
              <a:buFontTx/>
              <a:buChar char="-"/>
              <a:defRPr/>
            </a:pPr>
            <a:r>
              <a:rPr lang="fr-FR" dirty="0" smtClean="0"/>
              <a:t>L’apprentissage </a:t>
            </a:r>
          </a:p>
          <a:p>
            <a:pPr marL="285750" indent="-285750">
              <a:buFontTx/>
              <a:buChar char="-"/>
              <a:defRPr/>
            </a:pPr>
            <a:endParaRPr lang="fr-FR" dirty="0" smtClean="0"/>
          </a:p>
          <a:p>
            <a:pPr marL="285750" indent="-285750">
              <a:buFontTx/>
              <a:buChar char="-"/>
              <a:defRPr/>
            </a:pPr>
            <a:r>
              <a:rPr lang="fr-FR" dirty="0" smtClean="0"/>
              <a:t>Cas </a:t>
            </a:r>
            <a:r>
              <a:rPr lang="fr-FR" dirty="0"/>
              <a:t>particulier : l’Ecosse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43" y="4697487"/>
            <a:ext cx="3497235" cy="19651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008" y="2038256"/>
            <a:ext cx="4291805" cy="4819744"/>
          </a:xfrm>
          <a:prstGeom prst="rect">
            <a:avLst/>
          </a:prstGeom>
        </p:spPr>
      </p:pic>
      <p:pic>
        <p:nvPicPr>
          <p:cNvPr id="5" name="Image 4" descr="Capture d’écran 2017-03-01 à 15.55.3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871" y="188800"/>
            <a:ext cx="1391452" cy="935056"/>
          </a:xfrm>
          <a:prstGeom prst="rect">
            <a:avLst/>
          </a:prstGeom>
        </p:spPr>
      </p:pic>
      <p:pic>
        <p:nvPicPr>
          <p:cNvPr id="6" name="Image 5" descr="Capture d’écran 2017-03-01 à 15.56.3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648" y="333375"/>
            <a:ext cx="1735236" cy="586918"/>
          </a:xfrm>
          <a:prstGeom prst="rect">
            <a:avLst/>
          </a:prstGeom>
        </p:spPr>
      </p:pic>
      <p:pic>
        <p:nvPicPr>
          <p:cNvPr id="8" name="Image 7" descr="Capture d’écran 2017-03-01 à 15.59.47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23" y="448216"/>
            <a:ext cx="1668546" cy="382181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2160150" y="920294"/>
            <a:ext cx="1915937" cy="2238674"/>
          </a:xfrm>
          <a:prstGeom prst="straightConnector1">
            <a:avLst/>
          </a:prstGeom>
          <a:ln w="3175" cmpd="sng"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47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2" r="587" b="12891"/>
          <a:stretch>
            <a:fillRect/>
          </a:stretch>
        </p:blipFill>
        <p:spPr bwMode="auto">
          <a:xfrm flipH="1">
            <a:off x="971550" y="333375"/>
            <a:ext cx="10890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393301" y="5982438"/>
            <a:ext cx="3431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https://www.ucas.com</a:t>
            </a:r>
            <a:r>
              <a:rPr lang="fr-FR" dirty="0">
                <a:solidFill>
                  <a:schemeClr val="bg1"/>
                </a:solidFill>
                <a:hlinkClick r:id="rId3"/>
              </a:rPr>
              <a:t>/?theme=apply&amp;tile=tile-</a:t>
            </a:r>
            <a:r>
              <a:rPr lang="fr-FR" dirty="0" smtClean="0">
                <a:solidFill>
                  <a:schemeClr val="bg1"/>
                </a:solidFill>
                <a:hlinkClick r:id="rId3"/>
              </a:rPr>
              <a:t>246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 descr="Capture d’écran 2017-03-01 à 16.30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286" y="4204438"/>
            <a:ext cx="3149600" cy="1778000"/>
          </a:xfrm>
          <a:prstGeom prst="rect">
            <a:avLst/>
          </a:prstGeom>
        </p:spPr>
      </p:pic>
      <p:pic>
        <p:nvPicPr>
          <p:cNvPr id="13" name="Image 12" descr="Capture d’écran 2017-03-01 à 16.41.4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0829" cy="6857999"/>
          </a:xfrm>
          <a:prstGeom prst="rect">
            <a:avLst/>
          </a:prstGeom>
        </p:spPr>
      </p:pic>
      <p:pic>
        <p:nvPicPr>
          <p:cNvPr id="9" name="Image 8" descr="Capture d’écran 2017-03-01 à 16.19.3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04" y="333375"/>
            <a:ext cx="4130496" cy="33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69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830" y="2226637"/>
            <a:ext cx="8433070" cy="434436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Système éducatif fédéral/</a:t>
            </a:r>
            <a:r>
              <a:rPr lang="fr-FR" dirty="0" err="1" smtClean="0"/>
              <a:t>Bildung</a:t>
            </a:r>
            <a:endParaRPr lang="fr-FR" dirty="0" smtClean="0"/>
          </a:p>
          <a:p>
            <a:r>
              <a:rPr lang="fr-FR" dirty="0" smtClean="0"/>
              <a:t>Orientation précoce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Formation professionnelle valorisée (système Dual)</a:t>
            </a:r>
          </a:p>
          <a:p>
            <a:r>
              <a:rPr lang="fr-FR" dirty="0" smtClean="0"/>
              <a:t>Faible taux de chômage (autour de 4%)</a:t>
            </a:r>
          </a:p>
          <a:p>
            <a:r>
              <a:rPr lang="fr-FR" dirty="0" smtClean="0"/>
              <a:t>Population générale plutôt vieillissante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842" y="264889"/>
            <a:ext cx="1143545" cy="707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9417" y="103769"/>
            <a:ext cx="1502511" cy="2040174"/>
          </a:xfrm>
          <a:prstGeom prst="rect">
            <a:avLst/>
          </a:prstGeom>
        </p:spPr>
      </p:pic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6442650" y="2085664"/>
            <a:ext cx="869647" cy="895565"/>
            <a:chOff x="1248" y="2544"/>
            <a:chExt cx="1728" cy="1728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537" y="3737"/>
              <a:ext cx="39" cy="223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076" y="3746"/>
              <a:ext cx="39" cy="218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181" y="3750"/>
              <a:ext cx="34" cy="223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025" y="3678"/>
              <a:ext cx="579" cy="76"/>
            </a:xfrm>
            <a:custGeom>
              <a:avLst/>
              <a:gdLst>
                <a:gd name="T0" fmla="*/ 0 w 2942"/>
                <a:gd name="T1" fmla="*/ 0 h 507"/>
                <a:gd name="T2" fmla="*/ 0 w 2942"/>
                <a:gd name="T3" fmla="*/ 0 h 507"/>
                <a:gd name="T4" fmla="*/ 0 w 2942"/>
                <a:gd name="T5" fmla="*/ 0 h 507"/>
                <a:gd name="T6" fmla="*/ 0 w 2942"/>
                <a:gd name="T7" fmla="*/ 0 h 507"/>
                <a:gd name="T8" fmla="*/ 0 w 2942"/>
                <a:gd name="T9" fmla="*/ 0 h 507"/>
                <a:gd name="T10" fmla="*/ 0 w 2942"/>
                <a:gd name="T11" fmla="*/ 0 h 507"/>
                <a:gd name="T12" fmla="*/ 0 w 2942"/>
                <a:gd name="T13" fmla="*/ 0 h 507"/>
                <a:gd name="T14" fmla="*/ 0 w 2942"/>
                <a:gd name="T15" fmla="*/ 0 h 507"/>
                <a:gd name="T16" fmla="*/ 0 w 2942"/>
                <a:gd name="T17" fmla="*/ 0 h 507"/>
                <a:gd name="T18" fmla="*/ 0 w 2942"/>
                <a:gd name="T19" fmla="*/ 0 h 507"/>
                <a:gd name="T20" fmla="*/ 0 w 2942"/>
                <a:gd name="T21" fmla="*/ 0 h 507"/>
                <a:gd name="T22" fmla="*/ 0 w 2942"/>
                <a:gd name="T23" fmla="*/ 0 h 507"/>
                <a:gd name="T24" fmla="*/ 0 w 2942"/>
                <a:gd name="T25" fmla="*/ 0 h 507"/>
                <a:gd name="T26" fmla="*/ 0 w 2942"/>
                <a:gd name="T27" fmla="*/ 0 h 507"/>
                <a:gd name="T28" fmla="*/ 0 w 2942"/>
                <a:gd name="T29" fmla="*/ 0 h 507"/>
                <a:gd name="T30" fmla="*/ 0 w 2942"/>
                <a:gd name="T31" fmla="*/ 0 h 507"/>
                <a:gd name="T32" fmla="*/ 0 w 2942"/>
                <a:gd name="T33" fmla="*/ 0 h 507"/>
                <a:gd name="T34" fmla="*/ 0 w 2942"/>
                <a:gd name="T35" fmla="*/ 0 h 507"/>
                <a:gd name="T36" fmla="*/ 0 w 2942"/>
                <a:gd name="T37" fmla="*/ 0 h 507"/>
                <a:gd name="T38" fmla="*/ 0 w 2942"/>
                <a:gd name="T39" fmla="*/ 0 h 507"/>
                <a:gd name="T40" fmla="*/ 0 w 2942"/>
                <a:gd name="T41" fmla="*/ 0 h 507"/>
                <a:gd name="T42" fmla="*/ 0 w 2942"/>
                <a:gd name="T43" fmla="*/ 0 h 507"/>
                <a:gd name="T44" fmla="*/ 0 w 2942"/>
                <a:gd name="T45" fmla="*/ 0 h 507"/>
                <a:gd name="T46" fmla="*/ 0 w 2942"/>
                <a:gd name="T47" fmla="*/ 0 h 507"/>
                <a:gd name="T48" fmla="*/ 0 w 2942"/>
                <a:gd name="T49" fmla="*/ 0 h 507"/>
                <a:gd name="T50" fmla="*/ 0 w 2942"/>
                <a:gd name="T51" fmla="*/ 0 h 507"/>
                <a:gd name="T52" fmla="*/ 0 w 2942"/>
                <a:gd name="T53" fmla="*/ 0 h 507"/>
                <a:gd name="T54" fmla="*/ 0 w 2942"/>
                <a:gd name="T55" fmla="*/ 0 h 507"/>
                <a:gd name="T56" fmla="*/ 0 w 2942"/>
                <a:gd name="T57" fmla="*/ 0 h 507"/>
                <a:gd name="T58" fmla="*/ 0 w 2942"/>
                <a:gd name="T59" fmla="*/ 0 h 507"/>
                <a:gd name="T60" fmla="*/ 0 w 2942"/>
                <a:gd name="T61" fmla="*/ 0 h 507"/>
                <a:gd name="T62" fmla="*/ 0 w 2942"/>
                <a:gd name="T63" fmla="*/ 0 h 507"/>
                <a:gd name="T64" fmla="*/ 0 w 2942"/>
                <a:gd name="T65" fmla="*/ 0 h 507"/>
                <a:gd name="T66" fmla="*/ 0 w 2942"/>
                <a:gd name="T67" fmla="*/ 0 h 507"/>
                <a:gd name="T68" fmla="*/ 0 w 2942"/>
                <a:gd name="T69" fmla="*/ 0 h 507"/>
                <a:gd name="T70" fmla="*/ 0 w 2942"/>
                <a:gd name="T71" fmla="*/ 0 h 507"/>
                <a:gd name="T72" fmla="*/ 0 w 2942"/>
                <a:gd name="T73" fmla="*/ 0 h 507"/>
                <a:gd name="T74" fmla="*/ 0 w 2942"/>
                <a:gd name="T75" fmla="*/ 0 h 507"/>
                <a:gd name="T76" fmla="*/ 0 w 2942"/>
                <a:gd name="T77" fmla="*/ 0 h 507"/>
                <a:gd name="T78" fmla="*/ 0 w 2942"/>
                <a:gd name="T79" fmla="*/ 0 h 507"/>
                <a:gd name="T80" fmla="*/ 0 w 2942"/>
                <a:gd name="T81" fmla="*/ 0 h 507"/>
                <a:gd name="T82" fmla="*/ 0 w 2942"/>
                <a:gd name="T83" fmla="*/ 0 h 507"/>
                <a:gd name="T84" fmla="*/ 0 w 2942"/>
                <a:gd name="T85" fmla="*/ 0 h 507"/>
                <a:gd name="T86" fmla="*/ 0 w 2942"/>
                <a:gd name="T87" fmla="*/ 0 h 507"/>
                <a:gd name="T88" fmla="*/ 0 w 2942"/>
                <a:gd name="T89" fmla="*/ 0 h 507"/>
                <a:gd name="T90" fmla="*/ 0 w 2942"/>
                <a:gd name="T91" fmla="*/ 0 h 507"/>
                <a:gd name="T92" fmla="*/ 0 w 2942"/>
                <a:gd name="T93" fmla="*/ 0 h 507"/>
                <a:gd name="T94" fmla="*/ 0 w 2942"/>
                <a:gd name="T95" fmla="*/ 0 h 507"/>
                <a:gd name="T96" fmla="*/ 0 w 2942"/>
                <a:gd name="T97" fmla="*/ 0 h 507"/>
                <a:gd name="T98" fmla="*/ 0 w 2942"/>
                <a:gd name="T99" fmla="*/ 0 h 507"/>
                <a:gd name="T100" fmla="*/ 0 w 2942"/>
                <a:gd name="T101" fmla="*/ 0 h 50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42"/>
                <a:gd name="T154" fmla="*/ 0 h 507"/>
                <a:gd name="T155" fmla="*/ 2942 w 2942"/>
                <a:gd name="T156" fmla="*/ 507 h 50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42" h="507">
                  <a:moveTo>
                    <a:pt x="453" y="57"/>
                  </a:moveTo>
                  <a:lnTo>
                    <a:pt x="397" y="29"/>
                  </a:lnTo>
                  <a:lnTo>
                    <a:pt x="340" y="29"/>
                  </a:lnTo>
                  <a:lnTo>
                    <a:pt x="254" y="29"/>
                  </a:lnTo>
                  <a:lnTo>
                    <a:pt x="199" y="57"/>
                  </a:lnTo>
                  <a:lnTo>
                    <a:pt x="142" y="57"/>
                  </a:lnTo>
                  <a:lnTo>
                    <a:pt x="85" y="85"/>
                  </a:lnTo>
                  <a:lnTo>
                    <a:pt x="57" y="113"/>
                  </a:lnTo>
                  <a:lnTo>
                    <a:pt x="0" y="141"/>
                  </a:lnTo>
                  <a:lnTo>
                    <a:pt x="0" y="169"/>
                  </a:lnTo>
                  <a:lnTo>
                    <a:pt x="0" y="225"/>
                  </a:lnTo>
                  <a:lnTo>
                    <a:pt x="0" y="254"/>
                  </a:lnTo>
                  <a:lnTo>
                    <a:pt x="0" y="309"/>
                  </a:lnTo>
                  <a:lnTo>
                    <a:pt x="29" y="338"/>
                  </a:lnTo>
                  <a:lnTo>
                    <a:pt x="85" y="394"/>
                  </a:lnTo>
                  <a:lnTo>
                    <a:pt x="142" y="422"/>
                  </a:lnTo>
                  <a:lnTo>
                    <a:pt x="254" y="478"/>
                  </a:lnTo>
                  <a:lnTo>
                    <a:pt x="311" y="478"/>
                  </a:lnTo>
                  <a:lnTo>
                    <a:pt x="397" y="478"/>
                  </a:lnTo>
                  <a:lnTo>
                    <a:pt x="538" y="507"/>
                  </a:lnTo>
                  <a:lnTo>
                    <a:pt x="708" y="507"/>
                  </a:lnTo>
                  <a:lnTo>
                    <a:pt x="849" y="507"/>
                  </a:lnTo>
                  <a:lnTo>
                    <a:pt x="1019" y="507"/>
                  </a:lnTo>
                  <a:lnTo>
                    <a:pt x="1160" y="507"/>
                  </a:lnTo>
                  <a:lnTo>
                    <a:pt x="1330" y="507"/>
                  </a:lnTo>
                  <a:lnTo>
                    <a:pt x="1471" y="507"/>
                  </a:lnTo>
                  <a:lnTo>
                    <a:pt x="1641" y="507"/>
                  </a:lnTo>
                  <a:lnTo>
                    <a:pt x="1782" y="507"/>
                  </a:lnTo>
                  <a:lnTo>
                    <a:pt x="1952" y="507"/>
                  </a:lnTo>
                  <a:lnTo>
                    <a:pt x="2093" y="507"/>
                  </a:lnTo>
                  <a:lnTo>
                    <a:pt x="2263" y="507"/>
                  </a:lnTo>
                  <a:lnTo>
                    <a:pt x="2433" y="507"/>
                  </a:lnTo>
                  <a:lnTo>
                    <a:pt x="2575" y="507"/>
                  </a:lnTo>
                  <a:lnTo>
                    <a:pt x="2745" y="478"/>
                  </a:lnTo>
                  <a:lnTo>
                    <a:pt x="2801" y="450"/>
                  </a:lnTo>
                  <a:lnTo>
                    <a:pt x="2858" y="422"/>
                  </a:lnTo>
                  <a:lnTo>
                    <a:pt x="2915" y="365"/>
                  </a:lnTo>
                  <a:lnTo>
                    <a:pt x="2942" y="338"/>
                  </a:lnTo>
                  <a:lnTo>
                    <a:pt x="2942" y="282"/>
                  </a:lnTo>
                  <a:lnTo>
                    <a:pt x="2942" y="254"/>
                  </a:lnTo>
                  <a:lnTo>
                    <a:pt x="2942" y="225"/>
                  </a:lnTo>
                  <a:lnTo>
                    <a:pt x="2915" y="169"/>
                  </a:lnTo>
                  <a:lnTo>
                    <a:pt x="2886" y="141"/>
                  </a:lnTo>
                  <a:lnTo>
                    <a:pt x="2829" y="113"/>
                  </a:lnTo>
                  <a:lnTo>
                    <a:pt x="2801" y="57"/>
                  </a:lnTo>
                  <a:lnTo>
                    <a:pt x="2745" y="57"/>
                  </a:lnTo>
                  <a:lnTo>
                    <a:pt x="2688" y="29"/>
                  </a:lnTo>
                  <a:lnTo>
                    <a:pt x="2631" y="0"/>
                  </a:lnTo>
                  <a:lnTo>
                    <a:pt x="2575" y="0"/>
                  </a:lnTo>
                  <a:lnTo>
                    <a:pt x="2547" y="0"/>
                  </a:lnTo>
                  <a:lnTo>
                    <a:pt x="453" y="57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2025" y="3665"/>
              <a:ext cx="579" cy="76"/>
            </a:xfrm>
            <a:custGeom>
              <a:avLst/>
              <a:gdLst>
                <a:gd name="T0" fmla="*/ 0 w 2942"/>
                <a:gd name="T1" fmla="*/ 0 h 506"/>
                <a:gd name="T2" fmla="*/ 0 w 2942"/>
                <a:gd name="T3" fmla="*/ 0 h 506"/>
                <a:gd name="T4" fmla="*/ 0 w 2942"/>
                <a:gd name="T5" fmla="*/ 0 h 506"/>
                <a:gd name="T6" fmla="*/ 0 w 2942"/>
                <a:gd name="T7" fmla="*/ 0 h 506"/>
                <a:gd name="T8" fmla="*/ 0 w 2942"/>
                <a:gd name="T9" fmla="*/ 0 h 506"/>
                <a:gd name="T10" fmla="*/ 0 w 2942"/>
                <a:gd name="T11" fmla="*/ 0 h 506"/>
                <a:gd name="T12" fmla="*/ 0 w 2942"/>
                <a:gd name="T13" fmla="*/ 0 h 506"/>
                <a:gd name="T14" fmla="*/ 0 w 2942"/>
                <a:gd name="T15" fmla="*/ 0 h 506"/>
                <a:gd name="T16" fmla="*/ 0 w 2942"/>
                <a:gd name="T17" fmla="*/ 0 h 506"/>
                <a:gd name="T18" fmla="*/ 0 w 2942"/>
                <a:gd name="T19" fmla="*/ 0 h 506"/>
                <a:gd name="T20" fmla="*/ 0 w 2942"/>
                <a:gd name="T21" fmla="*/ 0 h 506"/>
                <a:gd name="T22" fmla="*/ 0 w 2942"/>
                <a:gd name="T23" fmla="*/ 0 h 506"/>
                <a:gd name="T24" fmla="*/ 0 w 2942"/>
                <a:gd name="T25" fmla="*/ 0 h 506"/>
                <a:gd name="T26" fmla="*/ 0 w 2942"/>
                <a:gd name="T27" fmla="*/ 0 h 506"/>
                <a:gd name="T28" fmla="*/ 0 w 2942"/>
                <a:gd name="T29" fmla="*/ 0 h 506"/>
                <a:gd name="T30" fmla="*/ 0 w 2942"/>
                <a:gd name="T31" fmla="*/ 0 h 506"/>
                <a:gd name="T32" fmla="*/ 0 w 2942"/>
                <a:gd name="T33" fmla="*/ 0 h 506"/>
                <a:gd name="T34" fmla="*/ 0 w 2942"/>
                <a:gd name="T35" fmla="*/ 0 h 506"/>
                <a:gd name="T36" fmla="*/ 0 w 2942"/>
                <a:gd name="T37" fmla="*/ 0 h 506"/>
                <a:gd name="T38" fmla="*/ 0 w 2942"/>
                <a:gd name="T39" fmla="*/ 0 h 506"/>
                <a:gd name="T40" fmla="*/ 0 w 2942"/>
                <a:gd name="T41" fmla="*/ 0 h 506"/>
                <a:gd name="T42" fmla="*/ 0 w 2942"/>
                <a:gd name="T43" fmla="*/ 0 h 506"/>
                <a:gd name="T44" fmla="*/ 0 w 2942"/>
                <a:gd name="T45" fmla="*/ 0 h 506"/>
                <a:gd name="T46" fmla="*/ 0 w 2942"/>
                <a:gd name="T47" fmla="*/ 0 h 506"/>
                <a:gd name="T48" fmla="*/ 0 w 2942"/>
                <a:gd name="T49" fmla="*/ 0 h 506"/>
                <a:gd name="T50" fmla="*/ 0 w 2942"/>
                <a:gd name="T51" fmla="*/ 0 h 506"/>
                <a:gd name="T52" fmla="*/ 0 w 2942"/>
                <a:gd name="T53" fmla="*/ 0 h 506"/>
                <a:gd name="T54" fmla="*/ 0 w 2942"/>
                <a:gd name="T55" fmla="*/ 0 h 506"/>
                <a:gd name="T56" fmla="*/ 0 w 2942"/>
                <a:gd name="T57" fmla="*/ 0 h 506"/>
                <a:gd name="T58" fmla="*/ 0 w 2942"/>
                <a:gd name="T59" fmla="*/ 0 h 506"/>
                <a:gd name="T60" fmla="*/ 0 w 2942"/>
                <a:gd name="T61" fmla="*/ 0 h 506"/>
                <a:gd name="T62" fmla="*/ 0 w 2942"/>
                <a:gd name="T63" fmla="*/ 0 h 506"/>
                <a:gd name="T64" fmla="*/ 0 w 2942"/>
                <a:gd name="T65" fmla="*/ 0 h 506"/>
                <a:gd name="T66" fmla="*/ 0 w 2942"/>
                <a:gd name="T67" fmla="*/ 0 h 506"/>
                <a:gd name="T68" fmla="*/ 0 w 2942"/>
                <a:gd name="T69" fmla="*/ 0 h 506"/>
                <a:gd name="T70" fmla="*/ 0 w 2942"/>
                <a:gd name="T71" fmla="*/ 0 h 506"/>
                <a:gd name="T72" fmla="*/ 0 w 2942"/>
                <a:gd name="T73" fmla="*/ 0 h 506"/>
                <a:gd name="T74" fmla="*/ 0 w 2942"/>
                <a:gd name="T75" fmla="*/ 0 h 506"/>
                <a:gd name="T76" fmla="*/ 0 w 2942"/>
                <a:gd name="T77" fmla="*/ 0 h 506"/>
                <a:gd name="T78" fmla="*/ 0 w 2942"/>
                <a:gd name="T79" fmla="*/ 0 h 506"/>
                <a:gd name="T80" fmla="*/ 0 w 2942"/>
                <a:gd name="T81" fmla="*/ 0 h 506"/>
                <a:gd name="T82" fmla="*/ 0 w 2942"/>
                <a:gd name="T83" fmla="*/ 0 h 506"/>
                <a:gd name="T84" fmla="*/ 0 w 2942"/>
                <a:gd name="T85" fmla="*/ 0 h 50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942"/>
                <a:gd name="T130" fmla="*/ 0 h 506"/>
                <a:gd name="T131" fmla="*/ 2942 w 2942"/>
                <a:gd name="T132" fmla="*/ 506 h 50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942" h="506">
                  <a:moveTo>
                    <a:pt x="453" y="28"/>
                  </a:moveTo>
                  <a:lnTo>
                    <a:pt x="397" y="28"/>
                  </a:lnTo>
                  <a:lnTo>
                    <a:pt x="311" y="28"/>
                  </a:lnTo>
                  <a:lnTo>
                    <a:pt x="254" y="28"/>
                  </a:lnTo>
                  <a:lnTo>
                    <a:pt x="199" y="28"/>
                  </a:lnTo>
                  <a:lnTo>
                    <a:pt x="142" y="57"/>
                  </a:lnTo>
                  <a:lnTo>
                    <a:pt x="85" y="84"/>
                  </a:lnTo>
                  <a:lnTo>
                    <a:pt x="57" y="113"/>
                  </a:lnTo>
                  <a:lnTo>
                    <a:pt x="0" y="141"/>
                  </a:lnTo>
                  <a:lnTo>
                    <a:pt x="0" y="169"/>
                  </a:lnTo>
                  <a:lnTo>
                    <a:pt x="0" y="225"/>
                  </a:lnTo>
                  <a:lnTo>
                    <a:pt x="0" y="253"/>
                  </a:lnTo>
                  <a:lnTo>
                    <a:pt x="0" y="309"/>
                  </a:lnTo>
                  <a:lnTo>
                    <a:pt x="29" y="338"/>
                  </a:lnTo>
                  <a:lnTo>
                    <a:pt x="85" y="393"/>
                  </a:lnTo>
                  <a:lnTo>
                    <a:pt x="142" y="422"/>
                  </a:lnTo>
                  <a:lnTo>
                    <a:pt x="254" y="478"/>
                  </a:lnTo>
                  <a:lnTo>
                    <a:pt x="538" y="478"/>
                  </a:lnTo>
                  <a:lnTo>
                    <a:pt x="849" y="506"/>
                  </a:lnTo>
                  <a:lnTo>
                    <a:pt x="1160" y="506"/>
                  </a:lnTo>
                  <a:lnTo>
                    <a:pt x="1471" y="506"/>
                  </a:lnTo>
                  <a:lnTo>
                    <a:pt x="1782" y="506"/>
                  </a:lnTo>
                  <a:lnTo>
                    <a:pt x="2093" y="506"/>
                  </a:lnTo>
                  <a:lnTo>
                    <a:pt x="2433" y="506"/>
                  </a:lnTo>
                  <a:lnTo>
                    <a:pt x="2745" y="478"/>
                  </a:lnTo>
                  <a:lnTo>
                    <a:pt x="2801" y="449"/>
                  </a:lnTo>
                  <a:lnTo>
                    <a:pt x="2858" y="393"/>
                  </a:lnTo>
                  <a:lnTo>
                    <a:pt x="2915" y="366"/>
                  </a:lnTo>
                  <a:lnTo>
                    <a:pt x="2942" y="338"/>
                  </a:lnTo>
                  <a:lnTo>
                    <a:pt x="2942" y="282"/>
                  </a:lnTo>
                  <a:lnTo>
                    <a:pt x="2942" y="253"/>
                  </a:lnTo>
                  <a:lnTo>
                    <a:pt x="2942" y="197"/>
                  </a:lnTo>
                  <a:lnTo>
                    <a:pt x="2915" y="169"/>
                  </a:lnTo>
                  <a:lnTo>
                    <a:pt x="2886" y="141"/>
                  </a:lnTo>
                  <a:lnTo>
                    <a:pt x="2829" y="84"/>
                  </a:lnTo>
                  <a:lnTo>
                    <a:pt x="2801" y="57"/>
                  </a:lnTo>
                  <a:lnTo>
                    <a:pt x="2745" y="57"/>
                  </a:lnTo>
                  <a:lnTo>
                    <a:pt x="2688" y="28"/>
                  </a:lnTo>
                  <a:lnTo>
                    <a:pt x="2631" y="0"/>
                  </a:lnTo>
                  <a:lnTo>
                    <a:pt x="2575" y="0"/>
                  </a:lnTo>
                  <a:lnTo>
                    <a:pt x="2547" y="0"/>
                  </a:lnTo>
                  <a:lnTo>
                    <a:pt x="1500" y="28"/>
                  </a:lnTo>
                  <a:lnTo>
                    <a:pt x="453" y="28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898" y="3028"/>
              <a:ext cx="72" cy="64"/>
            </a:xfrm>
            <a:custGeom>
              <a:avLst/>
              <a:gdLst>
                <a:gd name="T0" fmla="*/ 0 w 368"/>
                <a:gd name="T1" fmla="*/ 0 h 421"/>
                <a:gd name="T2" fmla="*/ 0 w 368"/>
                <a:gd name="T3" fmla="*/ 0 h 421"/>
                <a:gd name="T4" fmla="*/ 0 w 368"/>
                <a:gd name="T5" fmla="*/ 0 h 421"/>
                <a:gd name="T6" fmla="*/ 0 w 368"/>
                <a:gd name="T7" fmla="*/ 0 h 421"/>
                <a:gd name="T8" fmla="*/ 0 w 368"/>
                <a:gd name="T9" fmla="*/ 0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421"/>
                <a:gd name="T17" fmla="*/ 368 w 368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421">
                  <a:moveTo>
                    <a:pt x="0" y="27"/>
                  </a:moveTo>
                  <a:lnTo>
                    <a:pt x="84" y="421"/>
                  </a:lnTo>
                  <a:lnTo>
                    <a:pt x="368" y="365"/>
                  </a:lnTo>
                  <a:lnTo>
                    <a:pt x="282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ABABAB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882" y="2985"/>
              <a:ext cx="72" cy="47"/>
            </a:xfrm>
            <a:custGeom>
              <a:avLst/>
              <a:gdLst>
                <a:gd name="T0" fmla="*/ 0 w 368"/>
                <a:gd name="T1" fmla="*/ 0 h 309"/>
                <a:gd name="T2" fmla="*/ 0 w 368"/>
                <a:gd name="T3" fmla="*/ 0 h 309"/>
                <a:gd name="T4" fmla="*/ 0 w 368"/>
                <a:gd name="T5" fmla="*/ 0 h 309"/>
                <a:gd name="T6" fmla="*/ 0 w 368"/>
                <a:gd name="T7" fmla="*/ 0 h 309"/>
                <a:gd name="T8" fmla="*/ 0 w 368"/>
                <a:gd name="T9" fmla="*/ 0 h 3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8"/>
                <a:gd name="T16" fmla="*/ 0 h 309"/>
                <a:gd name="T17" fmla="*/ 368 w 368"/>
                <a:gd name="T18" fmla="*/ 309 h 3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8" h="309">
                  <a:moveTo>
                    <a:pt x="0" y="57"/>
                  </a:moveTo>
                  <a:lnTo>
                    <a:pt x="86" y="309"/>
                  </a:lnTo>
                  <a:lnTo>
                    <a:pt x="368" y="282"/>
                  </a:lnTo>
                  <a:lnTo>
                    <a:pt x="284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371" y="3592"/>
              <a:ext cx="61" cy="611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626" y="3592"/>
              <a:ext cx="28" cy="325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2886" y="3588"/>
              <a:ext cx="56" cy="633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048" y="3583"/>
              <a:ext cx="511" cy="137"/>
            </a:xfrm>
            <a:custGeom>
              <a:avLst/>
              <a:gdLst>
                <a:gd name="T0" fmla="*/ 0 w 2603"/>
                <a:gd name="T1" fmla="*/ 0 h 900"/>
                <a:gd name="T2" fmla="*/ 0 w 2603"/>
                <a:gd name="T3" fmla="*/ 0 h 900"/>
                <a:gd name="T4" fmla="*/ 0 w 2603"/>
                <a:gd name="T5" fmla="*/ 0 h 900"/>
                <a:gd name="T6" fmla="*/ 0 w 2603"/>
                <a:gd name="T7" fmla="*/ 0 h 900"/>
                <a:gd name="T8" fmla="*/ 0 w 2603"/>
                <a:gd name="T9" fmla="*/ 0 h 900"/>
                <a:gd name="T10" fmla="*/ 0 w 2603"/>
                <a:gd name="T11" fmla="*/ 0 h 900"/>
                <a:gd name="T12" fmla="*/ 0 w 2603"/>
                <a:gd name="T13" fmla="*/ 0 h 900"/>
                <a:gd name="T14" fmla="*/ 0 w 2603"/>
                <a:gd name="T15" fmla="*/ 0 h 900"/>
                <a:gd name="T16" fmla="*/ 0 w 2603"/>
                <a:gd name="T17" fmla="*/ 0 h 900"/>
                <a:gd name="T18" fmla="*/ 0 w 2603"/>
                <a:gd name="T19" fmla="*/ 0 h 900"/>
                <a:gd name="T20" fmla="*/ 0 w 2603"/>
                <a:gd name="T21" fmla="*/ 0 h 900"/>
                <a:gd name="T22" fmla="*/ 0 w 2603"/>
                <a:gd name="T23" fmla="*/ 0 h 900"/>
                <a:gd name="T24" fmla="*/ 0 w 2603"/>
                <a:gd name="T25" fmla="*/ 0 h 900"/>
                <a:gd name="T26" fmla="*/ 0 w 2603"/>
                <a:gd name="T27" fmla="*/ 0 h 900"/>
                <a:gd name="T28" fmla="*/ 0 w 2603"/>
                <a:gd name="T29" fmla="*/ 0 h 900"/>
                <a:gd name="T30" fmla="*/ 0 w 2603"/>
                <a:gd name="T31" fmla="*/ 0 h 900"/>
                <a:gd name="T32" fmla="*/ 0 w 2603"/>
                <a:gd name="T33" fmla="*/ 0 h 900"/>
                <a:gd name="T34" fmla="*/ 0 w 2603"/>
                <a:gd name="T35" fmla="*/ 0 h 900"/>
                <a:gd name="T36" fmla="*/ 0 w 2603"/>
                <a:gd name="T37" fmla="*/ 0 h 900"/>
                <a:gd name="T38" fmla="*/ 0 w 2603"/>
                <a:gd name="T39" fmla="*/ 0 h 900"/>
                <a:gd name="T40" fmla="*/ 0 w 2603"/>
                <a:gd name="T41" fmla="*/ 0 h 900"/>
                <a:gd name="T42" fmla="*/ 0 w 2603"/>
                <a:gd name="T43" fmla="*/ 0 h 900"/>
                <a:gd name="T44" fmla="*/ 0 w 2603"/>
                <a:gd name="T45" fmla="*/ 0 h 900"/>
                <a:gd name="T46" fmla="*/ 0 w 2603"/>
                <a:gd name="T47" fmla="*/ 0 h 900"/>
                <a:gd name="T48" fmla="*/ 0 w 2603"/>
                <a:gd name="T49" fmla="*/ 0 h 900"/>
                <a:gd name="T50" fmla="*/ 0 w 2603"/>
                <a:gd name="T51" fmla="*/ 0 h 900"/>
                <a:gd name="T52" fmla="*/ 0 w 2603"/>
                <a:gd name="T53" fmla="*/ 0 h 900"/>
                <a:gd name="T54" fmla="*/ 0 w 2603"/>
                <a:gd name="T55" fmla="*/ 0 h 900"/>
                <a:gd name="T56" fmla="*/ 0 w 2603"/>
                <a:gd name="T57" fmla="*/ 0 h 900"/>
                <a:gd name="T58" fmla="*/ 0 w 2603"/>
                <a:gd name="T59" fmla="*/ 0 h 900"/>
                <a:gd name="T60" fmla="*/ 0 w 2603"/>
                <a:gd name="T61" fmla="*/ 0 h 900"/>
                <a:gd name="T62" fmla="*/ 0 w 2603"/>
                <a:gd name="T63" fmla="*/ 0 h 900"/>
                <a:gd name="T64" fmla="*/ 0 w 2603"/>
                <a:gd name="T65" fmla="*/ 0 h 900"/>
                <a:gd name="T66" fmla="*/ 0 w 2603"/>
                <a:gd name="T67" fmla="*/ 0 h 900"/>
                <a:gd name="T68" fmla="*/ 0 w 2603"/>
                <a:gd name="T69" fmla="*/ 0 h 900"/>
                <a:gd name="T70" fmla="*/ 0 w 2603"/>
                <a:gd name="T71" fmla="*/ 0 h 900"/>
                <a:gd name="T72" fmla="*/ 0 w 2603"/>
                <a:gd name="T73" fmla="*/ 0 h 900"/>
                <a:gd name="T74" fmla="*/ 0 w 2603"/>
                <a:gd name="T75" fmla="*/ 0 h 900"/>
                <a:gd name="T76" fmla="*/ 0 w 2603"/>
                <a:gd name="T77" fmla="*/ 0 h 900"/>
                <a:gd name="T78" fmla="*/ 0 w 2603"/>
                <a:gd name="T79" fmla="*/ 0 h 900"/>
                <a:gd name="T80" fmla="*/ 0 w 2603"/>
                <a:gd name="T81" fmla="*/ 0 h 900"/>
                <a:gd name="T82" fmla="*/ 0 w 2603"/>
                <a:gd name="T83" fmla="*/ 0 h 900"/>
                <a:gd name="T84" fmla="*/ 0 w 2603"/>
                <a:gd name="T85" fmla="*/ 0 h 900"/>
                <a:gd name="T86" fmla="*/ 0 w 2603"/>
                <a:gd name="T87" fmla="*/ 0 h 900"/>
                <a:gd name="T88" fmla="*/ 0 w 2603"/>
                <a:gd name="T89" fmla="*/ 0 h 900"/>
                <a:gd name="T90" fmla="*/ 0 w 2603"/>
                <a:gd name="T91" fmla="*/ 0 h 900"/>
                <a:gd name="T92" fmla="*/ 0 w 2603"/>
                <a:gd name="T93" fmla="*/ 0 h 900"/>
                <a:gd name="T94" fmla="*/ 0 w 2603"/>
                <a:gd name="T95" fmla="*/ 0 h 90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603"/>
                <a:gd name="T145" fmla="*/ 0 h 900"/>
                <a:gd name="T146" fmla="*/ 2603 w 2603"/>
                <a:gd name="T147" fmla="*/ 900 h 90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603" h="900">
                  <a:moveTo>
                    <a:pt x="0" y="0"/>
                  </a:moveTo>
                  <a:lnTo>
                    <a:pt x="2603" y="0"/>
                  </a:lnTo>
                  <a:lnTo>
                    <a:pt x="2603" y="169"/>
                  </a:lnTo>
                  <a:lnTo>
                    <a:pt x="2603" y="338"/>
                  </a:lnTo>
                  <a:lnTo>
                    <a:pt x="2575" y="450"/>
                  </a:lnTo>
                  <a:lnTo>
                    <a:pt x="2518" y="562"/>
                  </a:lnTo>
                  <a:lnTo>
                    <a:pt x="2490" y="647"/>
                  </a:lnTo>
                  <a:lnTo>
                    <a:pt x="2434" y="731"/>
                  </a:lnTo>
                  <a:lnTo>
                    <a:pt x="2348" y="787"/>
                  </a:lnTo>
                  <a:lnTo>
                    <a:pt x="2264" y="843"/>
                  </a:lnTo>
                  <a:lnTo>
                    <a:pt x="2178" y="872"/>
                  </a:lnTo>
                  <a:lnTo>
                    <a:pt x="2066" y="900"/>
                  </a:lnTo>
                  <a:lnTo>
                    <a:pt x="1953" y="900"/>
                  </a:lnTo>
                  <a:lnTo>
                    <a:pt x="1839" y="900"/>
                  </a:lnTo>
                  <a:lnTo>
                    <a:pt x="1698" y="900"/>
                  </a:lnTo>
                  <a:lnTo>
                    <a:pt x="1556" y="900"/>
                  </a:lnTo>
                  <a:lnTo>
                    <a:pt x="1415" y="900"/>
                  </a:lnTo>
                  <a:lnTo>
                    <a:pt x="1245" y="900"/>
                  </a:lnTo>
                  <a:lnTo>
                    <a:pt x="1160" y="900"/>
                  </a:lnTo>
                  <a:lnTo>
                    <a:pt x="1076" y="900"/>
                  </a:lnTo>
                  <a:lnTo>
                    <a:pt x="990" y="900"/>
                  </a:lnTo>
                  <a:lnTo>
                    <a:pt x="906" y="900"/>
                  </a:lnTo>
                  <a:lnTo>
                    <a:pt x="820" y="900"/>
                  </a:lnTo>
                  <a:lnTo>
                    <a:pt x="765" y="900"/>
                  </a:lnTo>
                  <a:lnTo>
                    <a:pt x="679" y="900"/>
                  </a:lnTo>
                  <a:lnTo>
                    <a:pt x="622" y="900"/>
                  </a:lnTo>
                  <a:lnTo>
                    <a:pt x="566" y="900"/>
                  </a:lnTo>
                  <a:lnTo>
                    <a:pt x="509" y="900"/>
                  </a:lnTo>
                  <a:lnTo>
                    <a:pt x="454" y="872"/>
                  </a:lnTo>
                  <a:lnTo>
                    <a:pt x="397" y="872"/>
                  </a:lnTo>
                  <a:lnTo>
                    <a:pt x="340" y="872"/>
                  </a:lnTo>
                  <a:lnTo>
                    <a:pt x="311" y="843"/>
                  </a:lnTo>
                  <a:lnTo>
                    <a:pt x="284" y="843"/>
                  </a:lnTo>
                  <a:lnTo>
                    <a:pt x="227" y="816"/>
                  </a:lnTo>
                  <a:lnTo>
                    <a:pt x="198" y="787"/>
                  </a:lnTo>
                  <a:lnTo>
                    <a:pt x="141" y="759"/>
                  </a:lnTo>
                  <a:lnTo>
                    <a:pt x="86" y="675"/>
                  </a:lnTo>
                  <a:lnTo>
                    <a:pt x="86" y="647"/>
                  </a:lnTo>
                  <a:lnTo>
                    <a:pt x="57" y="591"/>
                  </a:lnTo>
                  <a:lnTo>
                    <a:pt x="29" y="562"/>
                  </a:lnTo>
                  <a:lnTo>
                    <a:pt x="29" y="507"/>
                  </a:lnTo>
                  <a:lnTo>
                    <a:pt x="0" y="450"/>
                  </a:lnTo>
                  <a:lnTo>
                    <a:pt x="0" y="394"/>
                  </a:lnTo>
                  <a:lnTo>
                    <a:pt x="0" y="309"/>
                  </a:lnTo>
                  <a:lnTo>
                    <a:pt x="0" y="253"/>
                  </a:lnTo>
                  <a:lnTo>
                    <a:pt x="0" y="169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004" y="3117"/>
              <a:ext cx="610" cy="410"/>
            </a:xfrm>
            <a:custGeom>
              <a:avLst/>
              <a:gdLst>
                <a:gd name="T0" fmla="*/ 0 w 3111"/>
                <a:gd name="T1" fmla="*/ 0 h 2697"/>
                <a:gd name="T2" fmla="*/ 0 w 3111"/>
                <a:gd name="T3" fmla="*/ 0 h 2697"/>
                <a:gd name="T4" fmla="*/ 0 w 3111"/>
                <a:gd name="T5" fmla="*/ 0 h 2697"/>
                <a:gd name="T6" fmla="*/ 0 w 3111"/>
                <a:gd name="T7" fmla="*/ 0 h 2697"/>
                <a:gd name="T8" fmla="*/ 0 w 3111"/>
                <a:gd name="T9" fmla="*/ 0 h 2697"/>
                <a:gd name="T10" fmla="*/ 0 w 3111"/>
                <a:gd name="T11" fmla="*/ 0 h 2697"/>
                <a:gd name="T12" fmla="*/ 0 w 3111"/>
                <a:gd name="T13" fmla="*/ 0 h 2697"/>
                <a:gd name="T14" fmla="*/ 0 w 3111"/>
                <a:gd name="T15" fmla="*/ 0 h 2697"/>
                <a:gd name="T16" fmla="*/ 0 w 3111"/>
                <a:gd name="T17" fmla="*/ 0 h 2697"/>
                <a:gd name="T18" fmla="*/ 0 w 3111"/>
                <a:gd name="T19" fmla="*/ 0 h 2697"/>
                <a:gd name="T20" fmla="*/ 0 w 3111"/>
                <a:gd name="T21" fmla="*/ 0 h 2697"/>
                <a:gd name="T22" fmla="*/ 0 w 3111"/>
                <a:gd name="T23" fmla="*/ 0 h 2697"/>
                <a:gd name="T24" fmla="*/ 0 w 3111"/>
                <a:gd name="T25" fmla="*/ 0 h 2697"/>
                <a:gd name="T26" fmla="*/ 0 w 3111"/>
                <a:gd name="T27" fmla="*/ 0 h 2697"/>
                <a:gd name="T28" fmla="*/ 0 w 3111"/>
                <a:gd name="T29" fmla="*/ 0 h 2697"/>
                <a:gd name="T30" fmla="*/ 0 w 3111"/>
                <a:gd name="T31" fmla="*/ 0 h 2697"/>
                <a:gd name="T32" fmla="*/ 0 w 3111"/>
                <a:gd name="T33" fmla="*/ 0 h 2697"/>
                <a:gd name="T34" fmla="*/ 0 w 3111"/>
                <a:gd name="T35" fmla="*/ 0 h 2697"/>
                <a:gd name="T36" fmla="*/ 0 w 3111"/>
                <a:gd name="T37" fmla="*/ 0 h 2697"/>
                <a:gd name="T38" fmla="*/ 0 w 3111"/>
                <a:gd name="T39" fmla="*/ 0 h 2697"/>
                <a:gd name="T40" fmla="*/ 0 w 3111"/>
                <a:gd name="T41" fmla="*/ 0 h 2697"/>
                <a:gd name="T42" fmla="*/ 0 w 3111"/>
                <a:gd name="T43" fmla="*/ 0 h 2697"/>
                <a:gd name="T44" fmla="*/ 0 w 3111"/>
                <a:gd name="T45" fmla="*/ 0 h 2697"/>
                <a:gd name="T46" fmla="*/ 0 w 3111"/>
                <a:gd name="T47" fmla="*/ 0 h 2697"/>
                <a:gd name="T48" fmla="*/ 0 w 3111"/>
                <a:gd name="T49" fmla="*/ 0 h 2697"/>
                <a:gd name="T50" fmla="*/ 0 w 3111"/>
                <a:gd name="T51" fmla="*/ 0 h 2697"/>
                <a:gd name="T52" fmla="*/ 0 w 3111"/>
                <a:gd name="T53" fmla="*/ 0 h 2697"/>
                <a:gd name="T54" fmla="*/ 0 w 3111"/>
                <a:gd name="T55" fmla="*/ 0 h 2697"/>
                <a:gd name="T56" fmla="*/ 0 w 3111"/>
                <a:gd name="T57" fmla="*/ 0 h 2697"/>
                <a:gd name="T58" fmla="*/ 0 w 3111"/>
                <a:gd name="T59" fmla="*/ 0 h 2697"/>
                <a:gd name="T60" fmla="*/ 0 w 3111"/>
                <a:gd name="T61" fmla="*/ 0 h 2697"/>
                <a:gd name="T62" fmla="*/ 0 w 3111"/>
                <a:gd name="T63" fmla="*/ 0 h 2697"/>
                <a:gd name="T64" fmla="*/ 0 w 3111"/>
                <a:gd name="T65" fmla="*/ 0 h 2697"/>
                <a:gd name="T66" fmla="*/ 0 w 3111"/>
                <a:gd name="T67" fmla="*/ 0 h 2697"/>
                <a:gd name="T68" fmla="*/ 0 w 3111"/>
                <a:gd name="T69" fmla="*/ 0 h 2697"/>
                <a:gd name="T70" fmla="*/ 0 w 3111"/>
                <a:gd name="T71" fmla="*/ 0 h 2697"/>
                <a:gd name="T72" fmla="*/ 0 w 3111"/>
                <a:gd name="T73" fmla="*/ 0 h 2697"/>
                <a:gd name="T74" fmla="*/ 0 w 3111"/>
                <a:gd name="T75" fmla="*/ 0 h 2697"/>
                <a:gd name="T76" fmla="*/ 0 w 3111"/>
                <a:gd name="T77" fmla="*/ 0 h 2697"/>
                <a:gd name="T78" fmla="*/ 0 w 3111"/>
                <a:gd name="T79" fmla="*/ 0 h 2697"/>
                <a:gd name="T80" fmla="*/ 0 w 3111"/>
                <a:gd name="T81" fmla="*/ 0 h 2697"/>
                <a:gd name="T82" fmla="*/ 0 w 3111"/>
                <a:gd name="T83" fmla="*/ 0 h 26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11"/>
                <a:gd name="T127" fmla="*/ 0 h 2697"/>
                <a:gd name="T128" fmla="*/ 3111 w 3111"/>
                <a:gd name="T129" fmla="*/ 2697 h 26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11" h="2697">
                  <a:moveTo>
                    <a:pt x="395" y="2697"/>
                  </a:moveTo>
                  <a:lnTo>
                    <a:pt x="3111" y="2697"/>
                  </a:lnTo>
                  <a:lnTo>
                    <a:pt x="3027" y="759"/>
                  </a:lnTo>
                  <a:lnTo>
                    <a:pt x="3027" y="703"/>
                  </a:lnTo>
                  <a:lnTo>
                    <a:pt x="3027" y="647"/>
                  </a:lnTo>
                  <a:lnTo>
                    <a:pt x="3027" y="590"/>
                  </a:lnTo>
                  <a:lnTo>
                    <a:pt x="3027" y="563"/>
                  </a:lnTo>
                  <a:lnTo>
                    <a:pt x="2998" y="507"/>
                  </a:lnTo>
                  <a:lnTo>
                    <a:pt x="2998" y="450"/>
                  </a:lnTo>
                  <a:lnTo>
                    <a:pt x="2998" y="422"/>
                  </a:lnTo>
                  <a:lnTo>
                    <a:pt x="2970" y="394"/>
                  </a:lnTo>
                  <a:lnTo>
                    <a:pt x="2970" y="338"/>
                  </a:lnTo>
                  <a:lnTo>
                    <a:pt x="2941" y="309"/>
                  </a:lnTo>
                  <a:lnTo>
                    <a:pt x="2913" y="253"/>
                  </a:lnTo>
                  <a:lnTo>
                    <a:pt x="2857" y="225"/>
                  </a:lnTo>
                  <a:lnTo>
                    <a:pt x="2800" y="169"/>
                  </a:lnTo>
                  <a:lnTo>
                    <a:pt x="2771" y="169"/>
                  </a:lnTo>
                  <a:lnTo>
                    <a:pt x="2743" y="141"/>
                  </a:lnTo>
                  <a:lnTo>
                    <a:pt x="2715" y="141"/>
                  </a:lnTo>
                  <a:lnTo>
                    <a:pt x="2687" y="113"/>
                  </a:lnTo>
                  <a:lnTo>
                    <a:pt x="2630" y="113"/>
                  </a:lnTo>
                  <a:lnTo>
                    <a:pt x="2602" y="113"/>
                  </a:lnTo>
                  <a:lnTo>
                    <a:pt x="2573" y="85"/>
                  </a:lnTo>
                  <a:lnTo>
                    <a:pt x="2545" y="85"/>
                  </a:lnTo>
                  <a:lnTo>
                    <a:pt x="2489" y="85"/>
                  </a:lnTo>
                  <a:lnTo>
                    <a:pt x="2460" y="56"/>
                  </a:lnTo>
                  <a:lnTo>
                    <a:pt x="2432" y="56"/>
                  </a:lnTo>
                  <a:lnTo>
                    <a:pt x="2375" y="56"/>
                  </a:lnTo>
                  <a:lnTo>
                    <a:pt x="2348" y="56"/>
                  </a:lnTo>
                  <a:lnTo>
                    <a:pt x="2319" y="29"/>
                  </a:lnTo>
                  <a:lnTo>
                    <a:pt x="2291" y="29"/>
                  </a:lnTo>
                  <a:lnTo>
                    <a:pt x="2234" y="29"/>
                  </a:lnTo>
                  <a:lnTo>
                    <a:pt x="990" y="0"/>
                  </a:lnTo>
                  <a:lnTo>
                    <a:pt x="847" y="29"/>
                  </a:lnTo>
                  <a:lnTo>
                    <a:pt x="734" y="56"/>
                  </a:lnTo>
                  <a:lnTo>
                    <a:pt x="593" y="85"/>
                  </a:lnTo>
                  <a:lnTo>
                    <a:pt x="480" y="141"/>
                  </a:lnTo>
                  <a:lnTo>
                    <a:pt x="339" y="198"/>
                  </a:lnTo>
                  <a:lnTo>
                    <a:pt x="225" y="253"/>
                  </a:lnTo>
                  <a:lnTo>
                    <a:pt x="112" y="338"/>
                  </a:lnTo>
                  <a:lnTo>
                    <a:pt x="0" y="422"/>
                  </a:lnTo>
                  <a:lnTo>
                    <a:pt x="395" y="269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142" y="3130"/>
              <a:ext cx="323" cy="154"/>
            </a:xfrm>
            <a:custGeom>
              <a:avLst/>
              <a:gdLst>
                <a:gd name="T0" fmla="*/ 0 w 1642"/>
                <a:gd name="T1" fmla="*/ 0 h 1011"/>
                <a:gd name="T2" fmla="*/ 0 w 1642"/>
                <a:gd name="T3" fmla="*/ 0 h 1011"/>
                <a:gd name="T4" fmla="*/ 0 w 1642"/>
                <a:gd name="T5" fmla="*/ 0 h 1011"/>
                <a:gd name="T6" fmla="*/ 0 w 1642"/>
                <a:gd name="T7" fmla="*/ 0 h 1011"/>
                <a:gd name="T8" fmla="*/ 0 w 1642"/>
                <a:gd name="T9" fmla="*/ 0 h 1011"/>
                <a:gd name="T10" fmla="*/ 0 w 1642"/>
                <a:gd name="T11" fmla="*/ 0 h 1011"/>
                <a:gd name="T12" fmla="*/ 0 w 1642"/>
                <a:gd name="T13" fmla="*/ 0 h 1011"/>
                <a:gd name="T14" fmla="*/ 0 w 1642"/>
                <a:gd name="T15" fmla="*/ 0 h 1011"/>
                <a:gd name="T16" fmla="*/ 0 w 1642"/>
                <a:gd name="T17" fmla="*/ 0 h 1011"/>
                <a:gd name="T18" fmla="*/ 0 w 1642"/>
                <a:gd name="T19" fmla="*/ 0 h 1011"/>
                <a:gd name="T20" fmla="*/ 0 w 1642"/>
                <a:gd name="T21" fmla="*/ 0 h 1011"/>
                <a:gd name="T22" fmla="*/ 0 w 1642"/>
                <a:gd name="T23" fmla="*/ 0 h 1011"/>
                <a:gd name="T24" fmla="*/ 0 w 1642"/>
                <a:gd name="T25" fmla="*/ 0 h 1011"/>
                <a:gd name="T26" fmla="*/ 0 w 1642"/>
                <a:gd name="T27" fmla="*/ 0 h 1011"/>
                <a:gd name="T28" fmla="*/ 0 w 1642"/>
                <a:gd name="T29" fmla="*/ 0 h 1011"/>
                <a:gd name="T30" fmla="*/ 0 w 1642"/>
                <a:gd name="T31" fmla="*/ 0 h 1011"/>
                <a:gd name="T32" fmla="*/ 0 w 1642"/>
                <a:gd name="T33" fmla="*/ 0 h 1011"/>
                <a:gd name="T34" fmla="*/ 0 w 1642"/>
                <a:gd name="T35" fmla="*/ 0 h 1011"/>
                <a:gd name="T36" fmla="*/ 0 w 1642"/>
                <a:gd name="T37" fmla="*/ 0 h 1011"/>
                <a:gd name="T38" fmla="*/ 0 w 1642"/>
                <a:gd name="T39" fmla="*/ 0 h 1011"/>
                <a:gd name="T40" fmla="*/ 0 w 1642"/>
                <a:gd name="T41" fmla="*/ 0 h 1011"/>
                <a:gd name="T42" fmla="*/ 0 w 1642"/>
                <a:gd name="T43" fmla="*/ 0 h 1011"/>
                <a:gd name="T44" fmla="*/ 0 w 1642"/>
                <a:gd name="T45" fmla="*/ 0 h 1011"/>
                <a:gd name="T46" fmla="*/ 0 w 1642"/>
                <a:gd name="T47" fmla="*/ 0 h 1011"/>
                <a:gd name="T48" fmla="*/ 0 w 1642"/>
                <a:gd name="T49" fmla="*/ 0 h 1011"/>
                <a:gd name="T50" fmla="*/ 0 w 1642"/>
                <a:gd name="T51" fmla="*/ 0 h 1011"/>
                <a:gd name="T52" fmla="*/ 0 w 1642"/>
                <a:gd name="T53" fmla="*/ 0 h 1011"/>
                <a:gd name="T54" fmla="*/ 0 w 1642"/>
                <a:gd name="T55" fmla="*/ 0 h 1011"/>
                <a:gd name="T56" fmla="*/ 0 w 1642"/>
                <a:gd name="T57" fmla="*/ 0 h 1011"/>
                <a:gd name="T58" fmla="*/ 0 w 1642"/>
                <a:gd name="T59" fmla="*/ 0 h 1011"/>
                <a:gd name="T60" fmla="*/ 0 w 1642"/>
                <a:gd name="T61" fmla="*/ 0 h 101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42"/>
                <a:gd name="T94" fmla="*/ 0 h 1011"/>
                <a:gd name="T95" fmla="*/ 1642 w 1642"/>
                <a:gd name="T96" fmla="*/ 1011 h 101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42" h="1011">
                  <a:moveTo>
                    <a:pt x="0" y="422"/>
                  </a:moveTo>
                  <a:lnTo>
                    <a:pt x="396" y="0"/>
                  </a:lnTo>
                  <a:lnTo>
                    <a:pt x="1358" y="0"/>
                  </a:lnTo>
                  <a:lnTo>
                    <a:pt x="1642" y="478"/>
                  </a:lnTo>
                  <a:lnTo>
                    <a:pt x="1245" y="533"/>
                  </a:lnTo>
                  <a:lnTo>
                    <a:pt x="1443" y="814"/>
                  </a:lnTo>
                  <a:lnTo>
                    <a:pt x="1386" y="787"/>
                  </a:lnTo>
                  <a:lnTo>
                    <a:pt x="1330" y="787"/>
                  </a:lnTo>
                  <a:lnTo>
                    <a:pt x="1274" y="787"/>
                  </a:lnTo>
                  <a:lnTo>
                    <a:pt x="1245" y="814"/>
                  </a:lnTo>
                  <a:lnTo>
                    <a:pt x="1188" y="842"/>
                  </a:lnTo>
                  <a:lnTo>
                    <a:pt x="1160" y="871"/>
                  </a:lnTo>
                  <a:lnTo>
                    <a:pt x="1132" y="927"/>
                  </a:lnTo>
                  <a:lnTo>
                    <a:pt x="1075" y="955"/>
                  </a:lnTo>
                  <a:lnTo>
                    <a:pt x="906" y="871"/>
                  </a:lnTo>
                  <a:lnTo>
                    <a:pt x="793" y="1011"/>
                  </a:lnTo>
                  <a:lnTo>
                    <a:pt x="736" y="927"/>
                  </a:lnTo>
                  <a:lnTo>
                    <a:pt x="679" y="871"/>
                  </a:lnTo>
                  <a:lnTo>
                    <a:pt x="623" y="814"/>
                  </a:lnTo>
                  <a:lnTo>
                    <a:pt x="538" y="787"/>
                  </a:lnTo>
                  <a:lnTo>
                    <a:pt x="481" y="731"/>
                  </a:lnTo>
                  <a:lnTo>
                    <a:pt x="425" y="702"/>
                  </a:lnTo>
                  <a:lnTo>
                    <a:pt x="396" y="674"/>
                  </a:lnTo>
                  <a:lnTo>
                    <a:pt x="368" y="674"/>
                  </a:lnTo>
                  <a:lnTo>
                    <a:pt x="339" y="618"/>
                  </a:lnTo>
                  <a:lnTo>
                    <a:pt x="368" y="589"/>
                  </a:lnTo>
                  <a:lnTo>
                    <a:pt x="396" y="533"/>
                  </a:lnTo>
                  <a:lnTo>
                    <a:pt x="396" y="505"/>
                  </a:lnTo>
                  <a:lnTo>
                    <a:pt x="453" y="449"/>
                  </a:lnTo>
                  <a:lnTo>
                    <a:pt x="453" y="422"/>
                  </a:lnTo>
                  <a:lnTo>
                    <a:pt x="0" y="42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232" y="3138"/>
              <a:ext cx="182" cy="125"/>
            </a:xfrm>
            <a:custGeom>
              <a:avLst/>
              <a:gdLst>
                <a:gd name="T0" fmla="*/ 0 w 933"/>
                <a:gd name="T1" fmla="*/ 0 h 815"/>
                <a:gd name="T2" fmla="*/ 0 w 933"/>
                <a:gd name="T3" fmla="*/ 0 h 815"/>
                <a:gd name="T4" fmla="*/ 0 w 933"/>
                <a:gd name="T5" fmla="*/ 0 h 815"/>
                <a:gd name="T6" fmla="*/ 0 w 933"/>
                <a:gd name="T7" fmla="*/ 0 h 815"/>
                <a:gd name="T8" fmla="*/ 0 w 933"/>
                <a:gd name="T9" fmla="*/ 0 h 815"/>
                <a:gd name="T10" fmla="*/ 0 w 933"/>
                <a:gd name="T11" fmla="*/ 0 h 815"/>
                <a:gd name="T12" fmla="*/ 0 w 933"/>
                <a:gd name="T13" fmla="*/ 0 h 815"/>
                <a:gd name="T14" fmla="*/ 0 w 933"/>
                <a:gd name="T15" fmla="*/ 0 h 815"/>
                <a:gd name="T16" fmla="*/ 0 w 933"/>
                <a:gd name="T17" fmla="*/ 0 h 815"/>
                <a:gd name="T18" fmla="*/ 0 w 933"/>
                <a:gd name="T19" fmla="*/ 0 h 815"/>
                <a:gd name="T20" fmla="*/ 0 w 933"/>
                <a:gd name="T21" fmla="*/ 0 h 815"/>
                <a:gd name="T22" fmla="*/ 0 w 933"/>
                <a:gd name="T23" fmla="*/ 0 h 815"/>
                <a:gd name="T24" fmla="*/ 0 w 933"/>
                <a:gd name="T25" fmla="*/ 0 h 815"/>
                <a:gd name="T26" fmla="*/ 0 w 933"/>
                <a:gd name="T27" fmla="*/ 0 h 815"/>
                <a:gd name="T28" fmla="*/ 0 w 933"/>
                <a:gd name="T29" fmla="*/ 0 h 815"/>
                <a:gd name="T30" fmla="*/ 0 w 933"/>
                <a:gd name="T31" fmla="*/ 0 h 815"/>
                <a:gd name="T32" fmla="*/ 0 w 933"/>
                <a:gd name="T33" fmla="*/ 0 h 815"/>
                <a:gd name="T34" fmla="*/ 0 w 933"/>
                <a:gd name="T35" fmla="*/ 0 h 8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33"/>
                <a:gd name="T55" fmla="*/ 0 h 815"/>
                <a:gd name="T56" fmla="*/ 933 w 933"/>
                <a:gd name="T57" fmla="*/ 815 h 8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33" h="815">
                  <a:moveTo>
                    <a:pt x="0" y="0"/>
                  </a:moveTo>
                  <a:lnTo>
                    <a:pt x="28" y="112"/>
                  </a:lnTo>
                  <a:lnTo>
                    <a:pt x="56" y="224"/>
                  </a:lnTo>
                  <a:lnTo>
                    <a:pt x="113" y="337"/>
                  </a:lnTo>
                  <a:lnTo>
                    <a:pt x="170" y="449"/>
                  </a:lnTo>
                  <a:lnTo>
                    <a:pt x="226" y="562"/>
                  </a:lnTo>
                  <a:lnTo>
                    <a:pt x="311" y="646"/>
                  </a:lnTo>
                  <a:lnTo>
                    <a:pt x="367" y="731"/>
                  </a:lnTo>
                  <a:lnTo>
                    <a:pt x="481" y="815"/>
                  </a:lnTo>
                  <a:lnTo>
                    <a:pt x="537" y="758"/>
                  </a:lnTo>
                  <a:lnTo>
                    <a:pt x="594" y="675"/>
                  </a:lnTo>
                  <a:lnTo>
                    <a:pt x="651" y="562"/>
                  </a:lnTo>
                  <a:lnTo>
                    <a:pt x="735" y="477"/>
                  </a:lnTo>
                  <a:lnTo>
                    <a:pt x="792" y="366"/>
                  </a:lnTo>
                  <a:lnTo>
                    <a:pt x="849" y="224"/>
                  </a:lnTo>
                  <a:lnTo>
                    <a:pt x="877" y="112"/>
                  </a:lnTo>
                  <a:lnTo>
                    <a:pt x="9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85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154" y="3045"/>
              <a:ext cx="372" cy="145"/>
            </a:xfrm>
            <a:custGeom>
              <a:avLst/>
              <a:gdLst>
                <a:gd name="T0" fmla="*/ 0 w 1896"/>
                <a:gd name="T1" fmla="*/ 0 h 955"/>
                <a:gd name="T2" fmla="*/ 0 w 1896"/>
                <a:gd name="T3" fmla="*/ 0 h 955"/>
                <a:gd name="T4" fmla="*/ 0 w 1896"/>
                <a:gd name="T5" fmla="*/ 0 h 955"/>
                <a:gd name="T6" fmla="*/ 0 w 1896"/>
                <a:gd name="T7" fmla="*/ 0 h 955"/>
                <a:gd name="T8" fmla="*/ 0 w 1896"/>
                <a:gd name="T9" fmla="*/ 0 h 955"/>
                <a:gd name="T10" fmla="*/ 0 w 1896"/>
                <a:gd name="T11" fmla="*/ 0 h 955"/>
                <a:gd name="T12" fmla="*/ 0 w 1896"/>
                <a:gd name="T13" fmla="*/ 0 h 955"/>
                <a:gd name="T14" fmla="*/ 0 w 1896"/>
                <a:gd name="T15" fmla="*/ 0 h 955"/>
                <a:gd name="T16" fmla="*/ 0 w 1896"/>
                <a:gd name="T17" fmla="*/ 0 h 955"/>
                <a:gd name="T18" fmla="*/ 0 w 1896"/>
                <a:gd name="T19" fmla="*/ 0 h 955"/>
                <a:gd name="T20" fmla="*/ 0 w 1896"/>
                <a:gd name="T21" fmla="*/ 0 h 955"/>
                <a:gd name="T22" fmla="*/ 0 w 1896"/>
                <a:gd name="T23" fmla="*/ 0 h 955"/>
                <a:gd name="T24" fmla="*/ 0 w 1896"/>
                <a:gd name="T25" fmla="*/ 0 h 955"/>
                <a:gd name="T26" fmla="*/ 0 w 1896"/>
                <a:gd name="T27" fmla="*/ 0 h 955"/>
                <a:gd name="T28" fmla="*/ 0 w 1896"/>
                <a:gd name="T29" fmla="*/ 0 h 955"/>
                <a:gd name="T30" fmla="*/ 0 w 1896"/>
                <a:gd name="T31" fmla="*/ 0 h 955"/>
                <a:gd name="T32" fmla="*/ 0 w 1896"/>
                <a:gd name="T33" fmla="*/ 0 h 955"/>
                <a:gd name="T34" fmla="*/ 0 w 1896"/>
                <a:gd name="T35" fmla="*/ 0 h 955"/>
                <a:gd name="T36" fmla="*/ 0 w 1896"/>
                <a:gd name="T37" fmla="*/ 0 h 955"/>
                <a:gd name="T38" fmla="*/ 0 w 1896"/>
                <a:gd name="T39" fmla="*/ 0 h 955"/>
                <a:gd name="T40" fmla="*/ 0 w 1896"/>
                <a:gd name="T41" fmla="*/ 0 h 955"/>
                <a:gd name="T42" fmla="*/ 0 w 1896"/>
                <a:gd name="T43" fmla="*/ 0 h 955"/>
                <a:gd name="T44" fmla="*/ 0 w 1896"/>
                <a:gd name="T45" fmla="*/ 0 h 955"/>
                <a:gd name="T46" fmla="*/ 0 w 1896"/>
                <a:gd name="T47" fmla="*/ 0 h 955"/>
                <a:gd name="T48" fmla="*/ 0 w 1896"/>
                <a:gd name="T49" fmla="*/ 0 h 955"/>
                <a:gd name="T50" fmla="*/ 0 w 1896"/>
                <a:gd name="T51" fmla="*/ 0 h 955"/>
                <a:gd name="T52" fmla="*/ 0 w 1896"/>
                <a:gd name="T53" fmla="*/ 0 h 955"/>
                <a:gd name="T54" fmla="*/ 0 w 1896"/>
                <a:gd name="T55" fmla="*/ 0 h 955"/>
                <a:gd name="T56" fmla="*/ 0 w 1896"/>
                <a:gd name="T57" fmla="*/ 0 h 955"/>
                <a:gd name="T58" fmla="*/ 0 w 1896"/>
                <a:gd name="T59" fmla="*/ 0 h 955"/>
                <a:gd name="T60" fmla="*/ 0 w 1896"/>
                <a:gd name="T61" fmla="*/ 0 h 955"/>
                <a:gd name="T62" fmla="*/ 0 w 1896"/>
                <a:gd name="T63" fmla="*/ 0 h 955"/>
                <a:gd name="T64" fmla="*/ 0 w 1896"/>
                <a:gd name="T65" fmla="*/ 0 h 955"/>
                <a:gd name="T66" fmla="*/ 0 w 1896"/>
                <a:gd name="T67" fmla="*/ 0 h 955"/>
                <a:gd name="T68" fmla="*/ 0 w 1896"/>
                <a:gd name="T69" fmla="*/ 0 h 955"/>
                <a:gd name="T70" fmla="*/ 0 w 1896"/>
                <a:gd name="T71" fmla="*/ 0 h 955"/>
                <a:gd name="T72" fmla="*/ 0 w 1896"/>
                <a:gd name="T73" fmla="*/ 0 h 955"/>
                <a:gd name="T74" fmla="*/ 0 w 1896"/>
                <a:gd name="T75" fmla="*/ 0 h 955"/>
                <a:gd name="T76" fmla="*/ 0 w 1896"/>
                <a:gd name="T77" fmla="*/ 0 h 955"/>
                <a:gd name="T78" fmla="*/ 0 w 1896"/>
                <a:gd name="T79" fmla="*/ 0 h 955"/>
                <a:gd name="T80" fmla="*/ 0 w 1896"/>
                <a:gd name="T81" fmla="*/ 0 h 955"/>
                <a:gd name="T82" fmla="*/ 0 w 1896"/>
                <a:gd name="T83" fmla="*/ 0 h 9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96"/>
                <a:gd name="T127" fmla="*/ 0 h 955"/>
                <a:gd name="T128" fmla="*/ 1896 w 1896"/>
                <a:gd name="T129" fmla="*/ 955 h 9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96" h="955">
                  <a:moveTo>
                    <a:pt x="0" y="253"/>
                  </a:moveTo>
                  <a:lnTo>
                    <a:pt x="84" y="450"/>
                  </a:lnTo>
                  <a:lnTo>
                    <a:pt x="113" y="477"/>
                  </a:lnTo>
                  <a:lnTo>
                    <a:pt x="141" y="506"/>
                  </a:lnTo>
                  <a:lnTo>
                    <a:pt x="170" y="533"/>
                  </a:lnTo>
                  <a:lnTo>
                    <a:pt x="254" y="618"/>
                  </a:lnTo>
                  <a:lnTo>
                    <a:pt x="311" y="646"/>
                  </a:lnTo>
                  <a:lnTo>
                    <a:pt x="368" y="675"/>
                  </a:lnTo>
                  <a:lnTo>
                    <a:pt x="424" y="702"/>
                  </a:lnTo>
                  <a:lnTo>
                    <a:pt x="481" y="730"/>
                  </a:lnTo>
                  <a:lnTo>
                    <a:pt x="538" y="759"/>
                  </a:lnTo>
                  <a:lnTo>
                    <a:pt x="622" y="759"/>
                  </a:lnTo>
                  <a:lnTo>
                    <a:pt x="679" y="759"/>
                  </a:lnTo>
                  <a:lnTo>
                    <a:pt x="763" y="759"/>
                  </a:lnTo>
                  <a:lnTo>
                    <a:pt x="792" y="815"/>
                  </a:lnTo>
                  <a:lnTo>
                    <a:pt x="792" y="842"/>
                  </a:lnTo>
                  <a:lnTo>
                    <a:pt x="820" y="871"/>
                  </a:lnTo>
                  <a:lnTo>
                    <a:pt x="849" y="927"/>
                  </a:lnTo>
                  <a:lnTo>
                    <a:pt x="906" y="955"/>
                  </a:lnTo>
                  <a:lnTo>
                    <a:pt x="933" y="955"/>
                  </a:lnTo>
                  <a:lnTo>
                    <a:pt x="990" y="927"/>
                  </a:lnTo>
                  <a:lnTo>
                    <a:pt x="1018" y="871"/>
                  </a:lnTo>
                  <a:lnTo>
                    <a:pt x="1047" y="842"/>
                  </a:lnTo>
                  <a:lnTo>
                    <a:pt x="1047" y="786"/>
                  </a:lnTo>
                  <a:lnTo>
                    <a:pt x="1075" y="759"/>
                  </a:lnTo>
                  <a:lnTo>
                    <a:pt x="1160" y="730"/>
                  </a:lnTo>
                  <a:lnTo>
                    <a:pt x="1217" y="702"/>
                  </a:lnTo>
                  <a:lnTo>
                    <a:pt x="1273" y="675"/>
                  </a:lnTo>
                  <a:lnTo>
                    <a:pt x="1358" y="646"/>
                  </a:lnTo>
                  <a:lnTo>
                    <a:pt x="1415" y="618"/>
                  </a:lnTo>
                  <a:lnTo>
                    <a:pt x="1471" y="562"/>
                  </a:lnTo>
                  <a:lnTo>
                    <a:pt x="1528" y="533"/>
                  </a:lnTo>
                  <a:lnTo>
                    <a:pt x="1585" y="506"/>
                  </a:lnTo>
                  <a:lnTo>
                    <a:pt x="1640" y="450"/>
                  </a:lnTo>
                  <a:lnTo>
                    <a:pt x="1669" y="393"/>
                  </a:lnTo>
                  <a:lnTo>
                    <a:pt x="1726" y="337"/>
                  </a:lnTo>
                  <a:lnTo>
                    <a:pt x="1754" y="281"/>
                  </a:lnTo>
                  <a:lnTo>
                    <a:pt x="1810" y="224"/>
                  </a:lnTo>
                  <a:lnTo>
                    <a:pt x="1839" y="141"/>
                  </a:lnTo>
                  <a:lnTo>
                    <a:pt x="1867" y="84"/>
                  </a:lnTo>
                  <a:lnTo>
                    <a:pt x="1896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FFC285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2375" y="3151"/>
              <a:ext cx="184" cy="13"/>
            </a:xfrm>
            <a:prstGeom prst="rect">
              <a:avLst/>
            </a:prstGeom>
            <a:solidFill>
              <a:srgbClr val="0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120" y="3151"/>
              <a:ext cx="183" cy="13"/>
            </a:xfrm>
            <a:prstGeom prst="rect">
              <a:avLst/>
            </a:prstGeom>
            <a:solidFill>
              <a:srgbClr val="00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559" y="2994"/>
              <a:ext cx="6" cy="162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109" y="3096"/>
              <a:ext cx="11" cy="60"/>
            </a:xfrm>
            <a:prstGeom prst="rect">
              <a:avLst/>
            </a:prstGeom>
            <a:solidFill>
              <a:srgbClr val="ABABAB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060" y="2544"/>
              <a:ext cx="566" cy="603"/>
            </a:xfrm>
            <a:custGeom>
              <a:avLst/>
              <a:gdLst>
                <a:gd name="T0" fmla="*/ 0 w 2886"/>
                <a:gd name="T1" fmla="*/ 0 h 3962"/>
                <a:gd name="T2" fmla="*/ 0 w 2886"/>
                <a:gd name="T3" fmla="*/ 0 h 3962"/>
                <a:gd name="T4" fmla="*/ 0 w 2886"/>
                <a:gd name="T5" fmla="*/ 0 h 3962"/>
                <a:gd name="T6" fmla="*/ 0 w 2886"/>
                <a:gd name="T7" fmla="*/ 0 h 3962"/>
                <a:gd name="T8" fmla="*/ 0 w 2886"/>
                <a:gd name="T9" fmla="*/ 0 h 3962"/>
                <a:gd name="T10" fmla="*/ 0 w 2886"/>
                <a:gd name="T11" fmla="*/ 0 h 3962"/>
                <a:gd name="T12" fmla="*/ 0 w 2886"/>
                <a:gd name="T13" fmla="*/ 0 h 3962"/>
                <a:gd name="T14" fmla="*/ 0 w 2886"/>
                <a:gd name="T15" fmla="*/ 0 h 3962"/>
                <a:gd name="T16" fmla="*/ 0 w 2886"/>
                <a:gd name="T17" fmla="*/ 0 h 3962"/>
                <a:gd name="T18" fmla="*/ 0 w 2886"/>
                <a:gd name="T19" fmla="*/ 0 h 3962"/>
                <a:gd name="T20" fmla="*/ 0 w 2886"/>
                <a:gd name="T21" fmla="*/ 0 h 3962"/>
                <a:gd name="T22" fmla="*/ 0 w 2886"/>
                <a:gd name="T23" fmla="*/ 0 h 3962"/>
                <a:gd name="T24" fmla="*/ 0 w 2886"/>
                <a:gd name="T25" fmla="*/ 0 h 3962"/>
                <a:gd name="T26" fmla="*/ 0 w 2886"/>
                <a:gd name="T27" fmla="*/ 0 h 3962"/>
                <a:gd name="T28" fmla="*/ 0 w 2886"/>
                <a:gd name="T29" fmla="*/ 0 h 3962"/>
                <a:gd name="T30" fmla="*/ 0 w 2886"/>
                <a:gd name="T31" fmla="*/ 0 h 3962"/>
                <a:gd name="T32" fmla="*/ 0 w 2886"/>
                <a:gd name="T33" fmla="*/ 0 h 3962"/>
                <a:gd name="T34" fmla="*/ 0 w 2886"/>
                <a:gd name="T35" fmla="*/ 0 h 3962"/>
                <a:gd name="T36" fmla="*/ 0 w 2886"/>
                <a:gd name="T37" fmla="*/ 0 h 3962"/>
                <a:gd name="T38" fmla="*/ 0 w 2886"/>
                <a:gd name="T39" fmla="*/ 0 h 3962"/>
                <a:gd name="T40" fmla="*/ 0 w 2886"/>
                <a:gd name="T41" fmla="*/ 0 h 3962"/>
                <a:gd name="T42" fmla="*/ 0 w 2886"/>
                <a:gd name="T43" fmla="*/ 0 h 3962"/>
                <a:gd name="T44" fmla="*/ 0 w 2886"/>
                <a:gd name="T45" fmla="*/ 0 h 3962"/>
                <a:gd name="T46" fmla="*/ 0 w 2886"/>
                <a:gd name="T47" fmla="*/ 0 h 3962"/>
                <a:gd name="T48" fmla="*/ 0 w 2886"/>
                <a:gd name="T49" fmla="*/ 0 h 3962"/>
                <a:gd name="T50" fmla="*/ 0 w 2886"/>
                <a:gd name="T51" fmla="*/ 0 h 3962"/>
                <a:gd name="T52" fmla="*/ 0 w 2886"/>
                <a:gd name="T53" fmla="*/ 0 h 3962"/>
                <a:gd name="T54" fmla="*/ 0 w 2886"/>
                <a:gd name="T55" fmla="*/ 0 h 3962"/>
                <a:gd name="T56" fmla="*/ 0 w 2886"/>
                <a:gd name="T57" fmla="*/ 0 h 3962"/>
                <a:gd name="T58" fmla="*/ 0 w 2886"/>
                <a:gd name="T59" fmla="*/ 0 h 3962"/>
                <a:gd name="T60" fmla="*/ 0 w 2886"/>
                <a:gd name="T61" fmla="*/ 0 h 3962"/>
                <a:gd name="T62" fmla="*/ 0 w 2886"/>
                <a:gd name="T63" fmla="*/ 0 h 3962"/>
                <a:gd name="T64" fmla="*/ 0 w 2886"/>
                <a:gd name="T65" fmla="*/ 0 h 3962"/>
                <a:gd name="T66" fmla="*/ 0 w 2886"/>
                <a:gd name="T67" fmla="*/ 0 h 3962"/>
                <a:gd name="T68" fmla="*/ 0 w 2886"/>
                <a:gd name="T69" fmla="*/ 0 h 3962"/>
                <a:gd name="T70" fmla="*/ 0 w 2886"/>
                <a:gd name="T71" fmla="*/ 0 h 3962"/>
                <a:gd name="T72" fmla="*/ 0 w 2886"/>
                <a:gd name="T73" fmla="*/ 0 h 3962"/>
                <a:gd name="T74" fmla="*/ 0 w 2886"/>
                <a:gd name="T75" fmla="*/ 0 h 3962"/>
                <a:gd name="T76" fmla="*/ 0 w 2886"/>
                <a:gd name="T77" fmla="*/ 0 h 3962"/>
                <a:gd name="T78" fmla="*/ 0 w 2886"/>
                <a:gd name="T79" fmla="*/ 0 h 3962"/>
                <a:gd name="T80" fmla="*/ 0 w 2886"/>
                <a:gd name="T81" fmla="*/ 0 h 3962"/>
                <a:gd name="T82" fmla="*/ 0 w 2886"/>
                <a:gd name="T83" fmla="*/ 0 h 3962"/>
                <a:gd name="T84" fmla="*/ 0 w 2886"/>
                <a:gd name="T85" fmla="*/ 0 h 3962"/>
                <a:gd name="T86" fmla="*/ 0 w 2886"/>
                <a:gd name="T87" fmla="*/ 0 h 3962"/>
                <a:gd name="T88" fmla="*/ 0 w 2886"/>
                <a:gd name="T89" fmla="*/ 0 h 3962"/>
                <a:gd name="T90" fmla="*/ 0 w 2886"/>
                <a:gd name="T91" fmla="*/ 0 h 3962"/>
                <a:gd name="T92" fmla="*/ 0 w 2886"/>
                <a:gd name="T93" fmla="*/ 0 h 3962"/>
                <a:gd name="T94" fmla="*/ 0 w 2886"/>
                <a:gd name="T95" fmla="*/ 0 h 3962"/>
                <a:gd name="T96" fmla="*/ 0 w 2886"/>
                <a:gd name="T97" fmla="*/ 0 h 3962"/>
                <a:gd name="T98" fmla="*/ 0 w 2886"/>
                <a:gd name="T99" fmla="*/ 0 h 3962"/>
                <a:gd name="T100" fmla="*/ 0 w 2886"/>
                <a:gd name="T101" fmla="*/ 0 h 3962"/>
                <a:gd name="T102" fmla="*/ 0 w 2886"/>
                <a:gd name="T103" fmla="*/ 0 h 3962"/>
                <a:gd name="T104" fmla="*/ 0 w 2886"/>
                <a:gd name="T105" fmla="*/ 0 h 3962"/>
                <a:gd name="T106" fmla="*/ 0 w 2886"/>
                <a:gd name="T107" fmla="*/ 0 h 3962"/>
                <a:gd name="T108" fmla="*/ 0 w 2886"/>
                <a:gd name="T109" fmla="*/ 0 h 3962"/>
                <a:gd name="T110" fmla="*/ 0 w 2886"/>
                <a:gd name="T111" fmla="*/ 0 h 3962"/>
                <a:gd name="T112" fmla="*/ 0 w 2886"/>
                <a:gd name="T113" fmla="*/ 0 h 3962"/>
                <a:gd name="T114" fmla="*/ 0 w 2886"/>
                <a:gd name="T115" fmla="*/ 0 h 3962"/>
                <a:gd name="T116" fmla="*/ 0 w 2886"/>
                <a:gd name="T117" fmla="*/ 0 h 3962"/>
                <a:gd name="T118" fmla="*/ 0 w 2886"/>
                <a:gd name="T119" fmla="*/ 0 h 3962"/>
                <a:gd name="T120" fmla="*/ 0 w 2886"/>
                <a:gd name="T121" fmla="*/ 0 h 3962"/>
                <a:gd name="T122" fmla="*/ 0 w 2886"/>
                <a:gd name="T123" fmla="*/ 0 h 39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86"/>
                <a:gd name="T187" fmla="*/ 0 h 3962"/>
                <a:gd name="T188" fmla="*/ 2886 w 2886"/>
                <a:gd name="T189" fmla="*/ 3962 h 396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86" h="3962">
                  <a:moveTo>
                    <a:pt x="397" y="2079"/>
                  </a:moveTo>
                  <a:lnTo>
                    <a:pt x="452" y="1994"/>
                  </a:lnTo>
                  <a:lnTo>
                    <a:pt x="509" y="1910"/>
                  </a:lnTo>
                  <a:lnTo>
                    <a:pt x="565" y="1798"/>
                  </a:lnTo>
                  <a:lnTo>
                    <a:pt x="651" y="1685"/>
                  </a:lnTo>
                  <a:lnTo>
                    <a:pt x="708" y="1574"/>
                  </a:lnTo>
                  <a:lnTo>
                    <a:pt x="763" y="1461"/>
                  </a:lnTo>
                  <a:lnTo>
                    <a:pt x="820" y="1349"/>
                  </a:lnTo>
                  <a:lnTo>
                    <a:pt x="877" y="1236"/>
                  </a:lnTo>
                  <a:lnTo>
                    <a:pt x="933" y="1152"/>
                  </a:lnTo>
                  <a:lnTo>
                    <a:pt x="1019" y="1067"/>
                  </a:lnTo>
                  <a:lnTo>
                    <a:pt x="1075" y="983"/>
                  </a:lnTo>
                  <a:lnTo>
                    <a:pt x="1131" y="927"/>
                  </a:lnTo>
                  <a:lnTo>
                    <a:pt x="1188" y="899"/>
                  </a:lnTo>
                  <a:lnTo>
                    <a:pt x="1273" y="899"/>
                  </a:lnTo>
                  <a:lnTo>
                    <a:pt x="1330" y="927"/>
                  </a:lnTo>
                  <a:lnTo>
                    <a:pt x="1414" y="1011"/>
                  </a:lnTo>
                  <a:lnTo>
                    <a:pt x="1358" y="927"/>
                  </a:lnTo>
                  <a:lnTo>
                    <a:pt x="1301" y="871"/>
                  </a:lnTo>
                  <a:lnTo>
                    <a:pt x="1244" y="758"/>
                  </a:lnTo>
                  <a:lnTo>
                    <a:pt x="1217" y="646"/>
                  </a:lnTo>
                  <a:lnTo>
                    <a:pt x="1217" y="506"/>
                  </a:lnTo>
                  <a:lnTo>
                    <a:pt x="1217" y="393"/>
                  </a:lnTo>
                  <a:lnTo>
                    <a:pt x="1273" y="282"/>
                  </a:lnTo>
                  <a:lnTo>
                    <a:pt x="1301" y="225"/>
                  </a:lnTo>
                  <a:lnTo>
                    <a:pt x="1358" y="140"/>
                  </a:lnTo>
                  <a:lnTo>
                    <a:pt x="1387" y="84"/>
                  </a:lnTo>
                  <a:lnTo>
                    <a:pt x="1442" y="0"/>
                  </a:lnTo>
                  <a:lnTo>
                    <a:pt x="1414" y="140"/>
                  </a:lnTo>
                  <a:lnTo>
                    <a:pt x="1387" y="282"/>
                  </a:lnTo>
                  <a:lnTo>
                    <a:pt x="1358" y="422"/>
                  </a:lnTo>
                  <a:lnTo>
                    <a:pt x="1387" y="534"/>
                  </a:lnTo>
                  <a:lnTo>
                    <a:pt x="1387" y="646"/>
                  </a:lnTo>
                  <a:lnTo>
                    <a:pt x="1414" y="731"/>
                  </a:lnTo>
                  <a:lnTo>
                    <a:pt x="1471" y="815"/>
                  </a:lnTo>
                  <a:lnTo>
                    <a:pt x="1528" y="871"/>
                  </a:lnTo>
                  <a:lnTo>
                    <a:pt x="1867" y="225"/>
                  </a:lnTo>
                  <a:lnTo>
                    <a:pt x="1669" y="956"/>
                  </a:lnTo>
                  <a:lnTo>
                    <a:pt x="1726" y="815"/>
                  </a:lnTo>
                  <a:lnTo>
                    <a:pt x="1810" y="731"/>
                  </a:lnTo>
                  <a:lnTo>
                    <a:pt x="1896" y="674"/>
                  </a:lnTo>
                  <a:lnTo>
                    <a:pt x="1980" y="646"/>
                  </a:lnTo>
                  <a:lnTo>
                    <a:pt x="2037" y="646"/>
                  </a:lnTo>
                  <a:lnTo>
                    <a:pt x="2121" y="646"/>
                  </a:lnTo>
                  <a:lnTo>
                    <a:pt x="2207" y="646"/>
                  </a:lnTo>
                  <a:lnTo>
                    <a:pt x="2291" y="646"/>
                  </a:lnTo>
                  <a:lnTo>
                    <a:pt x="2150" y="815"/>
                  </a:lnTo>
                  <a:lnTo>
                    <a:pt x="2235" y="815"/>
                  </a:lnTo>
                  <a:lnTo>
                    <a:pt x="2291" y="815"/>
                  </a:lnTo>
                  <a:lnTo>
                    <a:pt x="2377" y="815"/>
                  </a:lnTo>
                  <a:lnTo>
                    <a:pt x="2433" y="843"/>
                  </a:lnTo>
                  <a:lnTo>
                    <a:pt x="2518" y="871"/>
                  </a:lnTo>
                  <a:lnTo>
                    <a:pt x="2631" y="956"/>
                  </a:lnTo>
                  <a:lnTo>
                    <a:pt x="2688" y="1040"/>
                  </a:lnTo>
                  <a:lnTo>
                    <a:pt x="2772" y="1124"/>
                  </a:lnTo>
                  <a:lnTo>
                    <a:pt x="2829" y="1208"/>
                  </a:lnTo>
                  <a:lnTo>
                    <a:pt x="2886" y="1292"/>
                  </a:lnTo>
                  <a:lnTo>
                    <a:pt x="2602" y="1292"/>
                  </a:lnTo>
                  <a:lnTo>
                    <a:pt x="2688" y="1376"/>
                  </a:lnTo>
                  <a:lnTo>
                    <a:pt x="2745" y="1461"/>
                  </a:lnTo>
                  <a:lnTo>
                    <a:pt x="2772" y="1545"/>
                  </a:lnTo>
                  <a:lnTo>
                    <a:pt x="2800" y="1630"/>
                  </a:lnTo>
                  <a:lnTo>
                    <a:pt x="2829" y="1714"/>
                  </a:lnTo>
                  <a:lnTo>
                    <a:pt x="2829" y="1798"/>
                  </a:lnTo>
                  <a:lnTo>
                    <a:pt x="2857" y="1883"/>
                  </a:lnTo>
                  <a:lnTo>
                    <a:pt x="2857" y="1994"/>
                  </a:lnTo>
                  <a:lnTo>
                    <a:pt x="2688" y="1883"/>
                  </a:lnTo>
                  <a:lnTo>
                    <a:pt x="2688" y="2893"/>
                  </a:lnTo>
                  <a:lnTo>
                    <a:pt x="2602" y="2641"/>
                  </a:lnTo>
                  <a:lnTo>
                    <a:pt x="2602" y="2753"/>
                  </a:lnTo>
                  <a:lnTo>
                    <a:pt x="2602" y="2837"/>
                  </a:lnTo>
                  <a:lnTo>
                    <a:pt x="2575" y="2922"/>
                  </a:lnTo>
                  <a:lnTo>
                    <a:pt x="2575" y="3006"/>
                  </a:lnTo>
                  <a:lnTo>
                    <a:pt x="2546" y="3090"/>
                  </a:lnTo>
                  <a:lnTo>
                    <a:pt x="2518" y="3146"/>
                  </a:lnTo>
                  <a:lnTo>
                    <a:pt x="2461" y="3259"/>
                  </a:lnTo>
                  <a:lnTo>
                    <a:pt x="2377" y="3371"/>
                  </a:lnTo>
                  <a:lnTo>
                    <a:pt x="2291" y="3455"/>
                  </a:lnTo>
                  <a:lnTo>
                    <a:pt x="2235" y="3568"/>
                  </a:lnTo>
                  <a:lnTo>
                    <a:pt x="2178" y="3680"/>
                  </a:lnTo>
                  <a:lnTo>
                    <a:pt x="2178" y="3399"/>
                  </a:lnTo>
                  <a:lnTo>
                    <a:pt x="2066" y="3484"/>
                  </a:lnTo>
                  <a:lnTo>
                    <a:pt x="1980" y="3540"/>
                  </a:lnTo>
                  <a:lnTo>
                    <a:pt x="1896" y="3596"/>
                  </a:lnTo>
                  <a:lnTo>
                    <a:pt x="1839" y="3653"/>
                  </a:lnTo>
                  <a:lnTo>
                    <a:pt x="1754" y="3680"/>
                  </a:lnTo>
                  <a:lnTo>
                    <a:pt x="1669" y="3737"/>
                  </a:lnTo>
                  <a:lnTo>
                    <a:pt x="1612" y="3764"/>
                  </a:lnTo>
                  <a:lnTo>
                    <a:pt x="1528" y="3793"/>
                  </a:lnTo>
                  <a:lnTo>
                    <a:pt x="1471" y="3793"/>
                  </a:lnTo>
                  <a:lnTo>
                    <a:pt x="1387" y="3820"/>
                  </a:lnTo>
                  <a:lnTo>
                    <a:pt x="1330" y="3849"/>
                  </a:lnTo>
                  <a:lnTo>
                    <a:pt x="1273" y="3849"/>
                  </a:lnTo>
                  <a:lnTo>
                    <a:pt x="1188" y="3877"/>
                  </a:lnTo>
                  <a:lnTo>
                    <a:pt x="1131" y="3905"/>
                  </a:lnTo>
                  <a:lnTo>
                    <a:pt x="1047" y="3933"/>
                  </a:lnTo>
                  <a:lnTo>
                    <a:pt x="990" y="3962"/>
                  </a:lnTo>
                  <a:lnTo>
                    <a:pt x="1273" y="3653"/>
                  </a:lnTo>
                  <a:lnTo>
                    <a:pt x="509" y="3849"/>
                  </a:lnTo>
                  <a:lnTo>
                    <a:pt x="679" y="3708"/>
                  </a:lnTo>
                  <a:lnTo>
                    <a:pt x="29" y="3680"/>
                  </a:lnTo>
                  <a:lnTo>
                    <a:pt x="113" y="3653"/>
                  </a:lnTo>
                  <a:lnTo>
                    <a:pt x="198" y="3624"/>
                  </a:lnTo>
                  <a:lnTo>
                    <a:pt x="254" y="3596"/>
                  </a:lnTo>
                  <a:lnTo>
                    <a:pt x="368" y="3484"/>
                  </a:lnTo>
                  <a:lnTo>
                    <a:pt x="424" y="3399"/>
                  </a:lnTo>
                  <a:lnTo>
                    <a:pt x="452" y="3287"/>
                  </a:lnTo>
                  <a:lnTo>
                    <a:pt x="452" y="3175"/>
                  </a:lnTo>
                  <a:lnTo>
                    <a:pt x="452" y="3062"/>
                  </a:lnTo>
                  <a:lnTo>
                    <a:pt x="452" y="2950"/>
                  </a:lnTo>
                  <a:lnTo>
                    <a:pt x="340" y="2922"/>
                  </a:lnTo>
                  <a:lnTo>
                    <a:pt x="227" y="3006"/>
                  </a:lnTo>
                  <a:lnTo>
                    <a:pt x="113" y="3119"/>
                  </a:lnTo>
                  <a:lnTo>
                    <a:pt x="57" y="3202"/>
                  </a:lnTo>
                  <a:lnTo>
                    <a:pt x="0" y="3259"/>
                  </a:lnTo>
                  <a:lnTo>
                    <a:pt x="57" y="3090"/>
                  </a:lnTo>
                  <a:lnTo>
                    <a:pt x="113" y="2922"/>
                  </a:lnTo>
                  <a:lnTo>
                    <a:pt x="198" y="2781"/>
                  </a:lnTo>
                  <a:lnTo>
                    <a:pt x="283" y="2641"/>
                  </a:lnTo>
                  <a:lnTo>
                    <a:pt x="397" y="2472"/>
                  </a:lnTo>
                  <a:lnTo>
                    <a:pt x="481" y="2332"/>
                  </a:lnTo>
                  <a:lnTo>
                    <a:pt x="565" y="2163"/>
                  </a:lnTo>
                  <a:lnTo>
                    <a:pt x="622" y="1967"/>
                  </a:lnTo>
                  <a:lnTo>
                    <a:pt x="397" y="2079"/>
                  </a:lnTo>
                  <a:close/>
                </a:path>
              </a:pathLst>
            </a:custGeom>
            <a:solidFill>
              <a:srgbClr val="F71D47"/>
            </a:solidFill>
            <a:ln w="1588">
              <a:solidFill>
                <a:srgbClr val="FFFF14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2531" y="2822"/>
              <a:ext cx="372" cy="646"/>
            </a:xfrm>
            <a:custGeom>
              <a:avLst/>
              <a:gdLst>
                <a:gd name="T0" fmla="*/ 0 w 1895"/>
                <a:gd name="T1" fmla="*/ 0 h 4242"/>
                <a:gd name="T2" fmla="*/ 0 w 1895"/>
                <a:gd name="T3" fmla="*/ 0 h 4242"/>
                <a:gd name="T4" fmla="*/ 0 w 1895"/>
                <a:gd name="T5" fmla="*/ 0 h 4242"/>
                <a:gd name="T6" fmla="*/ 0 w 1895"/>
                <a:gd name="T7" fmla="*/ 0 h 4242"/>
                <a:gd name="T8" fmla="*/ 0 w 1895"/>
                <a:gd name="T9" fmla="*/ 0 h 4242"/>
                <a:gd name="T10" fmla="*/ 0 w 1895"/>
                <a:gd name="T11" fmla="*/ 0 h 4242"/>
                <a:gd name="T12" fmla="*/ 0 w 1895"/>
                <a:gd name="T13" fmla="*/ 0 h 4242"/>
                <a:gd name="T14" fmla="*/ 0 w 1895"/>
                <a:gd name="T15" fmla="*/ 0 h 4242"/>
                <a:gd name="T16" fmla="*/ 0 w 1895"/>
                <a:gd name="T17" fmla="*/ 0 h 4242"/>
                <a:gd name="T18" fmla="*/ 0 w 1895"/>
                <a:gd name="T19" fmla="*/ 0 h 4242"/>
                <a:gd name="T20" fmla="*/ 0 w 1895"/>
                <a:gd name="T21" fmla="*/ 0 h 4242"/>
                <a:gd name="T22" fmla="*/ 0 w 1895"/>
                <a:gd name="T23" fmla="*/ 0 h 4242"/>
                <a:gd name="T24" fmla="*/ 0 w 1895"/>
                <a:gd name="T25" fmla="*/ 0 h 4242"/>
                <a:gd name="T26" fmla="*/ 0 w 1895"/>
                <a:gd name="T27" fmla="*/ 0 h 4242"/>
                <a:gd name="T28" fmla="*/ 0 w 1895"/>
                <a:gd name="T29" fmla="*/ 0 h 4242"/>
                <a:gd name="T30" fmla="*/ 0 w 1895"/>
                <a:gd name="T31" fmla="*/ 0 h 4242"/>
                <a:gd name="T32" fmla="*/ 0 w 1895"/>
                <a:gd name="T33" fmla="*/ 0 h 4242"/>
                <a:gd name="T34" fmla="*/ 0 w 1895"/>
                <a:gd name="T35" fmla="*/ 0 h 4242"/>
                <a:gd name="T36" fmla="*/ 0 w 1895"/>
                <a:gd name="T37" fmla="*/ 0 h 4242"/>
                <a:gd name="T38" fmla="*/ 0 w 1895"/>
                <a:gd name="T39" fmla="*/ 0 h 4242"/>
                <a:gd name="T40" fmla="*/ 0 w 1895"/>
                <a:gd name="T41" fmla="*/ 0 h 4242"/>
                <a:gd name="T42" fmla="*/ 0 w 1895"/>
                <a:gd name="T43" fmla="*/ 0 h 4242"/>
                <a:gd name="T44" fmla="*/ 0 w 1895"/>
                <a:gd name="T45" fmla="*/ 0 h 4242"/>
                <a:gd name="T46" fmla="*/ 0 w 1895"/>
                <a:gd name="T47" fmla="*/ 0 h 4242"/>
                <a:gd name="T48" fmla="*/ 0 w 1895"/>
                <a:gd name="T49" fmla="*/ 0 h 4242"/>
                <a:gd name="T50" fmla="*/ 0 w 1895"/>
                <a:gd name="T51" fmla="*/ 0 h 4242"/>
                <a:gd name="T52" fmla="*/ 0 w 1895"/>
                <a:gd name="T53" fmla="*/ 0 h 4242"/>
                <a:gd name="T54" fmla="*/ 0 w 1895"/>
                <a:gd name="T55" fmla="*/ 0 h 4242"/>
                <a:gd name="T56" fmla="*/ 0 w 1895"/>
                <a:gd name="T57" fmla="*/ 0 h 4242"/>
                <a:gd name="T58" fmla="*/ 0 w 1895"/>
                <a:gd name="T59" fmla="*/ 0 h 4242"/>
                <a:gd name="T60" fmla="*/ 0 w 1895"/>
                <a:gd name="T61" fmla="*/ 0 h 4242"/>
                <a:gd name="T62" fmla="*/ 0 w 1895"/>
                <a:gd name="T63" fmla="*/ 0 h 4242"/>
                <a:gd name="T64" fmla="*/ 0 w 1895"/>
                <a:gd name="T65" fmla="*/ 0 h 4242"/>
                <a:gd name="T66" fmla="*/ 0 w 1895"/>
                <a:gd name="T67" fmla="*/ 0 h 4242"/>
                <a:gd name="T68" fmla="*/ 0 w 1895"/>
                <a:gd name="T69" fmla="*/ 0 h 4242"/>
                <a:gd name="T70" fmla="*/ 0 w 1895"/>
                <a:gd name="T71" fmla="*/ 0 h 4242"/>
                <a:gd name="T72" fmla="*/ 0 w 1895"/>
                <a:gd name="T73" fmla="*/ 0 h 4242"/>
                <a:gd name="T74" fmla="*/ 0 w 1895"/>
                <a:gd name="T75" fmla="*/ 0 h 4242"/>
                <a:gd name="T76" fmla="*/ 0 w 1895"/>
                <a:gd name="T77" fmla="*/ 0 h 4242"/>
                <a:gd name="T78" fmla="*/ 0 w 1895"/>
                <a:gd name="T79" fmla="*/ 0 h 4242"/>
                <a:gd name="T80" fmla="*/ 0 w 1895"/>
                <a:gd name="T81" fmla="*/ 0 h 4242"/>
                <a:gd name="T82" fmla="*/ 0 w 1895"/>
                <a:gd name="T83" fmla="*/ 0 h 4242"/>
                <a:gd name="T84" fmla="*/ 0 w 1895"/>
                <a:gd name="T85" fmla="*/ 0 h 4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95"/>
                <a:gd name="T130" fmla="*/ 0 h 4242"/>
                <a:gd name="T131" fmla="*/ 1895 w 1895"/>
                <a:gd name="T132" fmla="*/ 4242 h 42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95" h="4242">
                  <a:moveTo>
                    <a:pt x="254" y="1208"/>
                  </a:moveTo>
                  <a:lnTo>
                    <a:pt x="197" y="1264"/>
                  </a:lnTo>
                  <a:lnTo>
                    <a:pt x="141" y="1349"/>
                  </a:lnTo>
                  <a:lnTo>
                    <a:pt x="141" y="1405"/>
                  </a:lnTo>
                  <a:lnTo>
                    <a:pt x="141" y="1489"/>
                  </a:lnTo>
                  <a:lnTo>
                    <a:pt x="170" y="1545"/>
                  </a:lnTo>
                  <a:lnTo>
                    <a:pt x="254" y="1573"/>
                  </a:lnTo>
                  <a:lnTo>
                    <a:pt x="340" y="1517"/>
                  </a:lnTo>
                  <a:lnTo>
                    <a:pt x="395" y="1461"/>
                  </a:lnTo>
                  <a:lnTo>
                    <a:pt x="481" y="1433"/>
                  </a:lnTo>
                  <a:lnTo>
                    <a:pt x="565" y="1433"/>
                  </a:lnTo>
                  <a:lnTo>
                    <a:pt x="622" y="1461"/>
                  </a:lnTo>
                  <a:lnTo>
                    <a:pt x="651" y="1517"/>
                  </a:lnTo>
                  <a:lnTo>
                    <a:pt x="679" y="1602"/>
                  </a:lnTo>
                  <a:lnTo>
                    <a:pt x="651" y="1685"/>
                  </a:lnTo>
                  <a:lnTo>
                    <a:pt x="651" y="1742"/>
                  </a:lnTo>
                  <a:lnTo>
                    <a:pt x="622" y="1854"/>
                  </a:lnTo>
                  <a:lnTo>
                    <a:pt x="594" y="1911"/>
                  </a:lnTo>
                  <a:lnTo>
                    <a:pt x="565" y="1994"/>
                  </a:lnTo>
                  <a:lnTo>
                    <a:pt x="537" y="2136"/>
                  </a:lnTo>
                  <a:lnTo>
                    <a:pt x="509" y="2191"/>
                  </a:lnTo>
                  <a:lnTo>
                    <a:pt x="481" y="2276"/>
                  </a:lnTo>
                  <a:lnTo>
                    <a:pt x="424" y="2332"/>
                  </a:lnTo>
                  <a:lnTo>
                    <a:pt x="395" y="2388"/>
                  </a:lnTo>
                  <a:lnTo>
                    <a:pt x="367" y="2445"/>
                  </a:lnTo>
                  <a:lnTo>
                    <a:pt x="340" y="2528"/>
                  </a:lnTo>
                  <a:lnTo>
                    <a:pt x="311" y="2585"/>
                  </a:lnTo>
                  <a:lnTo>
                    <a:pt x="226" y="2697"/>
                  </a:lnTo>
                  <a:lnTo>
                    <a:pt x="197" y="2754"/>
                  </a:lnTo>
                  <a:lnTo>
                    <a:pt x="170" y="2837"/>
                  </a:lnTo>
                  <a:lnTo>
                    <a:pt x="113" y="2950"/>
                  </a:lnTo>
                  <a:lnTo>
                    <a:pt x="84" y="3006"/>
                  </a:lnTo>
                  <a:lnTo>
                    <a:pt x="56" y="3090"/>
                  </a:lnTo>
                  <a:lnTo>
                    <a:pt x="56" y="3146"/>
                  </a:lnTo>
                  <a:lnTo>
                    <a:pt x="28" y="3230"/>
                  </a:lnTo>
                  <a:lnTo>
                    <a:pt x="28" y="3287"/>
                  </a:lnTo>
                  <a:lnTo>
                    <a:pt x="0" y="3343"/>
                  </a:lnTo>
                  <a:lnTo>
                    <a:pt x="0" y="3428"/>
                  </a:lnTo>
                  <a:lnTo>
                    <a:pt x="0" y="3512"/>
                  </a:lnTo>
                  <a:lnTo>
                    <a:pt x="0" y="3568"/>
                  </a:lnTo>
                  <a:lnTo>
                    <a:pt x="0" y="3652"/>
                  </a:lnTo>
                  <a:lnTo>
                    <a:pt x="28" y="3737"/>
                  </a:lnTo>
                  <a:lnTo>
                    <a:pt x="28" y="3821"/>
                  </a:lnTo>
                  <a:lnTo>
                    <a:pt x="56" y="3905"/>
                  </a:lnTo>
                  <a:lnTo>
                    <a:pt x="84" y="3989"/>
                  </a:lnTo>
                  <a:lnTo>
                    <a:pt x="84" y="4073"/>
                  </a:lnTo>
                  <a:lnTo>
                    <a:pt x="113" y="4158"/>
                  </a:lnTo>
                  <a:lnTo>
                    <a:pt x="170" y="4214"/>
                  </a:lnTo>
                  <a:lnTo>
                    <a:pt x="254" y="4242"/>
                  </a:lnTo>
                  <a:lnTo>
                    <a:pt x="311" y="4214"/>
                  </a:lnTo>
                  <a:lnTo>
                    <a:pt x="395" y="4130"/>
                  </a:lnTo>
                  <a:lnTo>
                    <a:pt x="481" y="4102"/>
                  </a:lnTo>
                  <a:lnTo>
                    <a:pt x="565" y="4046"/>
                  </a:lnTo>
                  <a:lnTo>
                    <a:pt x="622" y="4017"/>
                  </a:lnTo>
                  <a:lnTo>
                    <a:pt x="679" y="3961"/>
                  </a:lnTo>
                  <a:lnTo>
                    <a:pt x="792" y="3877"/>
                  </a:lnTo>
                  <a:lnTo>
                    <a:pt x="876" y="3764"/>
                  </a:lnTo>
                  <a:lnTo>
                    <a:pt x="933" y="3708"/>
                  </a:lnTo>
                  <a:lnTo>
                    <a:pt x="962" y="3652"/>
                  </a:lnTo>
                  <a:lnTo>
                    <a:pt x="990" y="3596"/>
                  </a:lnTo>
                  <a:lnTo>
                    <a:pt x="1019" y="3512"/>
                  </a:lnTo>
                  <a:lnTo>
                    <a:pt x="1019" y="3455"/>
                  </a:lnTo>
                  <a:lnTo>
                    <a:pt x="1046" y="3372"/>
                  </a:lnTo>
                  <a:lnTo>
                    <a:pt x="1074" y="3287"/>
                  </a:lnTo>
                  <a:lnTo>
                    <a:pt x="1074" y="3230"/>
                  </a:lnTo>
                  <a:lnTo>
                    <a:pt x="1074" y="3146"/>
                  </a:lnTo>
                  <a:lnTo>
                    <a:pt x="1103" y="3063"/>
                  </a:lnTo>
                  <a:lnTo>
                    <a:pt x="1103" y="2978"/>
                  </a:lnTo>
                  <a:lnTo>
                    <a:pt x="1103" y="2894"/>
                  </a:lnTo>
                  <a:lnTo>
                    <a:pt x="1103" y="2810"/>
                  </a:lnTo>
                  <a:lnTo>
                    <a:pt x="1103" y="2725"/>
                  </a:lnTo>
                  <a:lnTo>
                    <a:pt x="1103" y="2641"/>
                  </a:lnTo>
                  <a:lnTo>
                    <a:pt x="1103" y="2585"/>
                  </a:lnTo>
                  <a:lnTo>
                    <a:pt x="1103" y="2472"/>
                  </a:lnTo>
                  <a:lnTo>
                    <a:pt x="1103" y="2388"/>
                  </a:lnTo>
                  <a:lnTo>
                    <a:pt x="1103" y="2303"/>
                  </a:lnTo>
                  <a:lnTo>
                    <a:pt x="1103" y="2220"/>
                  </a:lnTo>
                  <a:lnTo>
                    <a:pt x="1131" y="2136"/>
                  </a:lnTo>
                  <a:lnTo>
                    <a:pt x="1131" y="2051"/>
                  </a:lnTo>
                  <a:lnTo>
                    <a:pt x="1131" y="1882"/>
                  </a:lnTo>
                  <a:lnTo>
                    <a:pt x="1187" y="1714"/>
                  </a:lnTo>
                  <a:lnTo>
                    <a:pt x="1244" y="1573"/>
                  </a:lnTo>
                  <a:lnTo>
                    <a:pt x="1330" y="1461"/>
                  </a:lnTo>
                  <a:lnTo>
                    <a:pt x="1414" y="1405"/>
                  </a:lnTo>
                  <a:lnTo>
                    <a:pt x="1499" y="1320"/>
                  </a:lnTo>
                  <a:lnTo>
                    <a:pt x="1584" y="1264"/>
                  </a:lnTo>
                  <a:lnTo>
                    <a:pt x="1669" y="1180"/>
                  </a:lnTo>
                  <a:lnTo>
                    <a:pt x="1725" y="1067"/>
                  </a:lnTo>
                  <a:lnTo>
                    <a:pt x="1782" y="984"/>
                  </a:lnTo>
                  <a:lnTo>
                    <a:pt x="1839" y="927"/>
                  </a:lnTo>
                  <a:lnTo>
                    <a:pt x="1866" y="871"/>
                  </a:lnTo>
                  <a:lnTo>
                    <a:pt x="1895" y="787"/>
                  </a:lnTo>
                  <a:lnTo>
                    <a:pt x="1895" y="675"/>
                  </a:lnTo>
                  <a:lnTo>
                    <a:pt x="1895" y="562"/>
                  </a:lnTo>
                  <a:lnTo>
                    <a:pt x="1839" y="450"/>
                  </a:lnTo>
                  <a:lnTo>
                    <a:pt x="1782" y="366"/>
                  </a:lnTo>
                  <a:lnTo>
                    <a:pt x="1725" y="281"/>
                  </a:lnTo>
                  <a:lnTo>
                    <a:pt x="1641" y="168"/>
                  </a:lnTo>
                  <a:lnTo>
                    <a:pt x="1555" y="168"/>
                  </a:lnTo>
                  <a:lnTo>
                    <a:pt x="1499" y="168"/>
                  </a:lnTo>
                  <a:lnTo>
                    <a:pt x="1499" y="253"/>
                  </a:lnTo>
                  <a:lnTo>
                    <a:pt x="1244" y="28"/>
                  </a:lnTo>
                  <a:lnTo>
                    <a:pt x="1187" y="0"/>
                  </a:lnTo>
                  <a:lnTo>
                    <a:pt x="1103" y="28"/>
                  </a:lnTo>
                  <a:lnTo>
                    <a:pt x="1074" y="84"/>
                  </a:lnTo>
                  <a:lnTo>
                    <a:pt x="1046" y="141"/>
                  </a:lnTo>
                  <a:lnTo>
                    <a:pt x="1103" y="197"/>
                  </a:lnTo>
                  <a:lnTo>
                    <a:pt x="594" y="113"/>
                  </a:lnTo>
                  <a:lnTo>
                    <a:pt x="509" y="113"/>
                  </a:lnTo>
                  <a:lnTo>
                    <a:pt x="424" y="197"/>
                  </a:lnTo>
                  <a:lnTo>
                    <a:pt x="367" y="281"/>
                  </a:lnTo>
                  <a:lnTo>
                    <a:pt x="367" y="337"/>
                  </a:lnTo>
                  <a:lnTo>
                    <a:pt x="395" y="422"/>
                  </a:lnTo>
                  <a:lnTo>
                    <a:pt x="452" y="450"/>
                  </a:lnTo>
                  <a:lnTo>
                    <a:pt x="763" y="422"/>
                  </a:lnTo>
                  <a:lnTo>
                    <a:pt x="763" y="506"/>
                  </a:lnTo>
                  <a:lnTo>
                    <a:pt x="792" y="562"/>
                  </a:lnTo>
                  <a:lnTo>
                    <a:pt x="876" y="590"/>
                  </a:lnTo>
                  <a:lnTo>
                    <a:pt x="990" y="590"/>
                  </a:lnTo>
                  <a:lnTo>
                    <a:pt x="933" y="731"/>
                  </a:lnTo>
                  <a:lnTo>
                    <a:pt x="876" y="842"/>
                  </a:lnTo>
                  <a:lnTo>
                    <a:pt x="849" y="927"/>
                  </a:lnTo>
                  <a:lnTo>
                    <a:pt x="792" y="1011"/>
                  </a:lnTo>
                  <a:lnTo>
                    <a:pt x="679" y="1096"/>
                  </a:lnTo>
                  <a:lnTo>
                    <a:pt x="594" y="1096"/>
                  </a:lnTo>
                  <a:lnTo>
                    <a:pt x="509" y="1096"/>
                  </a:lnTo>
                  <a:lnTo>
                    <a:pt x="424" y="1096"/>
                  </a:lnTo>
                  <a:lnTo>
                    <a:pt x="340" y="1124"/>
                  </a:lnTo>
                  <a:lnTo>
                    <a:pt x="254" y="1208"/>
                  </a:lnTo>
                  <a:close/>
                </a:path>
              </a:pathLst>
            </a:custGeom>
            <a:solidFill>
              <a:srgbClr val="FFC285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2025" y="3361"/>
              <a:ext cx="73" cy="119"/>
            </a:xfrm>
            <a:custGeom>
              <a:avLst/>
              <a:gdLst>
                <a:gd name="T0" fmla="*/ 0 w 368"/>
                <a:gd name="T1" fmla="*/ 0 h 787"/>
                <a:gd name="T2" fmla="*/ 0 w 368"/>
                <a:gd name="T3" fmla="*/ 0 h 787"/>
                <a:gd name="T4" fmla="*/ 0 w 368"/>
                <a:gd name="T5" fmla="*/ 0 h 787"/>
                <a:gd name="T6" fmla="*/ 0 w 368"/>
                <a:gd name="T7" fmla="*/ 0 h 787"/>
                <a:gd name="T8" fmla="*/ 0 w 368"/>
                <a:gd name="T9" fmla="*/ 0 h 787"/>
                <a:gd name="T10" fmla="*/ 0 w 368"/>
                <a:gd name="T11" fmla="*/ 0 h 7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787"/>
                <a:gd name="T20" fmla="*/ 368 w 368"/>
                <a:gd name="T21" fmla="*/ 787 h 7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787">
                  <a:moveTo>
                    <a:pt x="0" y="57"/>
                  </a:moveTo>
                  <a:lnTo>
                    <a:pt x="283" y="0"/>
                  </a:lnTo>
                  <a:lnTo>
                    <a:pt x="368" y="254"/>
                  </a:lnTo>
                  <a:lnTo>
                    <a:pt x="368" y="787"/>
                  </a:lnTo>
                  <a:lnTo>
                    <a:pt x="29" y="225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88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2009" y="3202"/>
              <a:ext cx="111" cy="104"/>
            </a:xfrm>
            <a:custGeom>
              <a:avLst/>
              <a:gdLst>
                <a:gd name="T0" fmla="*/ 0 w 566"/>
                <a:gd name="T1" fmla="*/ 0 h 674"/>
                <a:gd name="T2" fmla="*/ 0 w 566"/>
                <a:gd name="T3" fmla="*/ 0 h 674"/>
                <a:gd name="T4" fmla="*/ 0 w 566"/>
                <a:gd name="T5" fmla="*/ 0 h 674"/>
                <a:gd name="T6" fmla="*/ 0 w 566"/>
                <a:gd name="T7" fmla="*/ 0 h 674"/>
                <a:gd name="T8" fmla="*/ 0 w 566"/>
                <a:gd name="T9" fmla="*/ 0 h 674"/>
                <a:gd name="T10" fmla="*/ 0 w 566"/>
                <a:gd name="T11" fmla="*/ 0 h 674"/>
                <a:gd name="T12" fmla="*/ 0 w 566"/>
                <a:gd name="T13" fmla="*/ 0 h 674"/>
                <a:gd name="T14" fmla="*/ 0 w 566"/>
                <a:gd name="T15" fmla="*/ 0 h 674"/>
                <a:gd name="T16" fmla="*/ 0 w 566"/>
                <a:gd name="T17" fmla="*/ 0 h 674"/>
                <a:gd name="T18" fmla="*/ 0 w 566"/>
                <a:gd name="T19" fmla="*/ 0 h 674"/>
                <a:gd name="T20" fmla="*/ 0 w 566"/>
                <a:gd name="T21" fmla="*/ 0 h 674"/>
                <a:gd name="T22" fmla="*/ 0 w 566"/>
                <a:gd name="T23" fmla="*/ 0 h 674"/>
                <a:gd name="T24" fmla="*/ 0 w 566"/>
                <a:gd name="T25" fmla="*/ 0 h 674"/>
                <a:gd name="T26" fmla="*/ 0 w 566"/>
                <a:gd name="T27" fmla="*/ 0 h 674"/>
                <a:gd name="T28" fmla="*/ 0 w 566"/>
                <a:gd name="T29" fmla="*/ 0 h 674"/>
                <a:gd name="T30" fmla="*/ 0 w 566"/>
                <a:gd name="T31" fmla="*/ 0 h 674"/>
                <a:gd name="T32" fmla="*/ 0 w 566"/>
                <a:gd name="T33" fmla="*/ 0 h 674"/>
                <a:gd name="T34" fmla="*/ 0 w 566"/>
                <a:gd name="T35" fmla="*/ 0 h 674"/>
                <a:gd name="T36" fmla="*/ 0 w 566"/>
                <a:gd name="T37" fmla="*/ 0 h 674"/>
                <a:gd name="T38" fmla="*/ 0 w 566"/>
                <a:gd name="T39" fmla="*/ 0 h 674"/>
                <a:gd name="T40" fmla="*/ 0 w 566"/>
                <a:gd name="T41" fmla="*/ 0 h 674"/>
                <a:gd name="T42" fmla="*/ 0 w 566"/>
                <a:gd name="T43" fmla="*/ 0 h 674"/>
                <a:gd name="T44" fmla="*/ 0 w 566"/>
                <a:gd name="T45" fmla="*/ 0 h 674"/>
                <a:gd name="T46" fmla="*/ 0 w 566"/>
                <a:gd name="T47" fmla="*/ 0 h 674"/>
                <a:gd name="T48" fmla="*/ 0 w 566"/>
                <a:gd name="T49" fmla="*/ 0 h 674"/>
                <a:gd name="T50" fmla="*/ 0 w 566"/>
                <a:gd name="T51" fmla="*/ 0 h 6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6"/>
                <a:gd name="T79" fmla="*/ 0 h 674"/>
                <a:gd name="T80" fmla="*/ 566 w 566"/>
                <a:gd name="T81" fmla="*/ 674 h 6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6" h="674">
                  <a:moveTo>
                    <a:pt x="0" y="0"/>
                  </a:moveTo>
                  <a:lnTo>
                    <a:pt x="57" y="0"/>
                  </a:lnTo>
                  <a:lnTo>
                    <a:pt x="85" y="0"/>
                  </a:lnTo>
                  <a:lnTo>
                    <a:pt x="142" y="0"/>
                  </a:lnTo>
                  <a:lnTo>
                    <a:pt x="198" y="0"/>
                  </a:lnTo>
                  <a:lnTo>
                    <a:pt x="227" y="0"/>
                  </a:lnTo>
                  <a:lnTo>
                    <a:pt x="284" y="27"/>
                  </a:lnTo>
                  <a:lnTo>
                    <a:pt x="312" y="27"/>
                  </a:lnTo>
                  <a:lnTo>
                    <a:pt x="368" y="55"/>
                  </a:lnTo>
                  <a:lnTo>
                    <a:pt x="396" y="55"/>
                  </a:lnTo>
                  <a:lnTo>
                    <a:pt x="425" y="84"/>
                  </a:lnTo>
                  <a:lnTo>
                    <a:pt x="482" y="140"/>
                  </a:lnTo>
                  <a:lnTo>
                    <a:pt x="538" y="196"/>
                  </a:lnTo>
                  <a:lnTo>
                    <a:pt x="566" y="253"/>
                  </a:lnTo>
                  <a:lnTo>
                    <a:pt x="538" y="280"/>
                  </a:lnTo>
                  <a:lnTo>
                    <a:pt x="538" y="336"/>
                  </a:lnTo>
                  <a:lnTo>
                    <a:pt x="509" y="364"/>
                  </a:lnTo>
                  <a:lnTo>
                    <a:pt x="453" y="393"/>
                  </a:lnTo>
                  <a:lnTo>
                    <a:pt x="425" y="420"/>
                  </a:lnTo>
                  <a:lnTo>
                    <a:pt x="396" y="420"/>
                  </a:lnTo>
                  <a:lnTo>
                    <a:pt x="339" y="393"/>
                  </a:lnTo>
                  <a:lnTo>
                    <a:pt x="339" y="505"/>
                  </a:lnTo>
                  <a:lnTo>
                    <a:pt x="312" y="589"/>
                  </a:lnTo>
                  <a:lnTo>
                    <a:pt x="255" y="645"/>
                  </a:lnTo>
                  <a:lnTo>
                    <a:pt x="227" y="6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285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915" y="3083"/>
              <a:ext cx="178" cy="321"/>
            </a:xfrm>
            <a:custGeom>
              <a:avLst/>
              <a:gdLst>
                <a:gd name="T0" fmla="*/ 0 w 906"/>
                <a:gd name="T1" fmla="*/ 0 h 2107"/>
                <a:gd name="T2" fmla="*/ 0 w 906"/>
                <a:gd name="T3" fmla="*/ 0 h 2107"/>
                <a:gd name="T4" fmla="*/ 0 w 906"/>
                <a:gd name="T5" fmla="*/ 0 h 2107"/>
                <a:gd name="T6" fmla="*/ 0 w 906"/>
                <a:gd name="T7" fmla="*/ 0 h 2107"/>
                <a:gd name="T8" fmla="*/ 0 w 906"/>
                <a:gd name="T9" fmla="*/ 0 h 2107"/>
                <a:gd name="T10" fmla="*/ 0 w 906"/>
                <a:gd name="T11" fmla="*/ 0 h 2107"/>
                <a:gd name="T12" fmla="*/ 0 w 906"/>
                <a:gd name="T13" fmla="*/ 0 h 2107"/>
                <a:gd name="T14" fmla="*/ 0 w 906"/>
                <a:gd name="T15" fmla="*/ 0 h 2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6"/>
                <a:gd name="T25" fmla="*/ 0 h 2107"/>
                <a:gd name="T26" fmla="*/ 906 w 906"/>
                <a:gd name="T27" fmla="*/ 2107 h 2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6" h="2107">
                  <a:moveTo>
                    <a:pt x="0" y="84"/>
                  </a:moveTo>
                  <a:lnTo>
                    <a:pt x="595" y="2050"/>
                  </a:lnTo>
                  <a:lnTo>
                    <a:pt x="623" y="1910"/>
                  </a:lnTo>
                  <a:lnTo>
                    <a:pt x="793" y="2107"/>
                  </a:lnTo>
                  <a:lnTo>
                    <a:pt x="765" y="1854"/>
                  </a:lnTo>
                  <a:lnTo>
                    <a:pt x="906" y="1994"/>
                  </a:lnTo>
                  <a:lnTo>
                    <a:pt x="284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14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471" y="3272"/>
              <a:ext cx="82" cy="221"/>
            </a:xfrm>
            <a:custGeom>
              <a:avLst/>
              <a:gdLst>
                <a:gd name="T0" fmla="*/ 0 w 425"/>
                <a:gd name="T1" fmla="*/ 0 h 1461"/>
                <a:gd name="T2" fmla="*/ 0 w 425"/>
                <a:gd name="T3" fmla="*/ 0 h 1461"/>
                <a:gd name="T4" fmla="*/ 0 w 425"/>
                <a:gd name="T5" fmla="*/ 0 h 1461"/>
                <a:gd name="T6" fmla="*/ 0 w 425"/>
                <a:gd name="T7" fmla="*/ 0 h 1461"/>
                <a:gd name="T8" fmla="*/ 0 w 425"/>
                <a:gd name="T9" fmla="*/ 0 h 1461"/>
                <a:gd name="T10" fmla="*/ 0 w 425"/>
                <a:gd name="T11" fmla="*/ 0 h 1461"/>
                <a:gd name="T12" fmla="*/ 0 w 425"/>
                <a:gd name="T13" fmla="*/ 0 h 1461"/>
                <a:gd name="T14" fmla="*/ 0 w 425"/>
                <a:gd name="T15" fmla="*/ 0 h 1461"/>
                <a:gd name="T16" fmla="*/ 0 w 425"/>
                <a:gd name="T17" fmla="*/ 0 h 1461"/>
                <a:gd name="T18" fmla="*/ 0 w 425"/>
                <a:gd name="T19" fmla="*/ 0 h 1461"/>
                <a:gd name="T20" fmla="*/ 0 w 425"/>
                <a:gd name="T21" fmla="*/ 0 h 1461"/>
                <a:gd name="T22" fmla="*/ 0 w 425"/>
                <a:gd name="T23" fmla="*/ 0 h 1461"/>
                <a:gd name="T24" fmla="*/ 0 w 425"/>
                <a:gd name="T25" fmla="*/ 0 h 1461"/>
                <a:gd name="T26" fmla="*/ 0 w 425"/>
                <a:gd name="T27" fmla="*/ 0 h 1461"/>
                <a:gd name="T28" fmla="*/ 0 w 425"/>
                <a:gd name="T29" fmla="*/ 0 h 1461"/>
                <a:gd name="T30" fmla="*/ 0 w 425"/>
                <a:gd name="T31" fmla="*/ 0 h 1461"/>
                <a:gd name="T32" fmla="*/ 0 w 425"/>
                <a:gd name="T33" fmla="*/ 0 h 14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5"/>
                <a:gd name="T52" fmla="*/ 0 h 1461"/>
                <a:gd name="T53" fmla="*/ 425 w 425"/>
                <a:gd name="T54" fmla="*/ 1461 h 14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5" h="1461">
                  <a:moveTo>
                    <a:pt x="425" y="0"/>
                  </a:moveTo>
                  <a:lnTo>
                    <a:pt x="312" y="28"/>
                  </a:lnTo>
                  <a:lnTo>
                    <a:pt x="227" y="84"/>
                  </a:lnTo>
                  <a:lnTo>
                    <a:pt x="170" y="140"/>
                  </a:lnTo>
                  <a:lnTo>
                    <a:pt x="85" y="225"/>
                  </a:lnTo>
                  <a:lnTo>
                    <a:pt x="57" y="337"/>
                  </a:lnTo>
                  <a:lnTo>
                    <a:pt x="28" y="449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0" y="814"/>
                  </a:lnTo>
                  <a:lnTo>
                    <a:pt x="0" y="927"/>
                  </a:lnTo>
                  <a:lnTo>
                    <a:pt x="28" y="1067"/>
                  </a:lnTo>
                  <a:lnTo>
                    <a:pt x="85" y="1180"/>
                  </a:lnTo>
                  <a:lnTo>
                    <a:pt x="114" y="1264"/>
                  </a:lnTo>
                  <a:lnTo>
                    <a:pt x="170" y="1348"/>
                  </a:lnTo>
                  <a:lnTo>
                    <a:pt x="227" y="1432"/>
                  </a:lnTo>
                  <a:lnTo>
                    <a:pt x="312" y="146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426" y="3323"/>
              <a:ext cx="33" cy="170"/>
            </a:xfrm>
            <a:custGeom>
              <a:avLst/>
              <a:gdLst>
                <a:gd name="T0" fmla="*/ 0 w 170"/>
                <a:gd name="T1" fmla="*/ 0 h 1124"/>
                <a:gd name="T2" fmla="*/ 0 w 170"/>
                <a:gd name="T3" fmla="*/ 0 h 1124"/>
                <a:gd name="T4" fmla="*/ 0 w 170"/>
                <a:gd name="T5" fmla="*/ 0 h 1124"/>
                <a:gd name="T6" fmla="*/ 0 w 170"/>
                <a:gd name="T7" fmla="*/ 0 h 1124"/>
                <a:gd name="T8" fmla="*/ 0 w 170"/>
                <a:gd name="T9" fmla="*/ 0 h 1124"/>
                <a:gd name="T10" fmla="*/ 0 w 170"/>
                <a:gd name="T11" fmla="*/ 0 h 1124"/>
                <a:gd name="T12" fmla="*/ 0 w 170"/>
                <a:gd name="T13" fmla="*/ 0 h 1124"/>
                <a:gd name="T14" fmla="*/ 0 w 170"/>
                <a:gd name="T15" fmla="*/ 0 h 1124"/>
                <a:gd name="T16" fmla="*/ 0 w 170"/>
                <a:gd name="T17" fmla="*/ 0 h 1124"/>
                <a:gd name="T18" fmla="*/ 0 w 170"/>
                <a:gd name="T19" fmla="*/ 0 h 1124"/>
                <a:gd name="T20" fmla="*/ 0 w 170"/>
                <a:gd name="T21" fmla="*/ 0 h 1124"/>
                <a:gd name="T22" fmla="*/ 0 w 170"/>
                <a:gd name="T23" fmla="*/ 0 h 1124"/>
                <a:gd name="T24" fmla="*/ 0 w 170"/>
                <a:gd name="T25" fmla="*/ 0 h 1124"/>
                <a:gd name="T26" fmla="*/ 0 w 170"/>
                <a:gd name="T27" fmla="*/ 0 h 1124"/>
                <a:gd name="T28" fmla="*/ 0 w 170"/>
                <a:gd name="T29" fmla="*/ 0 h 1124"/>
                <a:gd name="T30" fmla="*/ 0 w 170"/>
                <a:gd name="T31" fmla="*/ 0 h 1124"/>
                <a:gd name="T32" fmla="*/ 0 w 170"/>
                <a:gd name="T33" fmla="*/ 0 h 11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0"/>
                <a:gd name="T52" fmla="*/ 0 h 1124"/>
                <a:gd name="T53" fmla="*/ 170 w 170"/>
                <a:gd name="T54" fmla="*/ 1124 h 11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0" h="1124">
                  <a:moveTo>
                    <a:pt x="56" y="0"/>
                  </a:moveTo>
                  <a:lnTo>
                    <a:pt x="56" y="56"/>
                  </a:lnTo>
                  <a:lnTo>
                    <a:pt x="29" y="141"/>
                  </a:lnTo>
                  <a:lnTo>
                    <a:pt x="29" y="197"/>
                  </a:lnTo>
                  <a:lnTo>
                    <a:pt x="29" y="281"/>
                  </a:lnTo>
                  <a:lnTo>
                    <a:pt x="0" y="365"/>
                  </a:lnTo>
                  <a:lnTo>
                    <a:pt x="0" y="450"/>
                  </a:lnTo>
                  <a:lnTo>
                    <a:pt x="0" y="506"/>
                  </a:lnTo>
                  <a:lnTo>
                    <a:pt x="0" y="590"/>
                  </a:lnTo>
                  <a:lnTo>
                    <a:pt x="0" y="674"/>
                  </a:lnTo>
                  <a:lnTo>
                    <a:pt x="29" y="759"/>
                  </a:lnTo>
                  <a:lnTo>
                    <a:pt x="29" y="815"/>
                  </a:lnTo>
                  <a:lnTo>
                    <a:pt x="56" y="899"/>
                  </a:lnTo>
                  <a:lnTo>
                    <a:pt x="85" y="955"/>
                  </a:lnTo>
                  <a:lnTo>
                    <a:pt x="113" y="1039"/>
                  </a:lnTo>
                  <a:lnTo>
                    <a:pt x="142" y="1095"/>
                  </a:lnTo>
                  <a:lnTo>
                    <a:pt x="170" y="112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2459" y="3215"/>
              <a:ext cx="84" cy="3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 flipV="1">
              <a:off x="2510" y="3219"/>
              <a:ext cx="38" cy="3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2154" y="3588"/>
              <a:ext cx="405" cy="512"/>
            </a:xfrm>
            <a:custGeom>
              <a:avLst/>
              <a:gdLst>
                <a:gd name="T0" fmla="*/ 0 w 2065"/>
                <a:gd name="T1" fmla="*/ 0 h 3371"/>
                <a:gd name="T2" fmla="*/ 0 w 2065"/>
                <a:gd name="T3" fmla="*/ 0 h 3371"/>
                <a:gd name="T4" fmla="*/ 0 w 2065"/>
                <a:gd name="T5" fmla="*/ 0 h 3371"/>
                <a:gd name="T6" fmla="*/ 0 w 2065"/>
                <a:gd name="T7" fmla="*/ 0 h 3371"/>
                <a:gd name="T8" fmla="*/ 0 w 2065"/>
                <a:gd name="T9" fmla="*/ 0 h 3371"/>
                <a:gd name="T10" fmla="*/ 0 w 2065"/>
                <a:gd name="T11" fmla="*/ 0 h 3371"/>
                <a:gd name="T12" fmla="*/ 0 w 2065"/>
                <a:gd name="T13" fmla="*/ 0 h 3371"/>
                <a:gd name="T14" fmla="*/ 0 w 2065"/>
                <a:gd name="T15" fmla="*/ 0 h 3371"/>
                <a:gd name="T16" fmla="*/ 0 w 2065"/>
                <a:gd name="T17" fmla="*/ 0 h 3371"/>
                <a:gd name="T18" fmla="*/ 0 w 2065"/>
                <a:gd name="T19" fmla="*/ 0 h 3371"/>
                <a:gd name="T20" fmla="*/ 0 w 2065"/>
                <a:gd name="T21" fmla="*/ 0 h 3371"/>
                <a:gd name="T22" fmla="*/ 0 w 2065"/>
                <a:gd name="T23" fmla="*/ 0 h 3371"/>
                <a:gd name="T24" fmla="*/ 0 w 2065"/>
                <a:gd name="T25" fmla="*/ 0 h 3371"/>
                <a:gd name="T26" fmla="*/ 0 w 2065"/>
                <a:gd name="T27" fmla="*/ 0 h 3371"/>
                <a:gd name="T28" fmla="*/ 0 w 2065"/>
                <a:gd name="T29" fmla="*/ 0 h 3371"/>
                <a:gd name="T30" fmla="*/ 0 w 2065"/>
                <a:gd name="T31" fmla="*/ 0 h 3371"/>
                <a:gd name="T32" fmla="*/ 0 w 2065"/>
                <a:gd name="T33" fmla="*/ 0 h 3371"/>
                <a:gd name="T34" fmla="*/ 0 w 2065"/>
                <a:gd name="T35" fmla="*/ 0 h 3371"/>
                <a:gd name="T36" fmla="*/ 0 w 2065"/>
                <a:gd name="T37" fmla="*/ 0 h 3371"/>
                <a:gd name="T38" fmla="*/ 0 w 2065"/>
                <a:gd name="T39" fmla="*/ 0 h 3371"/>
                <a:gd name="T40" fmla="*/ 0 w 2065"/>
                <a:gd name="T41" fmla="*/ 0 h 3371"/>
                <a:gd name="T42" fmla="*/ 0 w 2065"/>
                <a:gd name="T43" fmla="*/ 0 h 3371"/>
                <a:gd name="T44" fmla="*/ 0 w 2065"/>
                <a:gd name="T45" fmla="*/ 0 h 3371"/>
                <a:gd name="T46" fmla="*/ 0 w 2065"/>
                <a:gd name="T47" fmla="*/ 0 h 3371"/>
                <a:gd name="T48" fmla="*/ 0 w 2065"/>
                <a:gd name="T49" fmla="*/ 0 h 3371"/>
                <a:gd name="T50" fmla="*/ 0 w 2065"/>
                <a:gd name="T51" fmla="*/ 0 h 3371"/>
                <a:gd name="T52" fmla="*/ 0 w 2065"/>
                <a:gd name="T53" fmla="*/ 0 h 3371"/>
                <a:gd name="T54" fmla="*/ 0 w 2065"/>
                <a:gd name="T55" fmla="*/ 0 h 3371"/>
                <a:gd name="T56" fmla="*/ 0 w 2065"/>
                <a:gd name="T57" fmla="*/ 0 h 3371"/>
                <a:gd name="T58" fmla="*/ 0 w 2065"/>
                <a:gd name="T59" fmla="*/ 0 h 3371"/>
                <a:gd name="T60" fmla="*/ 0 w 2065"/>
                <a:gd name="T61" fmla="*/ 0 h 3371"/>
                <a:gd name="T62" fmla="*/ 0 w 2065"/>
                <a:gd name="T63" fmla="*/ 0 h 3371"/>
                <a:gd name="T64" fmla="*/ 0 w 2065"/>
                <a:gd name="T65" fmla="*/ 0 h 3371"/>
                <a:gd name="T66" fmla="*/ 0 w 2065"/>
                <a:gd name="T67" fmla="*/ 0 h 3371"/>
                <a:gd name="T68" fmla="*/ 0 w 2065"/>
                <a:gd name="T69" fmla="*/ 0 h 3371"/>
                <a:gd name="T70" fmla="*/ 0 w 2065"/>
                <a:gd name="T71" fmla="*/ 0 h 33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065"/>
                <a:gd name="T109" fmla="*/ 0 h 3371"/>
                <a:gd name="T110" fmla="*/ 2065 w 2065"/>
                <a:gd name="T111" fmla="*/ 3371 h 33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065" h="3371">
                  <a:moveTo>
                    <a:pt x="622" y="3371"/>
                  </a:moveTo>
                  <a:lnTo>
                    <a:pt x="707" y="3175"/>
                  </a:lnTo>
                  <a:lnTo>
                    <a:pt x="792" y="2977"/>
                  </a:lnTo>
                  <a:lnTo>
                    <a:pt x="877" y="2781"/>
                  </a:lnTo>
                  <a:lnTo>
                    <a:pt x="990" y="2556"/>
                  </a:lnTo>
                  <a:lnTo>
                    <a:pt x="1075" y="2359"/>
                  </a:lnTo>
                  <a:lnTo>
                    <a:pt x="1160" y="2163"/>
                  </a:lnTo>
                  <a:lnTo>
                    <a:pt x="1245" y="1938"/>
                  </a:lnTo>
                  <a:lnTo>
                    <a:pt x="1358" y="1741"/>
                  </a:lnTo>
                  <a:lnTo>
                    <a:pt x="1442" y="1545"/>
                  </a:lnTo>
                  <a:lnTo>
                    <a:pt x="1528" y="1320"/>
                  </a:lnTo>
                  <a:lnTo>
                    <a:pt x="1612" y="1123"/>
                  </a:lnTo>
                  <a:lnTo>
                    <a:pt x="1754" y="898"/>
                  </a:lnTo>
                  <a:lnTo>
                    <a:pt x="1867" y="758"/>
                  </a:lnTo>
                  <a:lnTo>
                    <a:pt x="2008" y="562"/>
                  </a:lnTo>
                  <a:lnTo>
                    <a:pt x="2065" y="337"/>
                  </a:lnTo>
                  <a:lnTo>
                    <a:pt x="2065" y="196"/>
                  </a:lnTo>
                  <a:lnTo>
                    <a:pt x="2065" y="28"/>
                  </a:lnTo>
                  <a:lnTo>
                    <a:pt x="961" y="0"/>
                  </a:lnTo>
                  <a:lnTo>
                    <a:pt x="933" y="196"/>
                  </a:lnTo>
                  <a:lnTo>
                    <a:pt x="906" y="337"/>
                  </a:lnTo>
                  <a:lnTo>
                    <a:pt x="877" y="505"/>
                  </a:lnTo>
                  <a:lnTo>
                    <a:pt x="849" y="674"/>
                  </a:lnTo>
                  <a:lnTo>
                    <a:pt x="820" y="814"/>
                  </a:lnTo>
                  <a:lnTo>
                    <a:pt x="763" y="983"/>
                  </a:lnTo>
                  <a:lnTo>
                    <a:pt x="736" y="1123"/>
                  </a:lnTo>
                  <a:lnTo>
                    <a:pt x="679" y="1292"/>
                  </a:lnTo>
                  <a:lnTo>
                    <a:pt x="622" y="1432"/>
                  </a:lnTo>
                  <a:lnTo>
                    <a:pt x="566" y="1572"/>
                  </a:lnTo>
                  <a:lnTo>
                    <a:pt x="481" y="1714"/>
                  </a:lnTo>
                  <a:lnTo>
                    <a:pt x="424" y="1881"/>
                  </a:lnTo>
                  <a:lnTo>
                    <a:pt x="339" y="2023"/>
                  </a:lnTo>
                  <a:lnTo>
                    <a:pt x="227" y="2163"/>
                  </a:lnTo>
                  <a:lnTo>
                    <a:pt x="141" y="2303"/>
                  </a:lnTo>
                  <a:lnTo>
                    <a:pt x="0" y="2444"/>
                  </a:lnTo>
                  <a:lnTo>
                    <a:pt x="622" y="3371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2048" y="3588"/>
              <a:ext cx="450" cy="440"/>
            </a:xfrm>
            <a:custGeom>
              <a:avLst/>
              <a:gdLst>
                <a:gd name="T0" fmla="*/ 0 w 2292"/>
                <a:gd name="T1" fmla="*/ 0 h 2893"/>
                <a:gd name="T2" fmla="*/ 0 w 2292"/>
                <a:gd name="T3" fmla="*/ 0 h 2893"/>
                <a:gd name="T4" fmla="*/ 0 w 2292"/>
                <a:gd name="T5" fmla="*/ 0 h 2893"/>
                <a:gd name="T6" fmla="*/ 0 w 2292"/>
                <a:gd name="T7" fmla="*/ 0 h 2893"/>
                <a:gd name="T8" fmla="*/ 0 w 2292"/>
                <a:gd name="T9" fmla="*/ 0 h 2893"/>
                <a:gd name="T10" fmla="*/ 0 w 2292"/>
                <a:gd name="T11" fmla="*/ 0 h 2893"/>
                <a:gd name="T12" fmla="*/ 0 w 2292"/>
                <a:gd name="T13" fmla="*/ 0 h 2893"/>
                <a:gd name="T14" fmla="*/ 0 w 2292"/>
                <a:gd name="T15" fmla="*/ 0 h 2893"/>
                <a:gd name="T16" fmla="*/ 0 w 2292"/>
                <a:gd name="T17" fmla="*/ 0 h 2893"/>
                <a:gd name="T18" fmla="*/ 0 w 2292"/>
                <a:gd name="T19" fmla="*/ 0 h 2893"/>
                <a:gd name="T20" fmla="*/ 0 w 2292"/>
                <a:gd name="T21" fmla="*/ 0 h 2893"/>
                <a:gd name="T22" fmla="*/ 0 w 2292"/>
                <a:gd name="T23" fmla="*/ 0 h 2893"/>
                <a:gd name="T24" fmla="*/ 0 w 2292"/>
                <a:gd name="T25" fmla="*/ 0 h 2893"/>
                <a:gd name="T26" fmla="*/ 0 w 2292"/>
                <a:gd name="T27" fmla="*/ 0 h 2893"/>
                <a:gd name="T28" fmla="*/ 0 w 2292"/>
                <a:gd name="T29" fmla="*/ 0 h 2893"/>
                <a:gd name="T30" fmla="*/ 0 w 2292"/>
                <a:gd name="T31" fmla="*/ 0 h 2893"/>
                <a:gd name="T32" fmla="*/ 0 w 2292"/>
                <a:gd name="T33" fmla="*/ 0 h 2893"/>
                <a:gd name="T34" fmla="*/ 0 w 2292"/>
                <a:gd name="T35" fmla="*/ 0 h 2893"/>
                <a:gd name="T36" fmla="*/ 0 w 2292"/>
                <a:gd name="T37" fmla="*/ 0 h 2893"/>
                <a:gd name="T38" fmla="*/ 0 w 2292"/>
                <a:gd name="T39" fmla="*/ 0 h 2893"/>
                <a:gd name="T40" fmla="*/ 0 w 2292"/>
                <a:gd name="T41" fmla="*/ 0 h 2893"/>
                <a:gd name="T42" fmla="*/ 0 w 2292"/>
                <a:gd name="T43" fmla="*/ 0 h 2893"/>
                <a:gd name="T44" fmla="*/ 0 w 2292"/>
                <a:gd name="T45" fmla="*/ 0 h 2893"/>
                <a:gd name="T46" fmla="*/ 0 w 2292"/>
                <a:gd name="T47" fmla="*/ 0 h 2893"/>
                <a:gd name="T48" fmla="*/ 0 w 2292"/>
                <a:gd name="T49" fmla="*/ 0 h 2893"/>
                <a:gd name="T50" fmla="*/ 0 w 2292"/>
                <a:gd name="T51" fmla="*/ 0 h 2893"/>
                <a:gd name="T52" fmla="*/ 0 w 2292"/>
                <a:gd name="T53" fmla="*/ 0 h 2893"/>
                <a:gd name="T54" fmla="*/ 0 w 2292"/>
                <a:gd name="T55" fmla="*/ 0 h 2893"/>
                <a:gd name="T56" fmla="*/ 0 w 2292"/>
                <a:gd name="T57" fmla="*/ 0 h 2893"/>
                <a:gd name="T58" fmla="*/ 0 w 2292"/>
                <a:gd name="T59" fmla="*/ 0 h 2893"/>
                <a:gd name="T60" fmla="*/ 0 w 2292"/>
                <a:gd name="T61" fmla="*/ 0 h 2893"/>
                <a:gd name="T62" fmla="*/ 0 w 2292"/>
                <a:gd name="T63" fmla="*/ 0 h 2893"/>
                <a:gd name="T64" fmla="*/ 0 w 2292"/>
                <a:gd name="T65" fmla="*/ 0 h 2893"/>
                <a:gd name="T66" fmla="*/ 0 w 2292"/>
                <a:gd name="T67" fmla="*/ 0 h 2893"/>
                <a:gd name="T68" fmla="*/ 0 w 2292"/>
                <a:gd name="T69" fmla="*/ 0 h 2893"/>
                <a:gd name="T70" fmla="*/ 0 w 2292"/>
                <a:gd name="T71" fmla="*/ 0 h 2893"/>
                <a:gd name="T72" fmla="*/ 0 w 2292"/>
                <a:gd name="T73" fmla="*/ 0 h 2893"/>
                <a:gd name="T74" fmla="*/ 0 w 2292"/>
                <a:gd name="T75" fmla="*/ 0 h 28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92"/>
                <a:gd name="T115" fmla="*/ 0 h 2893"/>
                <a:gd name="T116" fmla="*/ 2292 w 2292"/>
                <a:gd name="T117" fmla="*/ 2893 h 28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92" h="2893">
                  <a:moveTo>
                    <a:pt x="0" y="28"/>
                  </a:moveTo>
                  <a:lnTo>
                    <a:pt x="0" y="169"/>
                  </a:lnTo>
                  <a:lnTo>
                    <a:pt x="0" y="365"/>
                  </a:lnTo>
                  <a:lnTo>
                    <a:pt x="29" y="505"/>
                  </a:lnTo>
                  <a:lnTo>
                    <a:pt x="114" y="674"/>
                  </a:lnTo>
                  <a:lnTo>
                    <a:pt x="198" y="787"/>
                  </a:lnTo>
                  <a:lnTo>
                    <a:pt x="368" y="814"/>
                  </a:lnTo>
                  <a:lnTo>
                    <a:pt x="566" y="871"/>
                  </a:lnTo>
                  <a:lnTo>
                    <a:pt x="877" y="954"/>
                  </a:lnTo>
                  <a:lnTo>
                    <a:pt x="962" y="1067"/>
                  </a:lnTo>
                  <a:lnTo>
                    <a:pt x="1047" y="1236"/>
                  </a:lnTo>
                  <a:lnTo>
                    <a:pt x="1076" y="1405"/>
                  </a:lnTo>
                  <a:lnTo>
                    <a:pt x="1132" y="1601"/>
                  </a:lnTo>
                  <a:lnTo>
                    <a:pt x="1188" y="1798"/>
                  </a:lnTo>
                  <a:lnTo>
                    <a:pt x="1217" y="1994"/>
                  </a:lnTo>
                  <a:lnTo>
                    <a:pt x="1245" y="2191"/>
                  </a:lnTo>
                  <a:lnTo>
                    <a:pt x="1274" y="2415"/>
                  </a:lnTo>
                  <a:lnTo>
                    <a:pt x="1301" y="2641"/>
                  </a:lnTo>
                  <a:lnTo>
                    <a:pt x="1330" y="2893"/>
                  </a:lnTo>
                  <a:lnTo>
                    <a:pt x="2292" y="1938"/>
                  </a:lnTo>
                  <a:lnTo>
                    <a:pt x="2264" y="1798"/>
                  </a:lnTo>
                  <a:lnTo>
                    <a:pt x="2235" y="1629"/>
                  </a:lnTo>
                  <a:lnTo>
                    <a:pt x="2178" y="1489"/>
                  </a:lnTo>
                  <a:lnTo>
                    <a:pt x="2123" y="1376"/>
                  </a:lnTo>
                  <a:lnTo>
                    <a:pt x="2066" y="1236"/>
                  </a:lnTo>
                  <a:lnTo>
                    <a:pt x="2009" y="1123"/>
                  </a:lnTo>
                  <a:lnTo>
                    <a:pt x="1924" y="1011"/>
                  </a:lnTo>
                  <a:lnTo>
                    <a:pt x="1867" y="898"/>
                  </a:lnTo>
                  <a:lnTo>
                    <a:pt x="1783" y="787"/>
                  </a:lnTo>
                  <a:lnTo>
                    <a:pt x="1698" y="674"/>
                  </a:lnTo>
                  <a:lnTo>
                    <a:pt x="1641" y="562"/>
                  </a:lnTo>
                  <a:lnTo>
                    <a:pt x="1556" y="449"/>
                  </a:lnTo>
                  <a:lnTo>
                    <a:pt x="1499" y="337"/>
                  </a:lnTo>
                  <a:lnTo>
                    <a:pt x="1444" y="224"/>
                  </a:lnTo>
                  <a:lnTo>
                    <a:pt x="1387" y="113"/>
                  </a:lnTo>
                  <a:lnTo>
                    <a:pt x="1330" y="0"/>
                  </a:lnTo>
                  <a:lnTo>
                    <a:pt x="284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FF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1248" y="3519"/>
              <a:ext cx="1728" cy="82"/>
            </a:xfrm>
            <a:prstGeom prst="rect">
              <a:avLst/>
            </a:prstGeom>
            <a:solidFill>
              <a:srgbClr val="996532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fr-FR" sz="2041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2287" y="3861"/>
              <a:ext cx="362" cy="325"/>
            </a:xfrm>
            <a:custGeom>
              <a:avLst/>
              <a:gdLst>
                <a:gd name="T0" fmla="*/ 0 w 1839"/>
                <a:gd name="T1" fmla="*/ 0 h 2135"/>
                <a:gd name="T2" fmla="*/ 0 w 1839"/>
                <a:gd name="T3" fmla="*/ 0 h 2135"/>
                <a:gd name="T4" fmla="*/ 0 w 1839"/>
                <a:gd name="T5" fmla="*/ 0 h 2135"/>
                <a:gd name="T6" fmla="*/ 0 w 1839"/>
                <a:gd name="T7" fmla="*/ 0 h 2135"/>
                <a:gd name="T8" fmla="*/ 0 w 1839"/>
                <a:gd name="T9" fmla="*/ 0 h 2135"/>
                <a:gd name="T10" fmla="*/ 0 w 1839"/>
                <a:gd name="T11" fmla="*/ 0 h 2135"/>
                <a:gd name="T12" fmla="*/ 0 w 1839"/>
                <a:gd name="T13" fmla="*/ 0 h 2135"/>
                <a:gd name="T14" fmla="*/ 0 w 1839"/>
                <a:gd name="T15" fmla="*/ 0 h 2135"/>
                <a:gd name="T16" fmla="*/ 0 w 1839"/>
                <a:gd name="T17" fmla="*/ 0 h 2135"/>
                <a:gd name="T18" fmla="*/ 0 w 1839"/>
                <a:gd name="T19" fmla="*/ 0 h 2135"/>
                <a:gd name="T20" fmla="*/ 0 w 1839"/>
                <a:gd name="T21" fmla="*/ 0 h 2135"/>
                <a:gd name="T22" fmla="*/ 0 w 1839"/>
                <a:gd name="T23" fmla="*/ 0 h 2135"/>
                <a:gd name="T24" fmla="*/ 0 w 1839"/>
                <a:gd name="T25" fmla="*/ 0 h 2135"/>
                <a:gd name="T26" fmla="*/ 0 w 1839"/>
                <a:gd name="T27" fmla="*/ 0 h 2135"/>
                <a:gd name="T28" fmla="*/ 0 w 1839"/>
                <a:gd name="T29" fmla="*/ 0 h 2135"/>
                <a:gd name="T30" fmla="*/ 0 w 1839"/>
                <a:gd name="T31" fmla="*/ 0 h 2135"/>
                <a:gd name="T32" fmla="*/ 0 w 1839"/>
                <a:gd name="T33" fmla="*/ 0 h 2135"/>
                <a:gd name="T34" fmla="*/ 0 w 1839"/>
                <a:gd name="T35" fmla="*/ 0 h 2135"/>
                <a:gd name="T36" fmla="*/ 0 w 1839"/>
                <a:gd name="T37" fmla="*/ 0 h 2135"/>
                <a:gd name="T38" fmla="*/ 0 w 1839"/>
                <a:gd name="T39" fmla="*/ 0 h 2135"/>
                <a:gd name="T40" fmla="*/ 0 w 1839"/>
                <a:gd name="T41" fmla="*/ 0 h 2135"/>
                <a:gd name="T42" fmla="*/ 0 w 1839"/>
                <a:gd name="T43" fmla="*/ 0 h 2135"/>
                <a:gd name="T44" fmla="*/ 0 w 1839"/>
                <a:gd name="T45" fmla="*/ 0 h 2135"/>
                <a:gd name="T46" fmla="*/ 0 w 1839"/>
                <a:gd name="T47" fmla="*/ 0 h 2135"/>
                <a:gd name="T48" fmla="*/ 0 w 1839"/>
                <a:gd name="T49" fmla="*/ 0 h 2135"/>
                <a:gd name="T50" fmla="*/ 0 w 1839"/>
                <a:gd name="T51" fmla="*/ 0 h 2135"/>
                <a:gd name="T52" fmla="*/ 0 w 1839"/>
                <a:gd name="T53" fmla="*/ 0 h 2135"/>
                <a:gd name="T54" fmla="*/ 0 w 1839"/>
                <a:gd name="T55" fmla="*/ 0 h 2135"/>
                <a:gd name="T56" fmla="*/ 0 w 1839"/>
                <a:gd name="T57" fmla="*/ 0 h 2135"/>
                <a:gd name="T58" fmla="*/ 0 w 1839"/>
                <a:gd name="T59" fmla="*/ 0 h 2135"/>
                <a:gd name="T60" fmla="*/ 0 w 1839"/>
                <a:gd name="T61" fmla="*/ 0 h 2135"/>
                <a:gd name="T62" fmla="*/ 0 w 1839"/>
                <a:gd name="T63" fmla="*/ 0 h 21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39"/>
                <a:gd name="T97" fmla="*/ 0 h 2135"/>
                <a:gd name="T98" fmla="*/ 1839 w 1839"/>
                <a:gd name="T99" fmla="*/ 2135 h 213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39" h="2135">
                  <a:moveTo>
                    <a:pt x="227" y="2135"/>
                  </a:moveTo>
                  <a:lnTo>
                    <a:pt x="368" y="2106"/>
                  </a:lnTo>
                  <a:lnTo>
                    <a:pt x="509" y="2078"/>
                  </a:lnTo>
                  <a:lnTo>
                    <a:pt x="650" y="2022"/>
                  </a:lnTo>
                  <a:lnTo>
                    <a:pt x="763" y="1995"/>
                  </a:lnTo>
                  <a:lnTo>
                    <a:pt x="877" y="1938"/>
                  </a:lnTo>
                  <a:lnTo>
                    <a:pt x="990" y="1882"/>
                  </a:lnTo>
                  <a:lnTo>
                    <a:pt x="1103" y="1826"/>
                  </a:lnTo>
                  <a:lnTo>
                    <a:pt x="1188" y="1770"/>
                  </a:lnTo>
                  <a:lnTo>
                    <a:pt x="1273" y="1713"/>
                  </a:lnTo>
                  <a:lnTo>
                    <a:pt x="1329" y="1657"/>
                  </a:lnTo>
                  <a:lnTo>
                    <a:pt x="1415" y="1573"/>
                  </a:lnTo>
                  <a:lnTo>
                    <a:pt x="1471" y="1517"/>
                  </a:lnTo>
                  <a:lnTo>
                    <a:pt x="1528" y="1432"/>
                  </a:lnTo>
                  <a:lnTo>
                    <a:pt x="1585" y="1377"/>
                  </a:lnTo>
                  <a:lnTo>
                    <a:pt x="1612" y="1292"/>
                  </a:lnTo>
                  <a:lnTo>
                    <a:pt x="1669" y="1208"/>
                  </a:lnTo>
                  <a:lnTo>
                    <a:pt x="1697" y="1123"/>
                  </a:lnTo>
                  <a:lnTo>
                    <a:pt x="1726" y="1068"/>
                  </a:lnTo>
                  <a:lnTo>
                    <a:pt x="1754" y="983"/>
                  </a:lnTo>
                  <a:lnTo>
                    <a:pt x="1782" y="899"/>
                  </a:lnTo>
                  <a:lnTo>
                    <a:pt x="1782" y="814"/>
                  </a:lnTo>
                  <a:lnTo>
                    <a:pt x="1810" y="758"/>
                  </a:lnTo>
                  <a:lnTo>
                    <a:pt x="1810" y="674"/>
                  </a:lnTo>
                  <a:lnTo>
                    <a:pt x="1810" y="590"/>
                  </a:lnTo>
                  <a:lnTo>
                    <a:pt x="1839" y="534"/>
                  </a:lnTo>
                  <a:lnTo>
                    <a:pt x="1839" y="449"/>
                  </a:lnTo>
                  <a:lnTo>
                    <a:pt x="1839" y="365"/>
                  </a:lnTo>
                  <a:lnTo>
                    <a:pt x="1839" y="309"/>
                  </a:lnTo>
                  <a:lnTo>
                    <a:pt x="1839" y="252"/>
                  </a:lnTo>
                  <a:lnTo>
                    <a:pt x="1839" y="196"/>
                  </a:lnTo>
                  <a:lnTo>
                    <a:pt x="1839" y="140"/>
                  </a:lnTo>
                  <a:lnTo>
                    <a:pt x="1839" y="83"/>
                  </a:lnTo>
                  <a:lnTo>
                    <a:pt x="1726" y="56"/>
                  </a:lnTo>
                  <a:lnTo>
                    <a:pt x="1612" y="28"/>
                  </a:lnTo>
                  <a:lnTo>
                    <a:pt x="1499" y="0"/>
                  </a:lnTo>
                  <a:lnTo>
                    <a:pt x="1386" y="0"/>
                  </a:lnTo>
                  <a:lnTo>
                    <a:pt x="1273" y="28"/>
                  </a:lnTo>
                  <a:lnTo>
                    <a:pt x="1160" y="56"/>
                  </a:lnTo>
                  <a:lnTo>
                    <a:pt x="1047" y="83"/>
                  </a:lnTo>
                  <a:lnTo>
                    <a:pt x="933" y="112"/>
                  </a:lnTo>
                  <a:lnTo>
                    <a:pt x="820" y="168"/>
                  </a:lnTo>
                  <a:lnTo>
                    <a:pt x="707" y="225"/>
                  </a:lnTo>
                  <a:lnTo>
                    <a:pt x="622" y="281"/>
                  </a:lnTo>
                  <a:lnTo>
                    <a:pt x="538" y="337"/>
                  </a:lnTo>
                  <a:lnTo>
                    <a:pt x="452" y="421"/>
                  </a:lnTo>
                  <a:lnTo>
                    <a:pt x="368" y="477"/>
                  </a:lnTo>
                  <a:lnTo>
                    <a:pt x="311" y="561"/>
                  </a:lnTo>
                  <a:lnTo>
                    <a:pt x="254" y="646"/>
                  </a:lnTo>
                  <a:lnTo>
                    <a:pt x="227" y="730"/>
                  </a:lnTo>
                  <a:lnTo>
                    <a:pt x="198" y="814"/>
                  </a:lnTo>
                  <a:lnTo>
                    <a:pt x="141" y="899"/>
                  </a:lnTo>
                  <a:lnTo>
                    <a:pt x="113" y="1011"/>
                  </a:lnTo>
                  <a:lnTo>
                    <a:pt x="84" y="1095"/>
                  </a:lnTo>
                  <a:lnTo>
                    <a:pt x="57" y="1179"/>
                  </a:lnTo>
                  <a:lnTo>
                    <a:pt x="28" y="1264"/>
                  </a:lnTo>
                  <a:lnTo>
                    <a:pt x="0" y="1377"/>
                  </a:lnTo>
                  <a:lnTo>
                    <a:pt x="0" y="1461"/>
                  </a:lnTo>
                  <a:lnTo>
                    <a:pt x="0" y="1573"/>
                  </a:lnTo>
                  <a:lnTo>
                    <a:pt x="0" y="1657"/>
                  </a:lnTo>
                  <a:lnTo>
                    <a:pt x="0" y="1742"/>
                  </a:lnTo>
                  <a:lnTo>
                    <a:pt x="57" y="1853"/>
                  </a:lnTo>
                  <a:lnTo>
                    <a:pt x="84" y="1938"/>
                  </a:lnTo>
                  <a:lnTo>
                    <a:pt x="141" y="2022"/>
                  </a:lnTo>
                  <a:lnTo>
                    <a:pt x="227" y="2135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365" y="3869"/>
              <a:ext cx="321" cy="244"/>
            </a:xfrm>
            <a:custGeom>
              <a:avLst/>
              <a:gdLst>
                <a:gd name="T0" fmla="*/ 0 w 1641"/>
                <a:gd name="T1" fmla="*/ 0 h 1601"/>
                <a:gd name="T2" fmla="*/ 0 w 1641"/>
                <a:gd name="T3" fmla="*/ 0 h 1601"/>
                <a:gd name="T4" fmla="*/ 0 w 1641"/>
                <a:gd name="T5" fmla="*/ 0 h 1601"/>
                <a:gd name="T6" fmla="*/ 0 w 1641"/>
                <a:gd name="T7" fmla="*/ 0 h 1601"/>
                <a:gd name="T8" fmla="*/ 0 w 1641"/>
                <a:gd name="T9" fmla="*/ 0 h 1601"/>
                <a:gd name="T10" fmla="*/ 0 w 1641"/>
                <a:gd name="T11" fmla="*/ 0 h 1601"/>
                <a:gd name="T12" fmla="*/ 0 w 1641"/>
                <a:gd name="T13" fmla="*/ 0 h 1601"/>
                <a:gd name="T14" fmla="*/ 0 w 1641"/>
                <a:gd name="T15" fmla="*/ 0 h 1601"/>
                <a:gd name="T16" fmla="*/ 0 w 1641"/>
                <a:gd name="T17" fmla="*/ 0 h 1601"/>
                <a:gd name="T18" fmla="*/ 0 w 1641"/>
                <a:gd name="T19" fmla="*/ 0 h 1601"/>
                <a:gd name="T20" fmla="*/ 0 w 1641"/>
                <a:gd name="T21" fmla="*/ 0 h 1601"/>
                <a:gd name="T22" fmla="*/ 0 w 1641"/>
                <a:gd name="T23" fmla="*/ 0 h 1601"/>
                <a:gd name="T24" fmla="*/ 0 w 1641"/>
                <a:gd name="T25" fmla="*/ 0 h 1601"/>
                <a:gd name="T26" fmla="*/ 0 w 1641"/>
                <a:gd name="T27" fmla="*/ 0 h 1601"/>
                <a:gd name="T28" fmla="*/ 0 w 1641"/>
                <a:gd name="T29" fmla="*/ 0 h 1601"/>
                <a:gd name="T30" fmla="*/ 0 w 1641"/>
                <a:gd name="T31" fmla="*/ 0 h 1601"/>
                <a:gd name="T32" fmla="*/ 0 w 1641"/>
                <a:gd name="T33" fmla="*/ 0 h 1601"/>
                <a:gd name="T34" fmla="*/ 0 w 1641"/>
                <a:gd name="T35" fmla="*/ 0 h 1601"/>
                <a:gd name="T36" fmla="*/ 0 w 1641"/>
                <a:gd name="T37" fmla="*/ 0 h 1601"/>
                <a:gd name="T38" fmla="*/ 0 w 1641"/>
                <a:gd name="T39" fmla="*/ 0 h 1601"/>
                <a:gd name="T40" fmla="*/ 0 w 1641"/>
                <a:gd name="T41" fmla="*/ 0 h 1601"/>
                <a:gd name="T42" fmla="*/ 0 w 1641"/>
                <a:gd name="T43" fmla="*/ 0 h 1601"/>
                <a:gd name="T44" fmla="*/ 0 w 1641"/>
                <a:gd name="T45" fmla="*/ 0 h 1601"/>
                <a:gd name="T46" fmla="*/ 0 w 1641"/>
                <a:gd name="T47" fmla="*/ 0 h 1601"/>
                <a:gd name="T48" fmla="*/ 0 w 1641"/>
                <a:gd name="T49" fmla="*/ 0 h 1601"/>
                <a:gd name="T50" fmla="*/ 0 w 1641"/>
                <a:gd name="T51" fmla="*/ 0 h 1601"/>
                <a:gd name="T52" fmla="*/ 0 w 1641"/>
                <a:gd name="T53" fmla="*/ 0 h 1601"/>
                <a:gd name="T54" fmla="*/ 0 w 1641"/>
                <a:gd name="T55" fmla="*/ 0 h 1601"/>
                <a:gd name="T56" fmla="*/ 0 w 1641"/>
                <a:gd name="T57" fmla="*/ 0 h 1601"/>
                <a:gd name="T58" fmla="*/ 0 w 1641"/>
                <a:gd name="T59" fmla="*/ 0 h 1601"/>
                <a:gd name="T60" fmla="*/ 0 w 1641"/>
                <a:gd name="T61" fmla="*/ 0 h 1601"/>
                <a:gd name="T62" fmla="*/ 0 w 1641"/>
                <a:gd name="T63" fmla="*/ 0 h 1601"/>
                <a:gd name="T64" fmla="*/ 0 w 1641"/>
                <a:gd name="T65" fmla="*/ 0 h 1601"/>
                <a:gd name="T66" fmla="*/ 0 w 1641"/>
                <a:gd name="T67" fmla="*/ 0 h 1601"/>
                <a:gd name="T68" fmla="*/ 0 w 1641"/>
                <a:gd name="T69" fmla="*/ 0 h 1601"/>
                <a:gd name="T70" fmla="*/ 0 w 1641"/>
                <a:gd name="T71" fmla="*/ 0 h 1601"/>
                <a:gd name="T72" fmla="*/ 0 w 1641"/>
                <a:gd name="T73" fmla="*/ 0 h 1601"/>
                <a:gd name="T74" fmla="*/ 0 w 1641"/>
                <a:gd name="T75" fmla="*/ 0 h 1601"/>
                <a:gd name="T76" fmla="*/ 0 w 1641"/>
                <a:gd name="T77" fmla="*/ 0 h 1601"/>
                <a:gd name="T78" fmla="*/ 0 w 1641"/>
                <a:gd name="T79" fmla="*/ 0 h 1601"/>
                <a:gd name="T80" fmla="*/ 0 w 1641"/>
                <a:gd name="T81" fmla="*/ 0 h 160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1"/>
                <a:gd name="T124" fmla="*/ 0 h 1601"/>
                <a:gd name="T125" fmla="*/ 1641 w 1641"/>
                <a:gd name="T126" fmla="*/ 1601 h 160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1" h="1601">
                  <a:moveTo>
                    <a:pt x="0" y="899"/>
                  </a:moveTo>
                  <a:lnTo>
                    <a:pt x="1019" y="1601"/>
                  </a:lnTo>
                  <a:lnTo>
                    <a:pt x="1075" y="1573"/>
                  </a:lnTo>
                  <a:lnTo>
                    <a:pt x="1103" y="1545"/>
                  </a:lnTo>
                  <a:lnTo>
                    <a:pt x="1132" y="1488"/>
                  </a:lnTo>
                  <a:lnTo>
                    <a:pt x="1160" y="1461"/>
                  </a:lnTo>
                  <a:lnTo>
                    <a:pt x="1189" y="1432"/>
                  </a:lnTo>
                  <a:lnTo>
                    <a:pt x="1216" y="1405"/>
                  </a:lnTo>
                  <a:lnTo>
                    <a:pt x="1244" y="1348"/>
                  </a:lnTo>
                  <a:lnTo>
                    <a:pt x="1273" y="1321"/>
                  </a:lnTo>
                  <a:lnTo>
                    <a:pt x="1301" y="1264"/>
                  </a:lnTo>
                  <a:lnTo>
                    <a:pt x="1330" y="1236"/>
                  </a:lnTo>
                  <a:lnTo>
                    <a:pt x="1414" y="1096"/>
                  </a:lnTo>
                  <a:lnTo>
                    <a:pt x="1471" y="983"/>
                  </a:lnTo>
                  <a:lnTo>
                    <a:pt x="1528" y="870"/>
                  </a:lnTo>
                  <a:lnTo>
                    <a:pt x="1556" y="758"/>
                  </a:lnTo>
                  <a:lnTo>
                    <a:pt x="1612" y="646"/>
                  </a:lnTo>
                  <a:lnTo>
                    <a:pt x="1612" y="534"/>
                  </a:lnTo>
                  <a:lnTo>
                    <a:pt x="1641" y="421"/>
                  </a:lnTo>
                  <a:lnTo>
                    <a:pt x="1641" y="337"/>
                  </a:lnTo>
                  <a:lnTo>
                    <a:pt x="1641" y="253"/>
                  </a:lnTo>
                  <a:lnTo>
                    <a:pt x="1612" y="196"/>
                  </a:lnTo>
                  <a:lnTo>
                    <a:pt x="1584" y="112"/>
                  </a:lnTo>
                  <a:lnTo>
                    <a:pt x="1556" y="84"/>
                  </a:lnTo>
                  <a:lnTo>
                    <a:pt x="1500" y="56"/>
                  </a:lnTo>
                  <a:lnTo>
                    <a:pt x="1443" y="27"/>
                  </a:lnTo>
                  <a:lnTo>
                    <a:pt x="1358" y="0"/>
                  </a:lnTo>
                  <a:lnTo>
                    <a:pt x="1273" y="0"/>
                  </a:lnTo>
                  <a:lnTo>
                    <a:pt x="1160" y="0"/>
                  </a:lnTo>
                  <a:lnTo>
                    <a:pt x="1075" y="27"/>
                  </a:lnTo>
                  <a:lnTo>
                    <a:pt x="962" y="56"/>
                  </a:lnTo>
                  <a:lnTo>
                    <a:pt x="877" y="112"/>
                  </a:lnTo>
                  <a:lnTo>
                    <a:pt x="764" y="169"/>
                  </a:lnTo>
                  <a:lnTo>
                    <a:pt x="651" y="253"/>
                  </a:lnTo>
                  <a:lnTo>
                    <a:pt x="565" y="309"/>
                  </a:lnTo>
                  <a:lnTo>
                    <a:pt x="453" y="421"/>
                  </a:lnTo>
                  <a:lnTo>
                    <a:pt x="367" y="505"/>
                  </a:lnTo>
                  <a:lnTo>
                    <a:pt x="254" y="590"/>
                  </a:lnTo>
                  <a:lnTo>
                    <a:pt x="170" y="702"/>
                  </a:lnTo>
                  <a:lnTo>
                    <a:pt x="85" y="787"/>
                  </a:lnTo>
                  <a:lnTo>
                    <a:pt x="0" y="899"/>
                  </a:lnTo>
                  <a:close/>
                </a:path>
              </a:pathLst>
            </a:custGeom>
            <a:solidFill>
              <a:schemeClr val="bg2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2303" y="4032"/>
              <a:ext cx="240" cy="166"/>
            </a:xfrm>
            <a:custGeom>
              <a:avLst/>
              <a:gdLst>
                <a:gd name="T0" fmla="*/ 0 w 1217"/>
                <a:gd name="T1" fmla="*/ 0 h 1096"/>
                <a:gd name="T2" fmla="*/ 0 w 1217"/>
                <a:gd name="T3" fmla="*/ 0 h 1096"/>
                <a:gd name="T4" fmla="*/ 0 w 1217"/>
                <a:gd name="T5" fmla="*/ 0 h 1096"/>
                <a:gd name="T6" fmla="*/ 0 w 1217"/>
                <a:gd name="T7" fmla="*/ 0 h 1096"/>
                <a:gd name="T8" fmla="*/ 0 w 1217"/>
                <a:gd name="T9" fmla="*/ 0 h 1096"/>
                <a:gd name="T10" fmla="*/ 0 w 1217"/>
                <a:gd name="T11" fmla="*/ 0 h 1096"/>
                <a:gd name="T12" fmla="*/ 0 w 1217"/>
                <a:gd name="T13" fmla="*/ 0 h 1096"/>
                <a:gd name="T14" fmla="*/ 0 w 1217"/>
                <a:gd name="T15" fmla="*/ 0 h 1096"/>
                <a:gd name="T16" fmla="*/ 0 w 1217"/>
                <a:gd name="T17" fmla="*/ 0 h 1096"/>
                <a:gd name="T18" fmla="*/ 0 w 1217"/>
                <a:gd name="T19" fmla="*/ 0 h 1096"/>
                <a:gd name="T20" fmla="*/ 0 w 1217"/>
                <a:gd name="T21" fmla="*/ 0 h 1096"/>
                <a:gd name="T22" fmla="*/ 0 w 1217"/>
                <a:gd name="T23" fmla="*/ 0 h 1096"/>
                <a:gd name="T24" fmla="*/ 0 w 1217"/>
                <a:gd name="T25" fmla="*/ 0 h 1096"/>
                <a:gd name="T26" fmla="*/ 0 w 1217"/>
                <a:gd name="T27" fmla="*/ 0 h 1096"/>
                <a:gd name="T28" fmla="*/ 0 w 1217"/>
                <a:gd name="T29" fmla="*/ 0 h 1096"/>
                <a:gd name="T30" fmla="*/ 0 w 1217"/>
                <a:gd name="T31" fmla="*/ 0 h 1096"/>
                <a:gd name="T32" fmla="*/ 0 w 1217"/>
                <a:gd name="T33" fmla="*/ 0 h 1096"/>
                <a:gd name="T34" fmla="*/ 0 w 1217"/>
                <a:gd name="T35" fmla="*/ 0 h 1096"/>
                <a:gd name="T36" fmla="*/ 0 w 1217"/>
                <a:gd name="T37" fmla="*/ 0 h 1096"/>
                <a:gd name="T38" fmla="*/ 0 w 1217"/>
                <a:gd name="T39" fmla="*/ 0 h 1096"/>
                <a:gd name="T40" fmla="*/ 0 w 1217"/>
                <a:gd name="T41" fmla="*/ 0 h 1096"/>
                <a:gd name="T42" fmla="*/ 0 w 1217"/>
                <a:gd name="T43" fmla="*/ 0 h 1096"/>
                <a:gd name="T44" fmla="*/ 0 w 1217"/>
                <a:gd name="T45" fmla="*/ 0 h 1096"/>
                <a:gd name="T46" fmla="*/ 0 w 1217"/>
                <a:gd name="T47" fmla="*/ 0 h 1096"/>
                <a:gd name="T48" fmla="*/ 0 w 1217"/>
                <a:gd name="T49" fmla="*/ 0 h 1096"/>
                <a:gd name="T50" fmla="*/ 0 w 1217"/>
                <a:gd name="T51" fmla="*/ 0 h 1096"/>
                <a:gd name="T52" fmla="*/ 0 w 1217"/>
                <a:gd name="T53" fmla="*/ 0 h 1096"/>
                <a:gd name="T54" fmla="*/ 0 w 1217"/>
                <a:gd name="T55" fmla="*/ 0 h 1096"/>
                <a:gd name="T56" fmla="*/ 0 w 1217"/>
                <a:gd name="T57" fmla="*/ 0 h 1096"/>
                <a:gd name="T58" fmla="*/ 0 w 1217"/>
                <a:gd name="T59" fmla="*/ 0 h 1096"/>
                <a:gd name="T60" fmla="*/ 0 w 1217"/>
                <a:gd name="T61" fmla="*/ 0 h 1096"/>
                <a:gd name="T62" fmla="*/ 0 w 1217"/>
                <a:gd name="T63" fmla="*/ 0 h 1096"/>
                <a:gd name="T64" fmla="*/ 0 w 1217"/>
                <a:gd name="T65" fmla="*/ 0 h 1096"/>
                <a:gd name="T66" fmla="*/ 0 w 1217"/>
                <a:gd name="T67" fmla="*/ 0 h 1096"/>
                <a:gd name="T68" fmla="*/ 0 w 1217"/>
                <a:gd name="T69" fmla="*/ 0 h 10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17"/>
                <a:gd name="T106" fmla="*/ 0 h 1096"/>
                <a:gd name="T107" fmla="*/ 1217 w 1217"/>
                <a:gd name="T108" fmla="*/ 1096 h 10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17" h="1096">
                  <a:moveTo>
                    <a:pt x="227" y="0"/>
                  </a:moveTo>
                  <a:lnTo>
                    <a:pt x="1217" y="703"/>
                  </a:lnTo>
                  <a:lnTo>
                    <a:pt x="1161" y="759"/>
                  </a:lnTo>
                  <a:lnTo>
                    <a:pt x="1104" y="815"/>
                  </a:lnTo>
                  <a:lnTo>
                    <a:pt x="1047" y="872"/>
                  </a:lnTo>
                  <a:lnTo>
                    <a:pt x="991" y="899"/>
                  </a:lnTo>
                  <a:lnTo>
                    <a:pt x="934" y="928"/>
                  </a:lnTo>
                  <a:lnTo>
                    <a:pt x="849" y="983"/>
                  </a:lnTo>
                  <a:lnTo>
                    <a:pt x="793" y="1012"/>
                  </a:lnTo>
                  <a:lnTo>
                    <a:pt x="736" y="1039"/>
                  </a:lnTo>
                  <a:lnTo>
                    <a:pt x="652" y="1039"/>
                  </a:lnTo>
                  <a:lnTo>
                    <a:pt x="595" y="1068"/>
                  </a:lnTo>
                  <a:lnTo>
                    <a:pt x="510" y="1068"/>
                  </a:lnTo>
                  <a:lnTo>
                    <a:pt x="454" y="1096"/>
                  </a:lnTo>
                  <a:lnTo>
                    <a:pt x="368" y="1068"/>
                  </a:lnTo>
                  <a:lnTo>
                    <a:pt x="312" y="1068"/>
                  </a:lnTo>
                  <a:lnTo>
                    <a:pt x="227" y="1039"/>
                  </a:lnTo>
                  <a:lnTo>
                    <a:pt x="170" y="1012"/>
                  </a:lnTo>
                  <a:lnTo>
                    <a:pt x="143" y="983"/>
                  </a:lnTo>
                  <a:lnTo>
                    <a:pt x="114" y="955"/>
                  </a:lnTo>
                  <a:lnTo>
                    <a:pt x="86" y="899"/>
                  </a:lnTo>
                  <a:lnTo>
                    <a:pt x="57" y="843"/>
                  </a:lnTo>
                  <a:lnTo>
                    <a:pt x="29" y="759"/>
                  </a:lnTo>
                  <a:lnTo>
                    <a:pt x="29" y="703"/>
                  </a:lnTo>
                  <a:lnTo>
                    <a:pt x="0" y="647"/>
                  </a:lnTo>
                  <a:lnTo>
                    <a:pt x="29" y="563"/>
                  </a:lnTo>
                  <a:lnTo>
                    <a:pt x="29" y="506"/>
                  </a:lnTo>
                  <a:lnTo>
                    <a:pt x="29" y="450"/>
                  </a:lnTo>
                  <a:lnTo>
                    <a:pt x="57" y="365"/>
                  </a:lnTo>
                  <a:lnTo>
                    <a:pt x="86" y="309"/>
                  </a:lnTo>
                  <a:lnTo>
                    <a:pt x="114" y="254"/>
                  </a:lnTo>
                  <a:lnTo>
                    <a:pt x="143" y="197"/>
                  </a:lnTo>
                  <a:lnTo>
                    <a:pt x="170" y="112"/>
                  </a:lnTo>
                  <a:lnTo>
                    <a:pt x="198" y="5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ABABAB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2048" y="3934"/>
              <a:ext cx="245" cy="334"/>
            </a:xfrm>
            <a:custGeom>
              <a:avLst/>
              <a:gdLst>
                <a:gd name="T0" fmla="*/ 0 w 1245"/>
                <a:gd name="T1" fmla="*/ 0 h 2192"/>
                <a:gd name="T2" fmla="*/ 0 w 1245"/>
                <a:gd name="T3" fmla="*/ 0 h 2192"/>
                <a:gd name="T4" fmla="*/ 0 w 1245"/>
                <a:gd name="T5" fmla="*/ 0 h 2192"/>
                <a:gd name="T6" fmla="*/ 0 w 1245"/>
                <a:gd name="T7" fmla="*/ 0 h 2192"/>
                <a:gd name="T8" fmla="*/ 0 w 1245"/>
                <a:gd name="T9" fmla="*/ 0 h 2192"/>
                <a:gd name="T10" fmla="*/ 0 w 1245"/>
                <a:gd name="T11" fmla="*/ 0 h 2192"/>
                <a:gd name="T12" fmla="*/ 0 w 1245"/>
                <a:gd name="T13" fmla="*/ 0 h 2192"/>
                <a:gd name="T14" fmla="*/ 0 w 1245"/>
                <a:gd name="T15" fmla="*/ 0 h 2192"/>
                <a:gd name="T16" fmla="*/ 0 w 1245"/>
                <a:gd name="T17" fmla="*/ 0 h 2192"/>
                <a:gd name="T18" fmla="*/ 0 w 1245"/>
                <a:gd name="T19" fmla="*/ 0 h 2192"/>
                <a:gd name="T20" fmla="*/ 0 w 1245"/>
                <a:gd name="T21" fmla="*/ 0 h 2192"/>
                <a:gd name="T22" fmla="*/ 0 w 1245"/>
                <a:gd name="T23" fmla="*/ 0 h 2192"/>
                <a:gd name="T24" fmla="*/ 0 w 1245"/>
                <a:gd name="T25" fmla="*/ 0 h 2192"/>
                <a:gd name="T26" fmla="*/ 0 w 1245"/>
                <a:gd name="T27" fmla="*/ 0 h 2192"/>
                <a:gd name="T28" fmla="*/ 0 w 1245"/>
                <a:gd name="T29" fmla="*/ 0 h 2192"/>
                <a:gd name="T30" fmla="*/ 0 w 1245"/>
                <a:gd name="T31" fmla="*/ 0 h 2192"/>
                <a:gd name="T32" fmla="*/ 0 w 1245"/>
                <a:gd name="T33" fmla="*/ 0 h 2192"/>
                <a:gd name="T34" fmla="*/ 0 w 1245"/>
                <a:gd name="T35" fmla="*/ 0 h 2192"/>
                <a:gd name="T36" fmla="*/ 0 w 1245"/>
                <a:gd name="T37" fmla="*/ 0 h 2192"/>
                <a:gd name="T38" fmla="*/ 0 w 1245"/>
                <a:gd name="T39" fmla="*/ 0 h 2192"/>
                <a:gd name="T40" fmla="*/ 0 w 1245"/>
                <a:gd name="T41" fmla="*/ 0 h 2192"/>
                <a:gd name="T42" fmla="*/ 0 w 1245"/>
                <a:gd name="T43" fmla="*/ 0 h 2192"/>
                <a:gd name="T44" fmla="*/ 0 w 1245"/>
                <a:gd name="T45" fmla="*/ 0 h 2192"/>
                <a:gd name="T46" fmla="*/ 0 w 1245"/>
                <a:gd name="T47" fmla="*/ 0 h 2192"/>
                <a:gd name="T48" fmla="*/ 0 w 1245"/>
                <a:gd name="T49" fmla="*/ 0 h 2192"/>
                <a:gd name="T50" fmla="*/ 0 w 1245"/>
                <a:gd name="T51" fmla="*/ 0 h 2192"/>
                <a:gd name="T52" fmla="*/ 0 w 1245"/>
                <a:gd name="T53" fmla="*/ 0 h 2192"/>
                <a:gd name="T54" fmla="*/ 0 w 1245"/>
                <a:gd name="T55" fmla="*/ 0 h 2192"/>
                <a:gd name="T56" fmla="*/ 0 w 1245"/>
                <a:gd name="T57" fmla="*/ 0 h 2192"/>
                <a:gd name="T58" fmla="*/ 0 w 1245"/>
                <a:gd name="T59" fmla="*/ 0 h 2192"/>
                <a:gd name="T60" fmla="*/ 0 w 1245"/>
                <a:gd name="T61" fmla="*/ 0 h 2192"/>
                <a:gd name="T62" fmla="*/ 0 w 1245"/>
                <a:gd name="T63" fmla="*/ 0 h 2192"/>
                <a:gd name="T64" fmla="*/ 0 w 1245"/>
                <a:gd name="T65" fmla="*/ 0 h 2192"/>
                <a:gd name="T66" fmla="*/ 0 w 1245"/>
                <a:gd name="T67" fmla="*/ 0 h 2192"/>
                <a:gd name="T68" fmla="*/ 0 w 1245"/>
                <a:gd name="T69" fmla="*/ 0 h 2192"/>
                <a:gd name="T70" fmla="*/ 0 w 1245"/>
                <a:gd name="T71" fmla="*/ 0 h 2192"/>
                <a:gd name="T72" fmla="*/ 0 w 1245"/>
                <a:gd name="T73" fmla="*/ 0 h 2192"/>
                <a:gd name="T74" fmla="*/ 0 w 1245"/>
                <a:gd name="T75" fmla="*/ 0 h 2192"/>
                <a:gd name="T76" fmla="*/ 0 w 1245"/>
                <a:gd name="T77" fmla="*/ 0 h 2192"/>
                <a:gd name="T78" fmla="*/ 0 w 1245"/>
                <a:gd name="T79" fmla="*/ 0 h 2192"/>
                <a:gd name="T80" fmla="*/ 0 w 1245"/>
                <a:gd name="T81" fmla="*/ 0 h 2192"/>
                <a:gd name="T82" fmla="*/ 0 w 1245"/>
                <a:gd name="T83" fmla="*/ 0 h 2192"/>
                <a:gd name="T84" fmla="*/ 0 w 1245"/>
                <a:gd name="T85" fmla="*/ 0 h 2192"/>
                <a:gd name="T86" fmla="*/ 0 w 1245"/>
                <a:gd name="T87" fmla="*/ 0 h 2192"/>
                <a:gd name="T88" fmla="*/ 0 w 1245"/>
                <a:gd name="T89" fmla="*/ 0 h 2192"/>
                <a:gd name="T90" fmla="*/ 0 w 1245"/>
                <a:gd name="T91" fmla="*/ 0 h 2192"/>
                <a:gd name="T92" fmla="*/ 0 w 1245"/>
                <a:gd name="T93" fmla="*/ 0 h 2192"/>
                <a:gd name="T94" fmla="*/ 0 w 1245"/>
                <a:gd name="T95" fmla="*/ 0 h 2192"/>
                <a:gd name="T96" fmla="*/ 0 w 1245"/>
                <a:gd name="T97" fmla="*/ 0 h 21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45"/>
                <a:gd name="T148" fmla="*/ 0 h 2192"/>
                <a:gd name="T149" fmla="*/ 1245 w 1245"/>
                <a:gd name="T150" fmla="*/ 2192 h 21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45" h="2192">
                  <a:moveTo>
                    <a:pt x="141" y="28"/>
                  </a:moveTo>
                  <a:lnTo>
                    <a:pt x="114" y="169"/>
                  </a:lnTo>
                  <a:lnTo>
                    <a:pt x="86" y="309"/>
                  </a:lnTo>
                  <a:lnTo>
                    <a:pt x="57" y="449"/>
                  </a:lnTo>
                  <a:lnTo>
                    <a:pt x="57" y="618"/>
                  </a:lnTo>
                  <a:lnTo>
                    <a:pt x="29" y="731"/>
                  </a:lnTo>
                  <a:lnTo>
                    <a:pt x="0" y="900"/>
                  </a:lnTo>
                  <a:lnTo>
                    <a:pt x="0" y="1040"/>
                  </a:lnTo>
                  <a:lnTo>
                    <a:pt x="0" y="1180"/>
                  </a:lnTo>
                  <a:lnTo>
                    <a:pt x="29" y="1320"/>
                  </a:lnTo>
                  <a:lnTo>
                    <a:pt x="57" y="1461"/>
                  </a:lnTo>
                  <a:lnTo>
                    <a:pt x="114" y="1601"/>
                  </a:lnTo>
                  <a:lnTo>
                    <a:pt x="198" y="1742"/>
                  </a:lnTo>
                  <a:lnTo>
                    <a:pt x="284" y="1854"/>
                  </a:lnTo>
                  <a:lnTo>
                    <a:pt x="397" y="1994"/>
                  </a:lnTo>
                  <a:lnTo>
                    <a:pt x="538" y="2136"/>
                  </a:lnTo>
                  <a:lnTo>
                    <a:pt x="736" y="2192"/>
                  </a:lnTo>
                  <a:lnTo>
                    <a:pt x="820" y="2192"/>
                  </a:lnTo>
                  <a:lnTo>
                    <a:pt x="906" y="2192"/>
                  </a:lnTo>
                  <a:lnTo>
                    <a:pt x="990" y="2192"/>
                  </a:lnTo>
                  <a:lnTo>
                    <a:pt x="1047" y="2163"/>
                  </a:lnTo>
                  <a:lnTo>
                    <a:pt x="1104" y="2079"/>
                  </a:lnTo>
                  <a:lnTo>
                    <a:pt x="1160" y="2023"/>
                  </a:lnTo>
                  <a:lnTo>
                    <a:pt x="1188" y="1939"/>
                  </a:lnTo>
                  <a:lnTo>
                    <a:pt x="1217" y="1854"/>
                  </a:lnTo>
                  <a:lnTo>
                    <a:pt x="1217" y="1742"/>
                  </a:lnTo>
                  <a:lnTo>
                    <a:pt x="1245" y="1658"/>
                  </a:lnTo>
                  <a:lnTo>
                    <a:pt x="1245" y="1545"/>
                  </a:lnTo>
                  <a:lnTo>
                    <a:pt x="1245" y="1461"/>
                  </a:lnTo>
                  <a:lnTo>
                    <a:pt x="1217" y="1349"/>
                  </a:lnTo>
                  <a:lnTo>
                    <a:pt x="1217" y="1265"/>
                  </a:lnTo>
                  <a:lnTo>
                    <a:pt x="1188" y="1152"/>
                  </a:lnTo>
                  <a:lnTo>
                    <a:pt x="1188" y="1067"/>
                  </a:lnTo>
                  <a:lnTo>
                    <a:pt x="1160" y="1011"/>
                  </a:lnTo>
                  <a:lnTo>
                    <a:pt x="1132" y="927"/>
                  </a:lnTo>
                  <a:lnTo>
                    <a:pt x="1104" y="815"/>
                  </a:lnTo>
                  <a:lnTo>
                    <a:pt x="1047" y="731"/>
                  </a:lnTo>
                  <a:lnTo>
                    <a:pt x="990" y="646"/>
                  </a:lnTo>
                  <a:lnTo>
                    <a:pt x="934" y="534"/>
                  </a:lnTo>
                  <a:lnTo>
                    <a:pt x="877" y="449"/>
                  </a:lnTo>
                  <a:lnTo>
                    <a:pt x="792" y="366"/>
                  </a:lnTo>
                  <a:lnTo>
                    <a:pt x="708" y="281"/>
                  </a:lnTo>
                  <a:lnTo>
                    <a:pt x="651" y="197"/>
                  </a:lnTo>
                  <a:lnTo>
                    <a:pt x="566" y="140"/>
                  </a:lnTo>
                  <a:lnTo>
                    <a:pt x="481" y="84"/>
                  </a:lnTo>
                  <a:lnTo>
                    <a:pt x="397" y="28"/>
                  </a:lnTo>
                  <a:lnTo>
                    <a:pt x="311" y="0"/>
                  </a:lnTo>
                  <a:lnTo>
                    <a:pt x="227" y="0"/>
                  </a:lnTo>
                  <a:lnTo>
                    <a:pt x="141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2031" y="3939"/>
              <a:ext cx="223" cy="251"/>
            </a:xfrm>
            <a:custGeom>
              <a:avLst/>
              <a:gdLst>
                <a:gd name="T0" fmla="*/ 0 w 1131"/>
                <a:gd name="T1" fmla="*/ 0 h 1657"/>
                <a:gd name="T2" fmla="*/ 0 w 1131"/>
                <a:gd name="T3" fmla="*/ 0 h 1657"/>
                <a:gd name="T4" fmla="*/ 0 w 1131"/>
                <a:gd name="T5" fmla="*/ 0 h 1657"/>
                <a:gd name="T6" fmla="*/ 0 w 1131"/>
                <a:gd name="T7" fmla="*/ 0 h 1657"/>
                <a:gd name="T8" fmla="*/ 0 w 1131"/>
                <a:gd name="T9" fmla="*/ 0 h 1657"/>
                <a:gd name="T10" fmla="*/ 0 w 1131"/>
                <a:gd name="T11" fmla="*/ 0 h 1657"/>
                <a:gd name="T12" fmla="*/ 0 w 1131"/>
                <a:gd name="T13" fmla="*/ 0 h 1657"/>
                <a:gd name="T14" fmla="*/ 0 w 1131"/>
                <a:gd name="T15" fmla="*/ 0 h 1657"/>
                <a:gd name="T16" fmla="*/ 0 w 1131"/>
                <a:gd name="T17" fmla="*/ 0 h 1657"/>
                <a:gd name="T18" fmla="*/ 0 w 1131"/>
                <a:gd name="T19" fmla="*/ 0 h 1657"/>
                <a:gd name="T20" fmla="*/ 0 w 1131"/>
                <a:gd name="T21" fmla="*/ 0 h 1657"/>
                <a:gd name="T22" fmla="*/ 0 w 1131"/>
                <a:gd name="T23" fmla="*/ 0 h 1657"/>
                <a:gd name="T24" fmla="*/ 0 w 1131"/>
                <a:gd name="T25" fmla="*/ 0 h 1657"/>
                <a:gd name="T26" fmla="*/ 0 w 1131"/>
                <a:gd name="T27" fmla="*/ 0 h 1657"/>
                <a:gd name="T28" fmla="*/ 0 w 1131"/>
                <a:gd name="T29" fmla="*/ 0 h 1657"/>
                <a:gd name="T30" fmla="*/ 0 w 1131"/>
                <a:gd name="T31" fmla="*/ 0 h 1657"/>
                <a:gd name="T32" fmla="*/ 0 w 1131"/>
                <a:gd name="T33" fmla="*/ 0 h 1657"/>
                <a:gd name="T34" fmla="*/ 0 w 1131"/>
                <a:gd name="T35" fmla="*/ 0 h 1657"/>
                <a:gd name="T36" fmla="*/ 0 w 1131"/>
                <a:gd name="T37" fmla="*/ 0 h 1657"/>
                <a:gd name="T38" fmla="*/ 0 w 1131"/>
                <a:gd name="T39" fmla="*/ 0 h 1657"/>
                <a:gd name="T40" fmla="*/ 0 w 1131"/>
                <a:gd name="T41" fmla="*/ 0 h 1657"/>
                <a:gd name="T42" fmla="*/ 0 w 1131"/>
                <a:gd name="T43" fmla="*/ 0 h 1657"/>
                <a:gd name="T44" fmla="*/ 0 w 1131"/>
                <a:gd name="T45" fmla="*/ 0 h 1657"/>
                <a:gd name="T46" fmla="*/ 0 w 1131"/>
                <a:gd name="T47" fmla="*/ 0 h 1657"/>
                <a:gd name="T48" fmla="*/ 0 w 1131"/>
                <a:gd name="T49" fmla="*/ 0 h 1657"/>
                <a:gd name="T50" fmla="*/ 0 w 1131"/>
                <a:gd name="T51" fmla="*/ 0 h 1657"/>
                <a:gd name="T52" fmla="*/ 0 w 1131"/>
                <a:gd name="T53" fmla="*/ 0 h 1657"/>
                <a:gd name="T54" fmla="*/ 0 w 1131"/>
                <a:gd name="T55" fmla="*/ 0 h 1657"/>
                <a:gd name="T56" fmla="*/ 0 w 1131"/>
                <a:gd name="T57" fmla="*/ 0 h 1657"/>
                <a:gd name="T58" fmla="*/ 0 w 1131"/>
                <a:gd name="T59" fmla="*/ 0 h 1657"/>
                <a:gd name="T60" fmla="*/ 0 w 1131"/>
                <a:gd name="T61" fmla="*/ 0 h 1657"/>
                <a:gd name="T62" fmla="*/ 0 w 1131"/>
                <a:gd name="T63" fmla="*/ 0 h 1657"/>
                <a:gd name="T64" fmla="*/ 0 w 1131"/>
                <a:gd name="T65" fmla="*/ 0 h 1657"/>
                <a:gd name="T66" fmla="*/ 0 w 1131"/>
                <a:gd name="T67" fmla="*/ 0 h 1657"/>
                <a:gd name="T68" fmla="*/ 0 w 1131"/>
                <a:gd name="T69" fmla="*/ 0 h 1657"/>
                <a:gd name="T70" fmla="*/ 0 w 1131"/>
                <a:gd name="T71" fmla="*/ 0 h 1657"/>
                <a:gd name="T72" fmla="*/ 0 w 1131"/>
                <a:gd name="T73" fmla="*/ 0 h 1657"/>
                <a:gd name="T74" fmla="*/ 0 w 1131"/>
                <a:gd name="T75" fmla="*/ 0 h 1657"/>
                <a:gd name="T76" fmla="*/ 0 w 1131"/>
                <a:gd name="T77" fmla="*/ 0 h 1657"/>
                <a:gd name="T78" fmla="*/ 0 w 1131"/>
                <a:gd name="T79" fmla="*/ 0 h 1657"/>
                <a:gd name="T80" fmla="*/ 0 w 1131"/>
                <a:gd name="T81" fmla="*/ 0 h 1657"/>
                <a:gd name="T82" fmla="*/ 0 w 1131"/>
                <a:gd name="T83" fmla="*/ 0 h 1657"/>
                <a:gd name="T84" fmla="*/ 0 w 1131"/>
                <a:gd name="T85" fmla="*/ 0 h 1657"/>
                <a:gd name="T86" fmla="*/ 0 w 1131"/>
                <a:gd name="T87" fmla="*/ 0 h 1657"/>
                <a:gd name="T88" fmla="*/ 0 w 1131"/>
                <a:gd name="T89" fmla="*/ 0 h 1657"/>
                <a:gd name="T90" fmla="*/ 0 w 1131"/>
                <a:gd name="T91" fmla="*/ 0 h 1657"/>
                <a:gd name="T92" fmla="*/ 0 w 1131"/>
                <a:gd name="T93" fmla="*/ 0 h 1657"/>
                <a:gd name="T94" fmla="*/ 0 w 1131"/>
                <a:gd name="T95" fmla="*/ 0 h 1657"/>
                <a:gd name="T96" fmla="*/ 0 w 1131"/>
                <a:gd name="T97" fmla="*/ 0 h 1657"/>
                <a:gd name="T98" fmla="*/ 0 w 1131"/>
                <a:gd name="T99" fmla="*/ 0 h 1657"/>
                <a:gd name="T100" fmla="*/ 0 w 1131"/>
                <a:gd name="T101" fmla="*/ 0 h 1657"/>
                <a:gd name="T102" fmla="*/ 0 w 1131"/>
                <a:gd name="T103" fmla="*/ 0 h 1657"/>
                <a:gd name="T104" fmla="*/ 0 w 1131"/>
                <a:gd name="T105" fmla="*/ 0 h 1657"/>
                <a:gd name="T106" fmla="*/ 0 w 1131"/>
                <a:gd name="T107" fmla="*/ 0 h 1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31"/>
                <a:gd name="T163" fmla="*/ 0 h 1657"/>
                <a:gd name="T164" fmla="*/ 1131 w 1131"/>
                <a:gd name="T165" fmla="*/ 1657 h 1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31" h="1657">
                  <a:moveTo>
                    <a:pt x="113" y="1630"/>
                  </a:moveTo>
                  <a:lnTo>
                    <a:pt x="254" y="1630"/>
                  </a:lnTo>
                  <a:lnTo>
                    <a:pt x="395" y="1657"/>
                  </a:lnTo>
                  <a:lnTo>
                    <a:pt x="538" y="1630"/>
                  </a:lnTo>
                  <a:lnTo>
                    <a:pt x="679" y="1630"/>
                  </a:lnTo>
                  <a:lnTo>
                    <a:pt x="792" y="1601"/>
                  </a:lnTo>
                  <a:lnTo>
                    <a:pt x="933" y="1573"/>
                  </a:lnTo>
                  <a:lnTo>
                    <a:pt x="1018" y="1517"/>
                  </a:lnTo>
                  <a:lnTo>
                    <a:pt x="1131" y="1461"/>
                  </a:lnTo>
                  <a:lnTo>
                    <a:pt x="1103" y="1348"/>
                  </a:lnTo>
                  <a:lnTo>
                    <a:pt x="1103" y="1237"/>
                  </a:lnTo>
                  <a:lnTo>
                    <a:pt x="1046" y="1124"/>
                  </a:lnTo>
                  <a:lnTo>
                    <a:pt x="1018" y="983"/>
                  </a:lnTo>
                  <a:lnTo>
                    <a:pt x="961" y="872"/>
                  </a:lnTo>
                  <a:lnTo>
                    <a:pt x="933" y="730"/>
                  </a:lnTo>
                  <a:lnTo>
                    <a:pt x="876" y="618"/>
                  </a:lnTo>
                  <a:lnTo>
                    <a:pt x="792" y="506"/>
                  </a:lnTo>
                  <a:lnTo>
                    <a:pt x="735" y="394"/>
                  </a:lnTo>
                  <a:lnTo>
                    <a:pt x="679" y="281"/>
                  </a:lnTo>
                  <a:lnTo>
                    <a:pt x="593" y="197"/>
                  </a:lnTo>
                  <a:lnTo>
                    <a:pt x="509" y="141"/>
                  </a:lnTo>
                  <a:lnTo>
                    <a:pt x="452" y="56"/>
                  </a:lnTo>
                  <a:lnTo>
                    <a:pt x="368" y="29"/>
                  </a:lnTo>
                  <a:lnTo>
                    <a:pt x="311" y="0"/>
                  </a:lnTo>
                  <a:lnTo>
                    <a:pt x="225" y="0"/>
                  </a:lnTo>
                  <a:lnTo>
                    <a:pt x="198" y="0"/>
                  </a:lnTo>
                  <a:lnTo>
                    <a:pt x="141" y="29"/>
                  </a:lnTo>
                  <a:lnTo>
                    <a:pt x="113" y="56"/>
                  </a:lnTo>
                  <a:lnTo>
                    <a:pt x="84" y="112"/>
                  </a:lnTo>
                  <a:lnTo>
                    <a:pt x="56" y="169"/>
                  </a:lnTo>
                  <a:lnTo>
                    <a:pt x="56" y="197"/>
                  </a:lnTo>
                  <a:lnTo>
                    <a:pt x="28" y="253"/>
                  </a:lnTo>
                  <a:lnTo>
                    <a:pt x="28" y="309"/>
                  </a:lnTo>
                  <a:lnTo>
                    <a:pt x="28" y="365"/>
                  </a:lnTo>
                  <a:lnTo>
                    <a:pt x="28" y="421"/>
                  </a:lnTo>
                  <a:lnTo>
                    <a:pt x="28" y="478"/>
                  </a:lnTo>
                  <a:lnTo>
                    <a:pt x="0" y="534"/>
                  </a:lnTo>
                  <a:lnTo>
                    <a:pt x="0" y="590"/>
                  </a:lnTo>
                  <a:lnTo>
                    <a:pt x="0" y="647"/>
                  </a:lnTo>
                  <a:lnTo>
                    <a:pt x="28" y="730"/>
                  </a:lnTo>
                  <a:lnTo>
                    <a:pt x="28" y="787"/>
                  </a:lnTo>
                  <a:lnTo>
                    <a:pt x="28" y="872"/>
                  </a:lnTo>
                  <a:lnTo>
                    <a:pt x="28" y="927"/>
                  </a:lnTo>
                  <a:lnTo>
                    <a:pt x="28" y="1012"/>
                  </a:lnTo>
                  <a:lnTo>
                    <a:pt x="28" y="1068"/>
                  </a:lnTo>
                  <a:lnTo>
                    <a:pt x="56" y="1124"/>
                  </a:lnTo>
                  <a:lnTo>
                    <a:pt x="56" y="1208"/>
                  </a:lnTo>
                  <a:lnTo>
                    <a:pt x="56" y="1265"/>
                  </a:lnTo>
                  <a:lnTo>
                    <a:pt x="56" y="1321"/>
                  </a:lnTo>
                  <a:lnTo>
                    <a:pt x="84" y="1405"/>
                  </a:lnTo>
                  <a:lnTo>
                    <a:pt x="84" y="1461"/>
                  </a:lnTo>
                  <a:lnTo>
                    <a:pt x="84" y="1517"/>
                  </a:lnTo>
                  <a:lnTo>
                    <a:pt x="113" y="1573"/>
                  </a:lnTo>
                  <a:lnTo>
                    <a:pt x="113" y="1630"/>
                  </a:lnTo>
                  <a:close/>
                </a:path>
              </a:pathLst>
            </a:custGeom>
            <a:solidFill>
              <a:schemeClr val="bg2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2070" y="4190"/>
              <a:ext cx="195" cy="82"/>
            </a:xfrm>
            <a:custGeom>
              <a:avLst/>
              <a:gdLst>
                <a:gd name="T0" fmla="*/ 0 w 990"/>
                <a:gd name="T1" fmla="*/ 0 h 534"/>
                <a:gd name="T2" fmla="*/ 0 w 990"/>
                <a:gd name="T3" fmla="*/ 0 h 534"/>
                <a:gd name="T4" fmla="*/ 0 w 990"/>
                <a:gd name="T5" fmla="*/ 0 h 534"/>
                <a:gd name="T6" fmla="*/ 0 w 990"/>
                <a:gd name="T7" fmla="*/ 0 h 534"/>
                <a:gd name="T8" fmla="*/ 0 w 990"/>
                <a:gd name="T9" fmla="*/ 0 h 534"/>
                <a:gd name="T10" fmla="*/ 0 w 990"/>
                <a:gd name="T11" fmla="*/ 0 h 534"/>
                <a:gd name="T12" fmla="*/ 0 w 990"/>
                <a:gd name="T13" fmla="*/ 0 h 534"/>
                <a:gd name="T14" fmla="*/ 0 w 990"/>
                <a:gd name="T15" fmla="*/ 0 h 534"/>
                <a:gd name="T16" fmla="*/ 0 w 990"/>
                <a:gd name="T17" fmla="*/ 0 h 534"/>
                <a:gd name="T18" fmla="*/ 0 w 990"/>
                <a:gd name="T19" fmla="*/ 0 h 534"/>
                <a:gd name="T20" fmla="*/ 0 w 990"/>
                <a:gd name="T21" fmla="*/ 0 h 534"/>
                <a:gd name="T22" fmla="*/ 0 w 990"/>
                <a:gd name="T23" fmla="*/ 0 h 534"/>
                <a:gd name="T24" fmla="*/ 0 w 990"/>
                <a:gd name="T25" fmla="*/ 0 h 534"/>
                <a:gd name="T26" fmla="*/ 0 w 990"/>
                <a:gd name="T27" fmla="*/ 0 h 534"/>
                <a:gd name="T28" fmla="*/ 0 w 990"/>
                <a:gd name="T29" fmla="*/ 0 h 534"/>
                <a:gd name="T30" fmla="*/ 0 w 990"/>
                <a:gd name="T31" fmla="*/ 0 h 534"/>
                <a:gd name="T32" fmla="*/ 0 w 990"/>
                <a:gd name="T33" fmla="*/ 0 h 534"/>
                <a:gd name="T34" fmla="*/ 0 w 990"/>
                <a:gd name="T35" fmla="*/ 0 h 534"/>
                <a:gd name="T36" fmla="*/ 0 w 990"/>
                <a:gd name="T37" fmla="*/ 0 h 534"/>
                <a:gd name="T38" fmla="*/ 0 w 990"/>
                <a:gd name="T39" fmla="*/ 0 h 534"/>
                <a:gd name="T40" fmla="*/ 0 w 990"/>
                <a:gd name="T41" fmla="*/ 0 h 534"/>
                <a:gd name="T42" fmla="*/ 0 w 990"/>
                <a:gd name="T43" fmla="*/ 0 h 534"/>
                <a:gd name="T44" fmla="*/ 0 w 990"/>
                <a:gd name="T45" fmla="*/ 0 h 534"/>
                <a:gd name="T46" fmla="*/ 0 w 990"/>
                <a:gd name="T47" fmla="*/ 0 h 534"/>
                <a:gd name="T48" fmla="*/ 0 w 990"/>
                <a:gd name="T49" fmla="*/ 0 h 534"/>
                <a:gd name="T50" fmla="*/ 0 w 990"/>
                <a:gd name="T51" fmla="*/ 0 h 534"/>
                <a:gd name="T52" fmla="*/ 0 w 990"/>
                <a:gd name="T53" fmla="*/ 0 h 534"/>
                <a:gd name="T54" fmla="*/ 0 w 990"/>
                <a:gd name="T55" fmla="*/ 0 h 534"/>
                <a:gd name="T56" fmla="*/ 0 w 990"/>
                <a:gd name="T57" fmla="*/ 0 h 534"/>
                <a:gd name="T58" fmla="*/ 0 w 990"/>
                <a:gd name="T59" fmla="*/ 0 h 534"/>
                <a:gd name="T60" fmla="*/ 0 w 990"/>
                <a:gd name="T61" fmla="*/ 0 h 534"/>
                <a:gd name="T62" fmla="*/ 0 w 990"/>
                <a:gd name="T63" fmla="*/ 0 h 534"/>
                <a:gd name="T64" fmla="*/ 0 w 990"/>
                <a:gd name="T65" fmla="*/ 0 h 5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0"/>
                <a:gd name="T100" fmla="*/ 0 h 534"/>
                <a:gd name="T101" fmla="*/ 990 w 990"/>
                <a:gd name="T102" fmla="*/ 534 h 5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0" h="534">
                  <a:moveTo>
                    <a:pt x="0" y="142"/>
                  </a:moveTo>
                  <a:lnTo>
                    <a:pt x="113" y="169"/>
                  </a:lnTo>
                  <a:lnTo>
                    <a:pt x="226" y="169"/>
                  </a:lnTo>
                  <a:lnTo>
                    <a:pt x="340" y="169"/>
                  </a:lnTo>
                  <a:lnTo>
                    <a:pt x="481" y="142"/>
                  </a:lnTo>
                  <a:lnTo>
                    <a:pt x="594" y="113"/>
                  </a:lnTo>
                  <a:lnTo>
                    <a:pt x="735" y="85"/>
                  </a:lnTo>
                  <a:lnTo>
                    <a:pt x="848" y="57"/>
                  </a:lnTo>
                  <a:lnTo>
                    <a:pt x="962" y="0"/>
                  </a:lnTo>
                  <a:lnTo>
                    <a:pt x="990" y="57"/>
                  </a:lnTo>
                  <a:lnTo>
                    <a:pt x="990" y="113"/>
                  </a:lnTo>
                  <a:lnTo>
                    <a:pt x="990" y="225"/>
                  </a:lnTo>
                  <a:lnTo>
                    <a:pt x="990" y="309"/>
                  </a:lnTo>
                  <a:lnTo>
                    <a:pt x="962" y="366"/>
                  </a:lnTo>
                  <a:lnTo>
                    <a:pt x="933" y="451"/>
                  </a:lnTo>
                  <a:lnTo>
                    <a:pt x="876" y="507"/>
                  </a:lnTo>
                  <a:lnTo>
                    <a:pt x="792" y="534"/>
                  </a:lnTo>
                  <a:lnTo>
                    <a:pt x="706" y="534"/>
                  </a:lnTo>
                  <a:lnTo>
                    <a:pt x="651" y="534"/>
                  </a:lnTo>
                  <a:lnTo>
                    <a:pt x="594" y="534"/>
                  </a:lnTo>
                  <a:lnTo>
                    <a:pt x="508" y="534"/>
                  </a:lnTo>
                  <a:lnTo>
                    <a:pt x="452" y="507"/>
                  </a:lnTo>
                  <a:lnTo>
                    <a:pt x="395" y="478"/>
                  </a:lnTo>
                  <a:lnTo>
                    <a:pt x="367" y="451"/>
                  </a:lnTo>
                  <a:lnTo>
                    <a:pt x="311" y="451"/>
                  </a:lnTo>
                  <a:lnTo>
                    <a:pt x="254" y="394"/>
                  </a:lnTo>
                  <a:lnTo>
                    <a:pt x="226" y="366"/>
                  </a:lnTo>
                  <a:lnTo>
                    <a:pt x="170" y="338"/>
                  </a:lnTo>
                  <a:lnTo>
                    <a:pt x="141" y="309"/>
                  </a:lnTo>
                  <a:lnTo>
                    <a:pt x="84" y="254"/>
                  </a:lnTo>
                  <a:lnTo>
                    <a:pt x="56" y="225"/>
                  </a:lnTo>
                  <a:lnTo>
                    <a:pt x="27" y="169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ABABAB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2082" y="3451"/>
              <a:ext cx="16" cy="29"/>
            </a:xfrm>
            <a:custGeom>
              <a:avLst/>
              <a:gdLst>
                <a:gd name="T0" fmla="*/ 0 w 85"/>
                <a:gd name="T1" fmla="*/ 0 h 196"/>
                <a:gd name="T2" fmla="*/ 0 w 85"/>
                <a:gd name="T3" fmla="*/ 0 h 196"/>
                <a:gd name="T4" fmla="*/ 0 w 85"/>
                <a:gd name="T5" fmla="*/ 0 h 196"/>
                <a:gd name="T6" fmla="*/ 0 w 85"/>
                <a:gd name="T7" fmla="*/ 0 h 1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5"/>
                <a:gd name="T13" fmla="*/ 0 h 196"/>
                <a:gd name="T14" fmla="*/ 85 w 85"/>
                <a:gd name="T15" fmla="*/ 196 h 1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5" h="196">
                  <a:moveTo>
                    <a:pt x="0" y="28"/>
                  </a:moveTo>
                  <a:lnTo>
                    <a:pt x="85" y="0"/>
                  </a:lnTo>
                  <a:lnTo>
                    <a:pt x="85" y="196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 flipH="1" flipV="1">
              <a:off x="1959" y="3087"/>
              <a:ext cx="105" cy="27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47" name="Line 42"/>
            <p:cNvSpPr>
              <a:spLocks noChangeShapeType="1"/>
            </p:cNvSpPr>
            <p:nvPr/>
          </p:nvSpPr>
          <p:spPr bwMode="auto">
            <a:xfrm flipH="1" flipV="1">
              <a:off x="1937" y="3092"/>
              <a:ext cx="106" cy="27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865" y="3181"/>
              <a:ext cx="183" cy="184"/>
            </a:xfrm>
            <a:custGeom>
              <a:avLst/>
              <a:gdLst>
                <a:gd name="T0" fmla="*/ 0 w 933"/>
                <a:gd name="T1" fmla="*/ 0 h 1208"/>
                <a:gd name="T2" fmla="*/ 0 w 933"/>
                <a:gd name="T3" fmla="*/ 0 h 1208"/>
                <a:gd name="T4" fmla="*/ 0 w 933"/>
                <a:gd name="T5" fmla="*/ 0 h 1208"/>
                <a:gd name="T6" fmla="*/ 0 w 933"/>
                <a:gd name="T7" fmla="*/ 0 h 1208"/>
                <a:gd name="T8" fmla="*/ 0 w 933"/>
                <a:gd name="T9" fmla="*/ 0 h 1208"/>
                <a:gd name="T10" fmla="*/ 0 w 933"/>
                <a:gd name="T11" fmla="*/ 0 h 1208"/>
                <a:gd name="T12" fmla="*/ 0 w 933"/>
                <a:gd name="T13" fmla="*/ 0 h 1208"/>
                <a:gd name="T14" fmla="*/ 0 w 933"/>
                <a:gd name="T15" fmla="*/ 0 h 1208"/>
                <a:gd name="T16" fmla="*/ 0 w 933"/>
                <a:gd name="T17" fmla="*/ 0 h 1208"/>
                <a:gd name="T18" fmla="*/ 0 w 933"/>
                <a:gd name="T19" fmla="*/ 0 h 1208"/>
                <a:gd name="T20" fmla="*/ 0 w 933"/>
                <a:gd name="T21" fmla="*/ 0 h 1208"/>
                <a:gd name="T22" fmla="*/ 0 w 933"/>
                <a:gd name="T23" fmla="*/ 0 h 1208"/>
                <a:gd name="T24" fmla="*/ 0 w 933"/>
                <a:gd name="T25" fmla="*/ 0 h 1208"/>
                <a:gd name="T26" fmla="*/ 0 w 933"/>
                <a:gd name="T27" fmla="*/ 0 h 1208"/>
                <a:gd name="T28" fmla="*/ 0 w 933"/>
                <a:gd name="T29" fmla="*/ 0 h 1208"/>
                <a:gd name="T30" fmla="*/ 0 w 933"/>
                <a:gd name="T31" fmla="*/ 0 h 1208"/>
                <a:gd name="T32" fmla="*/ 0 w 933"/>
                <a:gd name="T33" fmla="*/ 0 h 1208"/>
                <a:gd name="T34" fmla="*/ 0 w 933"/>
                <a:gd name="T35" fmla="*/ 0 h 1208"/>
                <a:gd name="T36" fmla="*/ 0 w 933"/>
                <a:gd name="T37" fmla="*/ 0 h 1208"/>
                <a:gd name="T38" fmla="*/ 0 w 933"/>
                <a:gd name="T39" fmla="*/ 0 h 1208"/>
                <a:gd name="T40" fmla="*/ 0 w 933"/>
                <a:gd name="T41" fmla="*/ 0 h 1208"/>
                <a:gd name="T42" fmla="*/ 0 w 933"/>
                <a:gd name="T43" fmla="*/ 0 h 1208"/>
                <a:gd name="T44" fmla="*/ 0 w 933"/>
                <a:gd name="T45" fmla="*/ 0 h 1208"/>
                <a:gd name="T46" fmla="*/ 0 w 933"/>
                <a:gd name="T47" fmla="*/ 0 h 1208"/>
                <a:gd name="T48" fmla="*/ 0 w 933"/>
                <a:gd name="T49" fmla="*/ 0 h 1208"/>
                <a:gd name="T50" fmla="*/ 0 w 933"/>
                <a:gd name="T51" fmla="*/ 0 h 1208"/>
                <a:gd name="T52" fmla="*/ 0 w 933"/>
                <a:gd name="T53" fmla="*/ 0 h 1208"/>
                <a:gd name="T54" fmla="*/ 0 w 933"/>
                <a:gd name="T55" fmla="*/ 0 h 1208"/>
                <a:gd name="T56" fmla="*/ 0 w 933"/>
                <a:gd name="T57" fmla="*/ 0 h 1208"/>
                <a:gd name="T58" fmla="*/ 0 w 933"/>
                <a:gd name="T59" fmla="*/ 0 h 1208"/>
                <a:gd name="T60" fmla="*/ 0 w 933"/>
                <a:gd name="T61" fmla="*/ 0 h 1208"/>
                <a:gd name="T62" fmla="*/ 0 w 933"/>
                <a:gd name="T63" fmla="*/ 0 h 1208"/>
                <a:gd name="T64" fmla="*/ 0 w 933"/>
                <a:gd name="T65" fmla="*/ 0 h 1208"/>
                <a:gd name="T66" fmla="*/ 0 w 933"/>
                <a:gd name="T67" fmla="*/ 0 h 1208"/>
                <a:gd name="T68" fmla="*/ 0 w 933"/>
                <a:gd name="T69" fmla="*/ 0 h 1208"/>
                <a:gd name="T70" fmla="*/ 0 w 933"/>
                <a:gd name="T71" fmla="*/ 0 h 1208"/>
                <a:gd name="T72" fmla="*/ 0 w 933"/>
                <a:gd name="T73" fmla="*/ 0 h 1208"/>
                <a:gd name="T74" fmla="*/ 0 w 933"/>
                <a:gd name="T75" fmla="*/ 0 h 1208"/>
                <a:gd name="T76" fmla="*/ 0 w 933"/>
                <a:gd name="T77" fmla="*/ 0 h 1208"/>
                <a:gd name="T78" fmla="*/ 0 w 933"/>
                <a:gd name="T79" fmla="*/ 0 h 1208"/>
                <a:gd name="T80" fmla="*/ 0 w 933"/>
                <a:gd name="T81" fmla="*/ 0 h 1208"/>
                <a:gd name="T82" fmla="*/ 0 w 933"/>
                <a:gd name="T83" fmla="*/ 0 h 1208"/>
                <a:gd name="T84" fmla="*/ 0 w 933"/>
                <a:gd name="T85" fmla="*/ 0 h 1208"/>
                <a:gd name="T86" fmla="*/ 0 w 933"/>
                <a:gd name="T87" fmla="*/ 0 h 1208"/>
                <a:gd name="T88" fmla="*/ 0 w 933"/>
                <a:gd name="T89" fmla="*/ 0 h 1208"/>
                <a:gd name="T90" fmla="*/ 0 w 933"/>
                <a:gd name="T91" fmla="*/ 0 h 1208"/>
                <a:gd name="T92" fmla="*/ 0 w 933"/>
                <a:gd name="T93" fmla="*/ 0 h 1208"/>
                <a:gd name="T94" fmla="*/ 0 w 933"/>
                <a:gd name="T95" fmla="*/ 0 h 1208"/>
                <a:gd name="T96" fmla="*/ 0 w 933"/>
                <a:gd name="T97" fmla="*/ 0 h 1208"/>
                <a:gd name="T98" fmla="*/ 0 w 933"/>
                <a:gd name="T99" fmla="*/ 0 h 1208"/>
                <a:gd name="T100" fmla="*/ 0 w 933"/>
                <a:gd name="T101" fmla="*/ 0 h 1208"/>
                <a:gd name="T102" fmla="*/ 0 w 933"/>
                <a:gd name="T103" fmla="*/ 0 h 1208"/>
                <a:gd name="T104" fmla="*/ 0 w 933"/>
                <a:gd name="T105" fmla="*/ 0 h 1208"/>
                <a:gd name="T106" fmla="*/ 0 w 933"/>
                <a:gd name="T107" fmla="*/ 0 h 1208"/>
                <a:gd name="T108" fmla="*/ 0 w 933"/>
                <a:gd name="T109" fmla="*/ 0 h 1208"/>
                <a:gd name="T110" fmla="*/ 0 w 933"/>
                <a:gd name="T111" fmla="*/ 0 h 1208"/>
                <a:gd name="T112" fmla="*/ 0 w 933"/>
                <a:gd name="T113" fmla="*/ 0 h 1208"/>
                <a:gd name="T114" fmla="*/ 0 w 933"/>
                <a:gd name="T115" fmla="*/ 0 h 1208"/>
                <a:gd name="T116" fmla="*/ 0 w 933"/>
                <a:gd name="T117" fmla="*/ 0 h 1208"/>
                <a:gd name="T118" fmla="*/ 0 w 933"/>
                <a:gd name="T119" fmla="*/ 0 h 1208"/>
                <a:gd name="T120" fmla="*/ 0 w 933"/>
                <a:gd name="T121" fmla="*/ 0 h 1208"/>
                <a:gd name="T122" fmla="*/ 0 w 933"/>
                <a:gd name="T123" fmla="*/ 0 h 1208"/>
                <a:gd name="T124" fmla="*/ 0 w 933"/>
                <a:gd name="T125" fmla="*/ 0 h 120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33"/>
                <a:gd name="T190" fmla="*/ 0 h 1208"/>
                <a:gd name="T191" fmla="*/ 933 w 933"/>
                <a:gd name="T192" fmla="*/ 1208 h 120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33" h="1208">
                  <a:moveTo>
                    <a:pt x="538" y="983"/>
                  </a:moveTo>
                  <a:lnTo>
                    <a:pt x="538" y="1039"/>
                  </a:lnTo>
                  <a:lnTo>
                    <a:pt x="538" y="1095"/>
                  </a:lnTo>
                  <a:lnTo>
                    <a:pt x="509" y="1152"/>
                  </a:lnTo>
                  <a:lnTo>
                    <a:pt x="452" y="1208"/>
                  </a:lnTo>
                  <a:lnTo>
                    <a:pt x="395" y="1208"/>
                  </a:lnTo>
                  <a:lnTo>
                    <a:pt x="340" y="1208"/>
                  </a:lnTo>
                  <a:lnTo>
                    <a:pt x="283" y="1208"/>
                  </a:lnTo>
                  <a:lnTo>
                    <a:pt x="198" y="1179"/>
                  </a:lnTo>
                  <a:lnTo>
                    <a:pt x="141" y="1124"/>
                  </a:lnTo>
                  <a:lnTo>
                    <a:pt x="84" y="1068"/>
                  </a:lnTo>
                  <a:lnTo>
                    <a:pt x="29" y="983"/>
                  </a:lnTo>
                  <a:lnTo>
                    <a:pt x="0" y="899"/>
                  </a:lnTo>
                  <a:lnTo>
                    <a:pt x="0" y="843"/>
                  </a:lnTo>
                  <a:lnTo>
                    <a:pt x="0" y="786"/>
                  </a:lnTo>
                  <a:lnTo>
                    <a:pt x="0" y="759"/>
                  </a:lnTo>
                  <a:lnTo>
                    <a:pt x="0" y="703"/>
                  </a:lnTo>
                  <a:lnTo>
                    <a:pt x="29" y="674"/>
                  </a:lnTo>
                  <a:lnTo>
                    <a:pt x="84" y="618"/>
                  </a:lnTo>
                  <a:lnTo>
                    <a:pt x="113" y="618"/>
                  </a:lnTo>
                  <a:lnTo>
                    <a:pt x="84" y="561"/>
                  </a:lnTo>
                  <a:lnTo>
                    <a:pt x="84" y="505"/>
                  </a:lnTo>
                  <a:lnTo>
                    <a:pt x="113" y="450"/>
                  </a:lnTo>
                  <a:lnTo>
                    <a:pt x="141" y="421"/>
                  </a:lnTo>
                  <a:lnTo>
                    <a:pt x="170" y="365"/>
                  </a:lnTo>
                  <a:lnTo>
                    <a:pt x="226" y="337"/>
                  </a:lnTo>
                  <a:lnTo>
                    <a:pt x="254" y="281"/>
                  </a:lnTo>
                  <a:lnTo>
                    <a:pt x="283" y="225"/>
                  </a:lnTo>
                  <a:lnTo>
                    <a:pt x="283" y="168"/>
                  </a:lnTo>
                  <a:lnTo>
                    <a:pt x="311" y="141"/>
                  </a:lnTo>
                  <a:lnTo>
                    <a:pt x="340" y="112"/>
                  </a:lnTo>
                  <a:lnTo>
                    <a:pt x="368" y="85"/>
                  </a:lnTo>
                  <a:lnTo>
                    <a:pt x="395" y="28"/>
                  </a:lnTo>
                  <a:lnTo>
                    <a:pt x="424" y="0"/>
                  </a:lnTo>
                  <a:lnTo>
                    <a:pt x="452" y="85"/>
                  </a:lnTo>
                  <a:lnTo>
                    <a:pt x="481" y="141"/>
                  </a:lnTo>
                  <a:lnTo>
                    <a:pt x="538" y="168"/>
                  </a:lnTo>
                  <a:lnTo>
                    <a:pt x="565" y="196"/>
                  </a:lnTo>
                  <a:lnTo>
                    <a:pt x="622" y="225"/>
                  </a:lnTo>
                  <a:lnTo>
                    <a:pt x="679" y="252"/>
                  </a:lnTo>
                  <a:lnTo>
                    <a:pt x="763" y="252"/>
                  </a:lnTo>
                  <a:lnTo>
                    <a:pt x="877" y="252"/>
                  </a:lnTo>
                  <a:lnTo>
                    <a:pt x="905" y="281"/>
                  </a:lnTo>
                  <a:lnTo>
                    <a:pt x="933" y="309"/>
                  </a:lnTo>
                  <a:lnTo>
                    <a:pt x="933" y="365"/>
                  </a:lnTo>
                  <a:lnTo>
                    <a:pt x="933" y="394"/>
                  </a:lnTo>
                  <a:lnTo>
                    <a:pt x="933" y="450"/>
                  </a:lnTo>
                  <a:lnTo>
                    <a:pt x="905" y="477"/>
                  </a:lnTo>
                  <a:lnTo>
                    <a:pt x="849" y="505"/>
                  </a:lnTo>
                  <a:lnTo>
                    <a:pt x="849" y="534"/>
                  </a:lnTo>
                  <a:lnTo>
                    <a:pt x="849" y="590"/>
                  </a:lnTo>
                  <a:lnTo>
                    <a:pt x="849" y="618"/>
                  </a:lnTo>
                  <a:lnTo>
                    <a:pt x="849" y="646"/>
                  </a:lnTo>
                  <a:lnTo>
                    <a:pt x="820" y="674"/>
                  </a:lnTo>
                  <a:lnTo>
                    <a:pt x="735" y="730"/>
                  </a:lnTo>
                  <a:lnTo>
                    <a:pt x="708" y="759"/>
                  </a:lnTo>
                  <a:lnTo>
                    <a:pt x="708" y="815"/>
                  </a:lnTo>
                  <a:lnTo>
                    <a:pt x="708" y="843"/>
                  </a:lnTo>
                  <a:lnTo>
                    <a:pt x="708" y="899"/>
                  </a:lnTo>
                  <a:lnTo>
                    <a:pt x="679" y="927"/>
                  </a:lnTo>
                  <a:lnTo>
                    <a:pt x="622" y="983"/>
                  </a:lnTo>
                  <a:lnTo>
                    <a:pt x="594" y="983"/>
                  </a:lnTo>
                  <a:lnTo>
                    <a:pt x="538" y="983"/>
                  </a:lnTo>
                  <a:close/>
                </a:path>
              </a:pathLst>
            </a:custGeom>
            <a:solidFill>
              <a:srgbClr val="FFC285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937" y="3245"/>
              <a:ext cx="94" cy="13"/>
            </a:xfrm>
            <a:custGeom>
              <a:avLst/>
              <a:gdLst>
                <a:gd name="T0" fmla="*/ 0 w 481"/>
                <a:gd name="T1" fmla="*/ 0 h 84"/>
                <a:gd name="T2" fmla="*/ 0 w 481"/>
                <a:gd name="T3" fmla="*/ 0 h 84"/>
                <a:gd name="T4" fmla="*/ 0 w 481"/>
                <a:gd name="T5" fmla="*/ 0 h 84"/>
                <a:gd name="T6" fmla="*/ 0 w 481"/>
                <a:gd name="T7" fmla="*/ 0 h 84"/>
                <a:gd name="T8" fmla="*/ 0 w 481"/>
                <a:gd name="T9" fmla="*/ 0 h 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1"/>
                <a:gd name="T16" fmla="*/ 0 h 84"/>
                <a:gd name="T17" fmla="*/ 481 w 481"/>
                <a:gd name="T18" fmla="*/ 84 h 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1" h="84">
                  <a:moveTo>
                    <a:pt x="481" y="84"/>
                  </a:moveTo>
                  <a:lnTo>
                    <a:pt x="367" y="84"/>
                  </a:lnTo>
                  <a:lnTo>
                    <a:pt x="226" y="56"/>
                  </a:lnTo>
                  <a:lnTo>
                    <a:pt x="113" y="2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1915" y="3284"/>
              <a:ext cx="89" cy="13"/>
            </a:xfrm>
            <a:custGeom>
              <a:avLst/>
              <a:gdLst>
                <a:gd name="T0" fmla="*/ 0 w 454"/>
                <a:gd name="T1" fmla="*/ 0 h 85"/>
                <a:gd name="T2" fmla="*/ 0 w 454"/>
                <a:gd name="T3" fmla="*/ 0 h 85"/>
                <a:gd name="T4" fmla="*/ 0 w 454"/>
                <a:gd name="T5" fmla="*/ 0 h 85"/>
                <a:gd name="T6" fmla="*/ 0 w 454"/>
                <a:gd name="T7" fmla="*/ 0 h 85"/>
                <a:gd name="T8" fmla="*/ 0 w 454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4"/>
                <a:gd name="T16" fmla="*/ 0 h 85"/>
                <a:gd name="T17" fmla="*/ 454 w 454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4" h="85">
                  <a:moveTo>
                    <a:pt x="454" y="85"/>
                  </a:moveTo>
                  <a:lnTo>
                    <a:pt x="340" y="85"/>
                  </a:lnTo>
                  <a:lnTo>
                    <a:pt x="227" y="56"/>
                  </a:lnTo>
                  <a:lnTo>
                    <a:pt x="114" y="29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1915" y="3319"/>
              <a:ext cx="55" cy="12"/>
            </a:xfrm>
            <a:custGeom>
              <a:avLst/>
              <a:gdLst>
                <a:gd name="T0" fmla="*/ 0 w 284"/>
                <a:gd name="T1" fmla="*/ 0 h 84"/>
                <a:gd name="T2" fmla="*/ 0 w 284"/>
                <a:gd name="T3" fmla="*/ 0 h 84"/>
                <a:gd name="T4" fmla="*/ 0 w 284"/>
                <a:gd name="T5" fmla="*/ 0 h 84"/>
                <a:gd name="T6" fmla="*/ 0 w 284"/>
                <a:gd name="T7" fmla="*/ 0 h 84"/>
                <a:gd name="T8" fmla="*/ 0 w 284"/>
                <a:gd name="T9" fmla="*/ 0 h 84"/>
                <a:gd name="T10" fmla="*/ 0 w 284"/>
                <a:gd name="T11" fmla="*/ 0 h 84"/>
                <a:gd name="T12" fmla="*/ 0 w 284"/>
                <a:gd name="T13" fmla="*/ 0 h 84"/>
                <a:gd name="T14" fmla="*/ 0 w 284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4"/>
                <a:gd name="T25" fmla="*/ 0 h 84"/>
                <a:gd name="T26" fmla="*/ 284 w 284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4" h="84">
                  <a:moveTo>
                    <a:pt x="284" y="84"/>
                  </a:moveTo>
                  <a:lnTo>
                    <a:pt x="227" y="84"/>
                  </a:lnTo>
                  <a:lnTo>
                    <a:pt x="198" y="84"/>
                  </a:lnTo>
                  <a:lnTo>
                    <a:pt x="141" y="84"/>
                  </a:lnTo>
                  <a:lnTo>
                    <a:pt x="114" y="56"/>
                  </a:lnTo>
                  <a:lnTo>
                    <a:pt x="86" y="56"/>
                  </a:lnTo>
                  <a:lnTo>
                    <a:pt x="57" y="56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52" name="Line 47"/>
            <p:cNvSpPr>
              <a:spLocks noChangeShapeType="1"/>
            </p:cNvSpPr>
            <p:nvPr/>
          </p:nvSpPr>
          <p:spPr bwMode="auto">
            <a:xfrm flipV="1">
              <a:off x="1909" y="3036"/>
              <a:ext cx="45" cy="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53" name="Line 48"/>
            <p:cNvSpPr>
              <a:spLocks noChangeShapeType="1"/>
            </p:cNvSpPr>
            <p:nvPr/>
          </p:nvSpPr>
          <p:spPr bwMode="auto">
            <a:xfrm flipV="1">
              <a:off x="1909" y="3045"/>
              <a:ext cx="50" cy="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54" name="Line 49"/>
            <p:cNvSpPr>
              <a:spLocks noChangeShapeType="1"/>
            </p:cNvSpPr>
            <p:nvPr/>
          </p:nvSpPr>
          <p:spPr bwMode="auto">
            <a:xfrm flipV="1">
              <a:off x="1915" y="3070"/>
              <a:ext cx="49" cy="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55" name="Line 50"/>
            <p:cNvSpPr>
              <a:spLocks noChangeShapeType="1"/>
            </p:cNvSpPr>
            <p:nvPr/>
          </p:nvSpPr>
          <p:spPr bwMode="auto">
            <a:xfrm flipV="1">
              <a:off x="1921" y="3079"/>
              <a:ext cx="49" cy="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1859" y="3057"/>
              <a:ext cx="172" cy="26"/>
            </a:xfrm>
            <a:custGeom>
              <a:avLst/>
              <a:gdLst>
                <a:gd name="T0" fmla="*/ 0 w 877"/>
                <a:gd name="T1" fmla="*/ 0 h 169"/>
                <a:gd name="T2" fmla="*/ 0 w 877"/>
                <a:gd name="T3" fmla="*/ 0 h 169"/>
                <a:gd name="T4" fmla="*/ 0 w 877"/>
                <a:gd name="T5" fmla="*/ 0 h 169"/>
                <a:gd name="T6" fmla="*/ 0 w 877"/>
                <a:gd name="T7" fmla="*/ 0 h 169"/>
                <a:gd name="T8" fmla="*/ 0 w 877"/>
                <a:gd name="T9" fmla="*/ 0 h 169"/>
                <a:gd name="T10" fmla="*/ 0 w 877"/>
                <a:gd name="T11" fmla="*/ 0 h 169"/>
                <a:gd name="T12" fmla="*/ 0 w 877"/>
                <a:gd name="T13" fmla="*/ 0 h 169"/>
                <a:gd name="T14" fmla="*/ 0 w 877"/>
                <a:gd name="T15" fmla="*/ 0 h 169"/>
                <a:gd name="T16" fmla="*/ 0 w 877"/>
                <a:gd name="T17" fmla="*/ 0 h 169"/>
                <a:gd name="T18" fmla="*/ 0 w 877"/>
                <a:gd name="T19" fmla="*/ 0 h 169"/>
                <a:gd name="T20" fmla="*/ 0 w 877"/>
                <a:gd name="T21" fmla="*/ 0 h 169"/>
                <a:gd name="T22" fmla="*/ 0 w 877"/>
                <a:gd name="T23" fmla="*/ 0 h 169"/>
                <a:gd name="T24" fmla="*/ 0 w 877"/>
                <a:gd name="T25" fmla="*/ 0 h 169"/>
                <a:gd name="T26" fmla="*/ 0 w 877"/>
                <a:gd name="T27" fmla="*/ 0 h 169"/>
                <a:gd name="T28" fmla="*/ 0 w 877"/>
                <a:gd name="T29" fmla="*/ 0 h 169"/>
                <a:gd name="T30" fmla="*/ 0 w 877"/>
                <a:gd name="T31" fmla="*/ 0 h 169"/>
                <a:gd name="T32" fmla="*/ 0 w 877"/>
                <a:gd name="T33" fmla="*/ 0 h 169"/>
                <a:gd name="T34" fmla="*/ 0 w 877"/>
                <a:gd name="T35" fmla="*/ 0 h 169"/>
                <a:gd name="T36" fmla="*/ 0 w 877"/>
                <a:gd name="T37" fmla="*/ 0 h 169"/>
                <a:gd name="T38" fmla="*/ 0 w 877"/>
                <a:gd name="T39" fmla="*/ 0 h 169"/>
                <a:gd name="T40" fmla="*/ 0 w 877"/>
                <a:gd name="T41" fmla="*/ 0 h 169"/>
                <a:gd name="T42" fmla="*/ 0 w 877"/>
                <a:gd name="T43" fmla="*/ 0 h 169"/>
                <a:gd name="T44" fmla="*/ 0 w 877"/>
                <a:gd name="T45" fmla="*/ 0 h 169"/>
                <a:gd name="T46" fmla="*/ 0 w 877"/>
                <a:gd name="T47" fmla="*/ 0 h 169"/>
                <a:gd name="T48" fmla="*/ 0 w 877"/>
                <a:gd name="T49" fmla="*/ 0 h 169"/>
                <a:gd name="T50" fmla="*/ 0 w 877"/>
                <a:gd name="T51" fmla="*/ 0 h 169"/>
                <a:gd name="T52" fmla="*/ 0 w 877"/>
                <a:gd name="T53" fmla="*/ 0 h 169"/>
                <a:gd name="T54" fmla="*/ 0 w 877"/>
                <a:gd name="T55" fmla="*/ 0 h 169"/>
                <a:gd name="T56" fmla="*/ 0 w 877"/>
                <a:gd name="T57" fmla="*/ 0 h 169"/>
                <a:gd name="T58" fmla="*/ 0 w 877"/>
                <a:gd name="T59" fmla="*/ 0 h 169"/>
                <a:gd name="T60" fmla="*/ 0 w 877"/>
                <a:gd name="T61" fmla="*/ 0 h 169"/>
                <a:gd name="T62" fmla="*/ 0 w 877"/>
                <a:gd name="T63" fmla="*/ 0 h 169"/>
                <a:gd name="T64" fmla="*/ 0 w 877"/>
                <a:gd name="T65" fmla="*/ 0 h 169"/>
                <a:gd name="T66" fmla="*/ 0 w 877"/>
                <a:gd name="T67" fmla="*/ 0 h 169"/>
                <a:gd name="T68" fmla="*/ 0 w 877"/>
                <a:gd name="T69" fmla="*/ 0 h 169"/>
                <a:gd name="T70" fmla="*/ 0 w 877"/>
                <a:gd name="T71" fmla="*/ 0 h 169"/>
                <a:gd name="T72" fmla="*/ 0 w 877"/>
                <a:gd name="T73" fmla="*/ 0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7"/>
                <a:gd name="T112" fmla="*/ 0 h 169"/>
                <a:gd name="T113" fmla="*/ 877 w 877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7" h="169">
                  <a:moveTo>
                    <a:pt x="877" y="84"/>
                  </a:moveTo>
                  <a:lnTo>
                    <a:pt x="877" y="84"/>
                  </a:lnTo>
                  <a:lnTo>
                    <a:pt x="848" y="84"/>
                  </a:lnTo>
                  <a:lnTo>
                    <a:pt x="848" y="57"/>
                  </a:lnTo>
                  <a:lnTo>
                    <a:pt x="820" y="57"/>
                  </a:lnTo>
                  <a:lnTo>
                    <a:pt x="791" y="28"/>
                  </a:lnTo>
                  <a:lnTo>
                    <a:pt x="763" y="28"/>
                  </a:lnTo>
                  <a:lnTo>
                    <a:pt x="736" y="28"/>
                  </a:lnTo>
                  <a:lnTo>
                    <a:pt x="707" y="28"/>
                  </a:lnTo>
                  <a:lnTo>
                    <a:pt x="679" y="28"/>
                  </a:lnTo>
                  <a:lnTo>
                    <a:pt x="650" y="28"/>
                  </a:lnTo>
                  <a:lnTo>
                    <a:pt x="622" y="0"/>
                  </a:lnTo>
                  <a:lnTo>
                    <a:pt x="593" y="0"/>
                  </a:lnTo>
                  <a:lnTo>
                    <a:pt x="537" y="0"/>
                  </a:lnTo>
                  <a:lnTo>
                    <a:pt x="509" y="0"/>
                  </a:lnTo>
                  <a:lnTo>
                    <a:pt x="480" y="0"/>
                  </a:lnTo>
                  <a:lnTo>
                    <a:pt x="423" y="0"/>
                  </a:lnTo>
                  <a:lnTo>
                    <a:pt x="396" y="0"/>
                  </a:lnTo>
                  <a:lnTo>
                    <a:pt x="368" y="0"/>
                  </a:lnTo>
                  <a:lnTo>
                    <a:pt x="311" y="0"/>
                  </a:lnTo>
                  <a:lnTo>
                    <a:pt x="282" y="0"/>
                  </a:lnTo>
                  <a:lnTo>
                    <a:pt x="254" y="0"/>
                  </a:lnTo>
                  <a:lnTo>
                    <a:pt x="226" y="28"/>
                  </a:lnTo>
                  <a:lnTo>
                    <a:pt x="198" y="28"/>
                  </a:lnTo>
                  <a:lnTo>
                    <a:pt x="169" y="28"/>
                  </a:lnTo>
                  <a:lnTo>
                    <a:pt x="141" y="28"/>
                  </a:lnTo>
                  <a:lnTo>
                    <a:pt x="112" y="28"/>
                  </a:lnTo>
                  <a:lnTo>
                    <a:pt x="84" y="28"/>
                  </a:lnTo>
                  <a:lnTo>
                    <a:pt x="57" y="57"/>
                  </a:lnTo>
                  <a:lnTo>
                    <a:pt x="28" y="57"/>
                  </a:lnTo>
                  <a:lnTo>
                    <a:pt x="0" y="84"/>
                  </a:lnTo>
                  <a:lnTo>
                    <a:pt x="28" y="113"/>
                  </a:lnTo>
                  <a:lnTo>
                    <a:pt x="57" y="113"/>
                  </a:lnTo>
                  <a:lnTo>
                    <a:pt x="84" y="113"/>
                  </a:lnTo>
                  <a:lnTo>
                    <a:pt x="112" y="140"/>
                  </a:lnTo>
                  <a:lnTo>
                    <a:pt x="141" y="140"/>
                  </a:lnTo>
                  <a:lnTo>
                    <a:pt x="169" y="140"/>
                  </a:lnTo>
                  <a:lnTo>
                    <a:pt x="198" y="140"/>
                  </a:lnTo>
                  <a:lnTo>
                    <a:pt x="226" y="140"/>
                  </a:lnTo>
                  <a:lnTo>
                    <a:pt x="254" y="140"/>
                  </a:lnTo>
                  <a:lnTo>
                    <a:pt x="282" y="140"/>
                  </a:lnTo>
                  <a:lnTo>
                    <a:pt x="311" y="140"/>
                  </a:lnTo>
                  <a:lnTo>
                    <a:pt x="368" y="169"/>
                  </a:lnTo>
                  <a:lnTo>
                    <a:pt x="396" y="169"/>
                  </a:lnTo>
                  <a:lnTo>
                    <a:pt x="423" y="169"/>
                  </a:lnTo>
                  <a:lnTo>
                    <a:pt x="480" y="169"/>
                  </a:lnTo>
                  <a:lnTo>
                    <a:pt x="509" y="169"/>
                  </a:lnTo>
                  <a:lnTo>
                    <a:pt x="537" y="140"/>
                  </a:lnTo>
                  <a:lnTo>
                    <a:pt x="593" y="140"/>
                  </a:lnTo>
                  <a:lnTo>
                    <a:pt x="622" y="140"/>
                  </a:lnTo>
                  <a:lnTo>
                    <a:pt x="650" y="140"/>
                  </a:lnTo>
                  <a:lnTo>
                    <a:pt x="679" y="140"/>
                  </a:lnTo>
                  <a:lnTo>
                    <a:pt x="707" y="140"/>
                  </a:lnTo>
                  <a:lnTo>
                    <a:pt x="736" y="140"/>
                  </a:lnTo>
                  <a:lnTo>
                    <a:pt x="763" y="140"/>
                  </a:lnTo>
                  <a:lnTo>
                    <a:pt x="791" y="113"/>
                  </a:lnTo>
                  <a:lnTo>
                    <a:pt x="820" y="113"/>
                  </a:lnTo>
                  <a:lnTo>
                    <a:pt x="848" y="113"/>
                  </a:lnTo>
                  <a:lnTo>
                    <a:pt x="848" y="84"/>
                  </a:lnTo>
                  <a:lnTo>
                    <a:pt x="877" y="8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1865" y="3079"/>
              <a:ext cx="172" cy="21"/>
            </a:xfrm>
            <a:custGeom>
              <a:avLst/>
              <a:gdLst>
                <a:gd name="T0" fmla="*/ 0 w 877"/>
                <a:gd name="T1" fmla="*/ 0 h 142"/>
                <a:gd name="T2" fmla="*/ 0 w 877"/>
                <a:gd name="T3" fmla="*/ 0 h 142"/>
                <a:gd name="T4" fmla="*/ 0 w 877"/>
                <a:gd name="T5" fmla="*/ 0 h 142"/>
                <a:gd name="T6" fmla="*/ 0 w 877"/>
                <a:gd name="T7" fmla="*/ 0 h 142"/>
                <a:gd name="T8" fmla="*/ 0 w 877"/>
                <a:gd name="T9" fmla="*/ 0 h 142"/>
                <a:gd name="T10" fmla="*/ 0 w 877"/>
                <a:gd name="T11" fmla="*/ 0 h 142"/>
                <a:gd name="T12" fmla="*/ 0 w 877"/>
                <a:gd name="T13" fmla="*/ 0 h 142"/>
                <a:gd name="T14" fmla="*/ 0 w 877"/>
                <a:gd name="T15" fmla="*/ 0 h 142"/>
                <a:gd name="T16" fmla="*/ 0 w 877"/>
                <a:gd name="T17" fmla="*/ 0 h 142"/>
                <a:gd name="T18" fmla="*/ 0 w 877"/>
                <a:gd name="T19" fmla="*/ 0 h 142"/>
                <a:gd name="T20" fmla="*/ 0 w 877"/>
                <a:gd name="T21" fmla="*/ 0 h 142"/>
                <a:gd name="T22" fmla="*/ 0 w 877"/>
                <a:gd name="T23" fmla="*/ 0 h 142"/>
                <a:gd name="T24" fmla="*/ 0 w 877"/>
                <a:gd name="T25" fmla="*/ 0 h 142"/>
                <a:gd name="T26" fmla="*/ 0 w 877"/>
                <a:gd name="T27" fmla="*/ 0 h 142"/>
                <a:gd name="T28" fmla="*/ 0 w 877"/>
                <a:gd name="T29" fmla="*/ 0 h 142"/>
                <a:gd name="T30" fmla="*/ 0 w 877"/>
                <a:gd name="T31" fmla="*/ 0 h 142"/>
                <a:gd name="T32" fmla="*/ 0 w 877"/>
                <a:gd name="T33" fmla="*/ 0 h 142"/>
                <a:gd name="T34" fmla="*/ 0 w 877"/>
                <a:gd name="T35" fmla="*/ 0 h 142"/>
                <a:gd name="T36" fmla="*/ 0 w 877"/>
                <a:gd name="T37" fmla="*/ 0 h 142"/>
                <a:gd name="T38" fmla="*/ 0 w 877"/>
                <a:gd name="T39" fmla="*/ 0 h 142"/>
                <a:gd name="T40" fmla="*/ 0 w 877"/>
                <a:gd name="T41" fmla="*/ 0 h 142"/>
                <a:gd name="T42" fmla="*/ 0 w 877"/>
                <a:gd name="T43" fmla="*/ 0 h 142"/>
                <a:gd name="T44" fmla="*/ 0 w 877"/>
                <a:gd name="T45" fmla="*/ 0 h 142"/>
                <a:gd name="T46" fmla="*/ 0 w 877"/>
                <a:gd name="T47" fmla="*/ 0 h 142"/>
                <a:gd name="T48" fmla="*/ 0 w 877"/>
                <a:gd name="T49" fmla="*/ 0 h 142"/>
                <a:gd name="T50" fmla="*/ 0 w 877"/>
                <a:gd name="T51" fmla="*/ 0 h 142"/>
                <a:gd name="T52" fmla="*/ 0 w 877"/>
                <a:gd name="T53" fmla="*/ 0 h 142"/>
                <a:gd name="T54" fmla="*/ 0 w 877"/>
                <a:gd name="T55" fmla="*/ 0 h 142"/>
                <a:gd name="T56" fmla="*/ 0 w 877"/>
                <a:gd name="T57" fmla="*/ 0 h 142"/>
                <a:gd name="T58" fmla="*/ 0 w 877"/>
                <a:gd name="T59" fmla="*/ 0 h 142"/>
                <a:gd name="T60" fmla="*/ 0 w 877"/>
                <a:gd name="T61" fmla="*/ 0 h 142"/>
                <a:gd name="T62" fmla="*/ 0 w 877"/>
                <a:gd name="T63" fmla="*/ 0 h 142"/>
                <a:gd name="T64" fmla="*/ 0 w 877"/>
                <a:gd name="T65" fmla="*/ 0 h 142"/>
                <a:gd name="T66" fmla="*/ 0 w 877"/>
                <a:gd name="T67" fmla="*/ 0 h 142"/>
                <a:gd name="T68" fmla="*/ 0 w 877"/>
                <a:gd name="T69" fmla="*/ 0 h 142"/>
                <a:gd name="T70" fmla="*/ 0 w 877"/>
                <a:gd name="T71" fmla="*/ 0 h 142"/>
                <a:gd name="T72" fmla="*/ 0 w 877"/>
                <a:gd name="T73" fmla="*/ 0 h 1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7"/>
                <a:gd name="T112" fmla="*/ 0 h 142"/>
                <a:gd name="T113" fmla="*/ 877 w 877"/>
                <a:gd name="T114" fmla="*/ 142 h 1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7" h="142">
                  <a:moveTo>
                    <a:pt x="877" y="85"/>
                  </a:moveTo>
                  <a:lnTo>
                    <a:pt x="849" y="57"/>
                  </a:lnTo>
                  <a:lnTo>
                    <a:pt x="820" y="29"/>
                  </a:lnTo>
                  <a:lnTo>
                    <a:pt x="792" y="29"/>
                  </a:lnTo>
                  <a:lnTo>
                    <a:pt x="763" y="29"/>
                  </a:lnTo>
                  <a:lnTo>
                    <a:pt x="735" y="29"/>
                  </a:lnTo>
                  <a:lnTo>
                    <a:pt x="708" y="29"/>
                  </a:lnTo>
                  <a:lnTo>
                    <a:pt x="679" y="0"/>
                  </a:lnTo>
                  <a:lnTo>
                    <a:pt x="651" y="0"/>
                  </a:lnTo>
                  <a:lnTo>
                    <a:pt x="622" y="0"/>
                  </a:lnTo>
                  <a:lnTo>
                    <a:pt x="565" y="0"/>
                  </a:lnTo>
                  <a:lnTo>
                    <a:pt x="538" y="0"/>
                  </a:lnTo>
                  <a:lnTo>
                    <a:pt x="509" y="0"/>
                  </a:lnTo>
                  <a:lnTo>
                    <a:pt x="481" y="0"/>
                  </a:lnTo>
                  <a:lnTo>
                    <a:pt x="424" y="0"/>
                  </a:lnTo>
                  <a:lnTo>
                    <a:pt x="395" y="0"/>
                  </a:lnTo>
                  <a:lnTo>
                    <a:pt x="368" y="0"/>
                  </a:lnTo>
                  <a:lnTo>
                    <a:pt x="311" y="0"/>
                  </a:lnTo>
                  <a:lnTo>
                    <a:pt x="283" y="0"/>
                  </a:lnTo>
                  <a:lnTo>
                    <a:pt x="254" y="0"/>
                  </a:lnTo>
                  <a:lnTo>
                    <a:pt x="226" y="0"/>
                  </a:lnTo>
                  <a:lnTo>
                    <a:pt x="198" y="0"/>
                  </a:lnTo>
                  <a:lnTo>
                    <a:pt x="141" y="29"/>
                  </a:lnTo>
                  <a:lnTo>
                    <a:pt x="113" y="29"/>
                  </a:lnTo>
                  <a:lnTo>
                    <a:pt x="84" y="29"/>
                  </a:lnTo>
                  <a:lnTo>
                    <a:pt x="56" y="29"/>
                  </a:lnTo>
                  <a:lnTo>
                    <a:pt x="29" y="29"/>
                  </a:lnTo>
                  <a:lnTo>
                    <a:pt x="29" y="57"/>
                  </a:lnTo>
                  <a:lnTo>
                    <a:pt x="0" y="57"/>
                  </a:lnTo>
                  <a:lnTo>
                    <a:pt x="0" y="85"/>
                  </a:lnTo>
                  <a:lnTo>
                    <a:pt x="29" y="113"/>
                  </a:lnTo>
                  <a:lnTo>
                    <a:pt x="56" y="113"/>
                  </a:lnTo>
                  <a:lnTo>
                    <a:pt x="84" y="113"/>
                  </a:lnTo>
                  <a:lnTo>
                    <a:pt x="113" y="113"/>
                  </a:lnTo>
                  <a:lnTo>
                    <a:pt x="141" y="113"/>
                  </a:lnTo>
                  <a:lnTo>
                    <a:pt x="198" y="142"/>
                  </a:lnTo>
                  <a:lnTo>
                    <a:pt x="226" y="142"/>
                  </a:lnTo>
                  <a:lnTo>
                    <a:pt x="254" y="142"/>
                  </a:lnTo>
                  <a:lnTo>
                    <a:pt x="283" y="142"/>
                  </a:lnTo>
                  <a:lnTo>
                    <a:pt x="311" y="142"/>
                  </a:lnTo>
                  <a:lnTo>
                    <a:pt x="368" y="142"/>
                  </a:lnTo>
                  <a:lnTo>
                    <a:pt x="395" y="142"/>
                  </a:lnTo>
                  <a:lnTo>
                    <a:pt x="424" y="142"/>
                  </a:lnTo>
                  <a:lnTo>
                    <a:pt x="481" y="142"/>
                  </a:lnTo>
                  <a:lnTo>
                    <a:pt x="509" y="142"/>
                  </a:lnTo>
                  <a:lnTo>
                    <a:pt x="538" y="142"/>
                  </a:lnTo>
                  <a:lnTo>
                    <a:pt x="565" y="142"/>
                  </a:lnTo>
                  <a:lnTo>
                    <a:pt x="622" y="142"/>
                  </a:lnTo>
                  <a:lnTo>
                    <a:pt x="651" y="142"/>
                  </a:lnTo>
                  <a:lnTo>
                    <a:pt x="679" y="142"/>
                  </a:lnTo>
                  <a:lnTo>
                    <a:pt x="708" y="113"/>
                  </a:lnTo>
                  <a:lnTo>
                    <a:pt x="735" y="113"/>
                  </a:lnTo>
                  <a:lnTo>
                    <a:pt x="763" y="113"/>
                  </a:lnTo>
                  <a:lnTo>
                    <a:pt x="792" y="113"/>
                  </a:lnTo>
                  <a:lnTo>
                    <a:pt x="820" y="113"/>
                  </a:lnTo>
                  <a:lnTo>
                    <a:pt x="849" y="113"/>
                  </a:lnTo>
                  <a:lnTo>
                    <a:pt x="849" y="85"/>
                  </a:lnTo>
                  <a:lnTo>
                    <a:pt x="877" y="8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58" name="Line 53"/>
            <p:cNvSpPr>
              <a:spLocks noChangeShapeType="1"/>
            </p:cNvSpPr>
            <p:nvPr/>
          </p:nvSpPr>
          <p:spPr bwMode="auto">
            <a:xfrm>
              <a:off x="1387" y="3605"/>
              <a:ext cx="1" cy="59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59" name="Line 54"/>
            <p:cNvSpPr>
              <a:spLocks noChangeShapeType="1"/>
            </p:cNvSpPr>
            <p:nvPr/>
          </p:nvSpPr>
          <p:spPr bwMode="auto">
            <a:xfrm flipH="1">
              <a:off x="1632" y="3605"/>
              <a:ext cx="5" cy="308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60" name="Line 55"/>
            <p:cNvSpPr>
              <a:spLocks noChangeShapeType="1"/>
            </p:cNvSpPr>
            <p:nvPr/>
          </p:nvSpPr>
          <p:spPr bwMode="auto">
            <a:xfrm>
              <a:off x="1264" y="3532"/>
              <a:ext cx="1700" cy="1"/>
            </a:xfrm>
            <a:prstGeom prst="line">
              <a:avLst/>
            </a:prstGeom>
            <a:noFill/>
            <a:ln w="1588">
              <a:solidFill>
                <a:srgbClr val="FF88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2903" y="3605"/>
              <a:ext cx="1" cy="607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62" name="Line 57"/>
            <p:cNvSpPr>
              <a:spLocks noChangeShapeType="1"/>
            </p:cNvSpPr>
            <p:nvPr/>
          </p:nvSpPr>
          <p:spPr bwMode="auto">
            <a:xfrm>
              <a:off x="2548" y="3759"/>
              <a:ext cx="2" cy="9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63" name="Line 58"/>
            <p:cNvSpPr>
              <a:spLocks noChangeShapeType="1"/>
            </p:cNvSpPr>
            <p:nvPr/>
          </p:nvSpPr>
          <p:spPr bwMode="auto">
            <a:xfrm>
              <a:off x="2193" y="3763"/>
              <a:ext cx="1" cy="146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64" name="Line 59"/>
            <p:cNvSpPr>
              <a:spLocks noChangeShapeType="1"/>
            </p:cNvSpPr>
            <p:nvPr/>
          </p:nvSpPr>
          <p:spPr bwMode="auto">
            <a:xfrm>
              <a:off x="2093" y="3759"/>
              <a:ext cx="1" cy="17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837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2298" y="3289"/>
              <a:ext cx="44" cy="30"/>
            </a:xfrm>
            <a:custGeom>
              <a:avLst/>
              <a:gdLst>
                <a:gd name="T0" fmla="*/ 0 w 225"/>
                <a:gd name="T1" fmla="*/ 0 h 196"/>
                <a:gd name="T2" fmla="*/ 0 w 225"/>
                <a:gd name="T3" fmla="*/ 0 h 196"/>
                <a:gd name="T4" fmla="*/ 0 w 225"/>
                <a:gd name="T5" fmla="*/ 0 h 196"/>
                <a:gd name="T6" fmla="*/ 0 w 225"/>
                <a:gd name="T7" fmla="*/ 0 h 196"/>
                <a:gd name="T8" fmla="*/ 0 w 225"/>
                <a:gd name="T9" fmla="*/ 0 h 196"/>
                <a:gd name="T10" fmla="*/ 0 w 225"/>
                <a:gd name="T11" fmla="*/ 0 h 196"/>
                <a:gd name="T12" fmla="*/ 0 w 225"/>
                <a:gd name="T13" fmla="*/ 0 h 196"/>
                <a:gd name="T14" fmla="*/ 0 w 225"/>
                <a:gd name="T15" fmla="*/ 0 h 196"/>
                <a:gd name="T16" fmla="*/ 0 w 225"/>
                <a:gd name="T17" fmla="*/ 0 h 196"/>
                <a:gd name="T18" fmla="*/ 0 w 225"/>
                <a:gd name="T19" fmla="*/ 0 h 196"/>
                <a:gd name="T20" fmla="*/ 0 w 225"/>
                <a:gd name="T21" fmla="*/ 0 h 196"/>
                <a:gd name="T22" fmla="*/ 0 w 225"/>
                <a:gd name="T23" fmla="*/ 0 h 196"/>
                <a:gd name="T24" fmla="*/ 0 w 225"/>
                <a:gd name="T25" fmla="*/ 0 h 196"/>
                <a:gd name="T26" fmla="*/ 0 w 225"/>
                <a:gd name="T27" fmla="*/ 0 h 196"/>
                <a:gd name="T28" fmla="*/ 0 w 225"/>
                <a:gd name="T29" fmla="*/ 0 h 196"/>
                <a:gd name="T30" fmla="*/ 0 w 225"/>
                <a:gd name="T31" fmla="*/ 0 h 196"/>
                <a:gd name="T32" fmla="*/ 0 w 225"/>
                <a:gd name="T33" fmla="*/ 0 h 196"/>
                <a:gd name="T34" fmla="*/ 0 w 225"/>
                <a:gd name="T35" fmla="*/ 0 h 196"/>
                <a:gd name="T36" fmla="*/ 0 w 225"/>
                <a:gd name="T37" fmla="*/ 0 h 196"/>
                <a:gd name="T38" fmla="*/ 0 w 225"/>
                <a:gd name="T39" fmla="*/ 0 h 196"/>
                <a:gd name="T40" fmla="*/ 0 w 225"/>
                <a:gd name="T41" fmla="*/ 0 h 196"/>
                <a:gd name="T42" fmla="*/ 0 w 225"/>
                <a:gd name="T43" fmla="*/ 0 h 196"/>
                <a:gd name="T44" fmla="*/ 0 w 225"/>
                <a:gd name="T45" fmla="*/ 0 h 196"/>
                <a:gd name="T46" fmla="*/ 0 w 225"/>
                <a:gd name="T47" fmla="*/ 0 h 196"/>
                <a:gd name="T48" fmla="*/ 0 w 225"/>
                <a:gd name="T49" fmla="*/ 0 h 196"/>
                <a:gd name="T50" fmla="*/ 0 w 225"/>
                <a:gd name="T51" fmla="*/ 0 h 196"/>
                <a:gd name="T52" fmla="*/ 0 w 225"/>
                <a:gd name="T53" fmla="*/ 0 h 196"/>
                <a:gd name="T54" fmla="*/ 0 w 225"/>
                <a:gd name="T55" fmla="*/ 0 h 196"/>
                <a:gd name="T56" fmla="*/ 0 w 225"/>
                <a:gd name="T57" fmla="*/ 0 h 196"/>
                <a:gd name="T58" fmla="*/ 0 w 225"/>
                <a:gd name="T59" fmla="*/ 0 h 196"/>
                <a:gd name="T60" fmla="*/ 0 w 225"/>
                <a:gd name="T61" fmla="*/ 0 h 196"/>
                <a:gd name="T62" fmla="*/ 0 w 225"/>
                <a:gd name="T63" fmla="*/ 0 h 196"/>
                <a:gd name="T64" fmla="*/ 0 w 225"/>
                <a:gd name="T65" fmla="*/ 0 h 196"/>
                <a:gd name="T66" fmla="*/ 0 w 225"/>
                <a:gd name="T67" fmla="*/ 0 h 196"/>
                <a:gd name="T68" fmla="*/ 0 w 225"/>
                <a:gd name="T69" fmla="*/ 0 h 196"/>
                <a:gd name="T70" fmla="*/ 0 w 225"/>
                <a:gd name="T71" fmla="*/ 0 h 19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5"/>
                <a:gd name="T109" fmla="*/ 0 h 196"/>
                <a:gd name="T110" fmla="*/ 225 w 225"/>
                <a:gd name="T111" fmla="*/ 196 h 19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5" h="196">
                  <a:moveTo>
                    <a:pt x="225" y="112"/>
                  </a:moveTo>
                  <a:lnTo>
                    <a:pt x="225" y="112"/>
                  </a:lnTo>
                  <a:lnTo>
                    <a:pt x="225" y="83"/>
                  </a:lnTo>
                  <a:lnTo>
                    <a:pt x="225" y="56"/>
                  </a:lnTo>
                  <a:lnTo>
                    <a:pt x="197" y="56"/>
                  </a:lnTo>
                  <a:lnTo>
                    <a:pt x="197" y="27"/>
                  </a:lnTo>
                  <a:lnTo>
                    <a:pt x="170" y="27"/>
                  </a:lnTo>
                  <a:lnTo>
                    <a:pt x="141" y="0"/>
                  </a:lnTo>
                  <a:lnTo>
                    <a:pt x="113" y="0"/>
                  </a:lnTo>
                  <a:lnTo>
                    <a:pt x="84" y="0"/>
                  </a:lnTo>
                  <a:lnTo>
                    <a:pt x="84" y="27"/>
                  </a:lnTo>
                  <a:lnTo>
                    <a:pt x="56" y="27"/>
                  </a:lnTo>
                  <a:lnTo>
                    <a:pt x="27" y="56"/>
                  </a:lnTo>
                  <a:lnTo>
                    <a:pt x="27" y="83"/>
                  </a:lnTo>
                  <a:lnTo>
                    <a:pt x="0" y="83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27" y="140"/>
                  </a:lnTo>
                  <a:lnTo>
                    <a:pt x="27" y="167"/>
                  </a:lnTo>
                  <a:lnTo>
                    <a:pt x="56" y="167"/>
                  </a:lnTo>
                  <a:lnTo>
                    <a:pt x="56" y="196"/>
                  </a:lnTo>
                  <a:lnTo>
                    <a:pt x="84" y="196"/>
                  </a:lnTo>
                  <a:lnTo>
                    <a:pt x="113" y="196"/>
                  </a:lnTo>
                  <a:lnTo>
                    <a:pt x="141" y="196"/>
                  </a:lnTo>
                  <a:lnTo>
                    <a:pt x="170" y="196"/>
                  </a:lnTo>
                  <a:lnTo>
                    <a:pt x="197" y="196"/>
                  </a:lnTo>
                  <a:lnTo>
                    <a:pt x="197" y="167"/>
                  </a:lnTo>
                  <a:lnTo>
                    <a:pt x="225" y="167"/>
                  </a:lnTo>
                  <a:lnTo>
                    <a:pt x="225" y="140"/>
                  </a:lnTo>
                  <a:lnTo>
                    <a:pt x="225" y="112"/>
                  </a:lnTo>
                  <a:close/>
                </a:path>
              </a:pathLst>
            </a:custGeom>
            <a:solidFill>
              <a:srgbClr val="FF001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2303" y="3293"/>
              <a:ext cx="33" cy="26"/>
            </a:xfrm>
            <a:custGeom>
              <a:avLst/>
              <a:gdLst>
                <a:gd name="T0" fmla="*/ 0 w 170"/>
                <a:gd name="T1" fmla="*/ 0 h 169"/>
                <a:gd name="T2" fmla="*/ 0 w 170"/>
                <a:gd name="T3" fmla="*/ 0 h 169"/>
                <a:gd name="T4" fmla="*/ 0 w 170"/>
                <a:gd name="T5" fmla="*/ 0 h 169"/>
                <a:gd name="T6" fmla="*/ 0 w 170"/>
                <a:gd name="T7" fmla="*/ 0 h 169"/>
                <a:gd name="T8" fmla="*/ 0 w 170"/>
                <a:gd name="T9" fmla="*/ 0 h 169"/>
                <a:gd name="T10" fmla="*/ 0 w 170"/>
                <a:gd name="T11" fmla="*/ 0 h 169"/>
                <a:gd name="T12" fmla="*/ 0 w 170"/>
                <a:gd name="T13" fmla="*/ 0 h 169"/>
                <a:gd name="T14" fmla="*/ 0 w 170"/>
                <a:gd name="T15" fmla="*/ 0 h 169"/>
                <a:gd name="T16" fmla="*/ 0 w 170"/>
                <a:gd name="T17" fmla="*/ 0 h 169"/>
                <a:gd name="T18" fmla="*/ 0 w 170"/>
                <a:gd name="T19" fmla="*/ 0 h 169"/>
                <a:gd name="T20" fmla="*/ 0 w 170"/>
                <a:gd name="T21" fmla="*/ 0 h 169"/>
                <a:gd name="T22" fmla="*/ 0 w 170"/>
                <a:gd name="T23" fmla="*/ 0 h 169"/>
                <a:gd name="T24" fmla="*/ 0 w 170"/>
                <a:gd name="T25" fmla="*/ 0 h 169"/>
                <a:gd name="T26" fmla="*/ 0 w 170"/>
                <a:gd name="T27" fmla="*/ 0 h 169"/>
                <a:gd name="T28" fmla="*/ 0 w 170"/>
                <a:gd name="T29" fmla="*/ 0 h 169"/>
                <a:gd name="T30" fmla="*/ 0 w 170"/>
                <a:gd name="T31" fmla="*/ 0 h 169"/>
                <a:gd name="T32" fmla="*/ 0 w 170"/>
                <a:gd name="T33" fmla="*/ 0 h 169"/>
                <a:gd name="T34" fmla="*/ 0 w 170"/>
                <a:gd name="T35" fmla="*/ 0 h 169"/>
                <a:gd name="T36" fmla="*/ 0 w 170"/>
                <a:gd name="T37" fmla="*/ 0 h 169"/>
                <a:gd name="T38" fmla="*/ 0 w 170"/>
                <a:gd name="T39" fmla="*/ 0 h 169"/>
                <a:gd name="T40" fmla="*/ 0 w 170"/>
                <a:gd name="T41" fmla="*/ 0 h 169"/>
                <a:gd name="T42" fmla="*/ 0 w 170"/>
                <a:gd name="T43" fmla="*/ 0 h 169"/>
                <a:gd name="T44" fmla="*/ 0 w 170"/>
                <a:gd name="T45" fmla="*/ 0 h 169"/>
                <a:gd name="T46" fmla="*/ 0 w 170"/>
                <a:gd name="T47" fmla="*/ 0 h 169"/>
                <a:gd name="T48" fmla="*/ 0 w 170"/>
                <a:gd name="T49" fmla="*/ 0 h 169"/>
                <a:gd name="T50" fmla="*/ 0 w 170"/>
                <a:gd name="T51" fmla="*/ 0 h 169"/>
                <a:gd name="T52" fmla="*/ 0 w 170"/>
                <a:gd name="T53" fmla="*/ 0 h 169"/>
                <a:gd name="T54" fmla="*/ 0 w 170"/>
                <a:gd name="T55" fmla="*/ 0 h 169"/>
                <a:gd name="T56" fmla="*/ 0 w 170"/>
                <a:gd name="T57" fmla="*/ 0 h 169"/>
                <a:gd name="T58" fmla="*/ 0 w 170"/>
                <a:gd name="T59" fmla="*/ 0 h 169"/>
                <a:gd name="T60" fmla="*/ 0 w 170"/>
                <a:gd name="T61" fmla="*/ 0 h 169"/>
                <a:gd name="T62" fmla="*/ 0 w 170"/>
                <a:gd name="T63" fmla="*/ 0 h 169"/>
                <a:gd name="T64" fmla="*/ 0 w 170"/>
                <a:gd name="T65" fmla="*/ 0 h 169"/>
                <a:gd name="T66" fmla="*/ 0 w 170"/>
                <a:gd name="T67" fmla="*/ 0 h 169"/>
                <a:gd name="T68" fmla="*/ 0 w 170"/>
                <a:gd name="T69" fmla="*/ 0 h 169"/>
                <a:gd name="T70" fmla="*/ 0 w 170"/>
                <a:gd name="T71" fmla="*/ 0 h 1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0"/>
                <a:gd name="T109" fmla="*/ 0 h 169"/>
                <a:gd name="T110" fmla="*/ 170 w 170"/>
                <a:gd name="T111" fmla="*/ 169 h 1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0" h="169">
                  <a:moveTo>
                    <a:pt x="170" y="85"/>
                  </a:moveTo>
                  <a:lnTo>
                    <a:pt x="170" y="85"/>
                  </a:lnTo>
                  <a:lnTo>
                    <a:pt x="170" y="56"/>
                  </a:lnTo>
                  <a:lnTo>
                    <a:pt x="170" y="29"/>
                  </a:lnTo>
                  <a:lnTo>
                    <a:pt x="143" y="29"/>
                  </a:lnTo>
                  <a:lnTo>
                    <a:pt x="114" y="0"/>
                  </a:lnTo>
                  <a:lnTo>
                    <a:pt x="86" y="0"/>
                  </a:lnTo>
                  <a:lnTo>
                    <a:pt x="57" y="0"/>
                  </a:lnTo>
                  <a:lnTo>
                    <a:pt x="57" y="29"/>
                  </a:lnTo>
                  <a:lnTo>
                    <a:pt x="29" y="29"/>
                  </a:lnTo>
                  <a:lnTo>
                    <a:pt x="29" y="56"/>
                  </a:lnTo>
                  <a:lnTo>
                    <a:pt x="0" y="85"/>
                  </a:lnTo>
                  <a:lnTo>
                    <a:pt x="29" y="85"/>
                  </a:lnTo>
                  <a:lnTo>
                    <a:pt x="29" y="113"/>
                  </a:lnTo>
                  <a:lnTo>
                    <a:pt x="29" y="140"/>
                  </a:lnTo>
                  <a:lnTo>
                    <a:pt x="57" y="140"/>
                  </a:lnTo>
                  <a:lnTo>
                    <a:pt x="86" y="140"/>
                  </a:lnTo>
                  <a:lnTo>
                    <a:pt x="86" y="169"/>
                  </a:lnTo>
                  <a:lnTo>
                    <a:pt x="114" y="169"/>
                  </a:lnTo>
                  <a:lnTo>
                    <a:pt x="114" y="140"/>
                  </a:lnTo>
                  <a:lnTo>
                    <a:pt x="143" y="140"/>
                  </a:lnTo>
                  <a:lnTo>
                    <a:pt x="170" y="113"/>
                  </a:lnTo>
                  <a:lnTo>
                    <a:pt x="170" y="85"/>
                  </a:lnTo>
                  <a:close/>
                </a:path>
              </a:pathLst>
            </a:custGeom>
            <a:solidFill>
              <a:srgbClr val="FF0016"/>
            </a:solidFill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2303" y="3156"/>
              <a:ext cx="39" cy="1"/>
            </a:xfrm>
            <a:custGeom>
              <a:avLst/>
              <a:gdLst>
                <a:gd name="T0" fmla="*/ 0 w 198"/>
                <a:gd name="T1" fmla="*/ 0 h 1"/>
                <a:gd name="T2" fmla="*/ 0 w 198"/>
                <a:gd name="T3" fmla="*/ 0 h 1"/>
                <a:gd name="T4" fmla="*/ 0 w 198"/>
                <a:gd name="T5" fmla="*/ 0 h 1"/>
                <a:gd name="T6" fmla="*/ 0 w 198"/>
                <a:gd name="T7" fmla="*/ 0 h 1"/>
                <a:gd name="T8" fmla="*/ 0 w 198"/>
                <a:gd name="T9" fmla="*/ 0 h 1"/>
                <a:gd name="T10" fmla="*/ 0 w 198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8"/>
                <a:gd name="T19" fmla="*/ 0 h 1"/>
                <a:gd name="T20" fmla="*/ 198 w 198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8" h="1">
                  <a:moveTo>
                    <a:pt x="0" y="0"/>
                  </a:moveTo>
                  <a:lnTo>
                    <a:pt x="198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2747" y="2852"/>
              <a:ext cx="45" cy="64"/>
            </a:xfrm>
            <a:custGeom>
              <a:avLst/>
              <a:gdLst>
                <a:gd name="T0" fmla="*/ 0 w 227"/>
                <a:gd name="T1" fmla="*/ 0 h 421"/>
                <a:gd name="T2" fmla="*/ 0 w 227"/>
                <a:gd name="T3" fmla="*/ 0 h 421"/>
                <a:gd name="T4" fmla="*/ 0 w 227"/>
                <a:gd name="T5" fmla="*/ 0 h 421"/>
                <a:gd name="T6" fmla="*/ 0 w 227"/>
                <a:gd name="T7" fmla="*/ 0 h 421"/>
                <a:gd name="T8" fmla="*/ 0 w 227"/>
                <a:gd name="T9" fmla="*/ 0 h 421"/>
                <a:gd name="T10" fmla="*/ 0 w 227"/>
                <a:gd name="T11" fmla="*/ 0 h 421"/>
                <a:gd name="T12" fmla="*/ 0 w 227"/>
                <a:gd name="T13" fmla="*/ 0 h 421"/>
                <a:gd name="T14" fmla="*/ 0 w 227"/>
                <a:gd name="T15" fmla="*/ 0 h 421"/>
                <a:gd name="T16" fmla="*/ 0 w 227"/>
                <a:gd name="T17" fmla="*/ 0 h 4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7"/>
                <a:gd name="T28" fmla="*/ 0 h 421"/>
                <a:gd name="T29" fmla="*/ 227 w 227"/>
                <a:gd name="T30" fmla="*/ 421 h 4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7" h="421">
                  <a:moveTo>
                    <a:pt x="0" y="0"/>
                  </a:moveTo>
                  <a:lnTo>
                    <a:pt x="57" y="27"/>
                  </a:lnTo>
                  <a:lnTo>
                    <a:pt x="113" y="56"/>
                  </a:lnTo>
                  <a:lnTo>
                    <a:pt x="170" y="84"/>
                  </a:lnTo>
                  <a:lnTo>
                    <a:pt x="198" y="140"/>
                  </a:lnTo>
                  <a:lnTo>
                    <a:pt x="227" y="196"/>
                  </a:lnTo>
                  <a:lnTo>
                    <a:pt x="227" y="253"/>
                  </a:lnTo>
                  <a:lnTo>
                    <a:pt x="227" y="336"/>
                  </a:lnTo>
                  <a:lnTo>
                    <a:pt x="227" y="42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2825" y="2856"/>
              <a:ext cx="28" cy="69"/>
            </a:xfrm>
            <a:custGeom>
              <a:avLst/>
              <a:gdLst>
                <a:gd name="T0" fmla="*/ 0 w 142"/>
                <a:gd name="T1" fmla="*/ 0 h 451"/>
                <a:gd name="T2" fmla="*/ 0 w 142"/>
                <a:gd name="T3" fmla="*/ 0 h 451"/>
                <a:gd name="T4" fmla="*/ 0 w 142"/>
                <a:gd name="T5" fmla="*/ 0 h 451"/>
                <a:gd name="T6" fmla="*/ 0 w 142"/>
                <a:gd name="T7" fmla="*/ 0 h 451"/>
                <a:gd name="T8" fmla="*/ 0 w 142"/>
                <a:gd name="T9" fmla="*/ 0 h 451"/>
                <a:gd name="T10" fmla="*/ 0 w 142"/>
                <a:gd name="T11" fmla="*/ 0 h 451"/>
                <a:gd name="T12" fmla="*/ 0 w 142"/>
                <a:gd name="T13" fmla="*/ 0 h 451"/>
                <a:gd name="T14" fmla="*/ 0 w 142"/>
                <a:gd name="T15" fmla="*/ 0 h 451"/>
                <a:gd name="T16" fmla="*/ 0 w 142"/>
                <a:gd name="T17" fmla="*/ 0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2"/>
                <a:gd name="T28" fmla="*/ 0 h 451"/>
                <a:gd name="T29" fmla="*/ 142 w 142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2" h="451">
                  <a:moveTo>
                    <a:pt x="0" y="0"/>
                  </a:moveTo>
                  <a:lnTo>
                    <a:pt x="28" y="57"/>
                  </a:lnTo>
                  <a:lnTo>
                    <a:pt x="85" y="85"/>
                  </a:lnTo>
                  <a:lnTo>
                    <a:pt x="113" y="142"/>
                  </a:lnTo>
                  <a:lnTo>
                    <a:pt x="142" y="198"/>
                  </a:lnTo>
                  <a:lnTo>
                    <a:pt x="142" y="254"/>
                  </a:lnTo>
                  <a:lnTo>
                    <a:pt x="142" y="309"/>
                  </a:lnTo>
                  <a:lnTo>
                    <a:pt x="113" y="366"/>
                  </a:lnTo>
                  <a:lnTo>
                    <a:pt x="56" y="4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fr-FR" altLang="fr-FR" sz="2041"/>
            </a:p>
          </p:txBody>
        </p:sp>
      </p:grpSp>
      <p:pic>
        <p:nvPicPr>
          <p:cNvPr id="70" name="Imag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184" y="2717431"/>
            <a:ext cx="2713732" cy="1950080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0916" y="5092835"/>
            <a:ext cx="1301381" cy="1451310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9107" y="5092835"/>
            <a:ext cx="1418702" cy="1478168"/>
          </a:xfrm>
          <a:prstGeom prst="rect">
            <a:avLst/>
          </a:prstGeom>
        </p:spPr>
      </p:pic>
      <p:pic>
        <p:nvPicPr>
          <p:cNvPr id="1026" name="Picture 2" descr="Porte de Brandebourg, à Berlin (photo wikimedia)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19" y="1125725"/>
            <a:ext cx="1386876" cy="92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4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G_049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7" y="3775627"/>
            <a:ext cx="1898341" cy="126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Line 19"/>
          <p:cNvSpPr>
            <a:spLocks noChangeShapeType="1"/>
          </p:cNvSpPr>
          <p:nvPr/>
        </p:nvSpPr>
        <p:spPr bwMode="auto">
          <a:xfrm flipH="1">
            <a:off x="2665378" y="5142846"/>
            <a:ext cx="561423" cy="7481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9223" name="Line 22"/>
          <p:cNvSpPr>
            <a:spLocks noChangeShapeType="1"/>
          </p:cNvSpPr>
          <p:nvPr/>
        </p:nvSpPr>
        <p:spPr bwMode="auto">
          <a:xfrm flipH="1">
            <a:off x="2169109" y="4625992"/>
            <a:ext cx="1057693" cy="142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9224" name="Line 23"/>
          <p:cNvSpPr>
            <a:spLocks noChangeShapeType="1"/>
          </p:cNvSpPr>
          <p:nvPr/>
        </p:nvSpPr>
        <p:spPr bwMode="auto">
          <a:xfrm flipH="1" flipV="1">
            <a:off x="2178018" y="3287574"/>
            <a:ext cx="1005861" cy="609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644929" y="4241302"/>
            <a:ext cx="1469108" cy="1054455"/>
          </a:xfrm>
          <a:prstGeom prst="rect">
            <a:avLst/>
          </a:prstGeom>
          <a:gradFill rotWithShape="0">
            <a:gsLst>
              <a:gs pos="0">
                <a:srgbClr val="E3F1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3277" tIns="46638" rIns="93277" bIns="46638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632" dirty="0"/>
              <a:t>Duale </a:t>
            </a:r>
          </a:p>
          <a:p>
            <a:pPr algn="ctr"/>
            <a:r>
              <a:rPr lang="de-DE" altLang="fr-FR" sz="1632" dirty="0"/>
              <a:t>Hochschule</a:t>
            </a:r>
          </a:p>
          <a:p>
            <a:pPr algn="ctr"/>
            <a:r>
              <a:rPr lang="de-DE" altLang="fr-FR" sz="1020" dirty="0" err="1"/>
              <a:t>études</a:t>
            </a:r>
            <a:r>
              <a:rPr lang="de-DE" altLang="fr-FR" sz="1020" dirty="0"/>
              <a:t> en </a:t>
            </a:r>
            <a:r>
              <a:rPr lang="de-DE" altLang="fr-FR" sz="1020" dirty="0" err="1"/>
              <a:t>alternance</a:t>
            </a:r>
            <a:endParaRPr lang="de-DE" altLang="fr-FR" sz="1020" dirty="0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3800191" y="5820553"/>
            <a:ext cx="2278982" cy="824451"/>
          </a:xfrm>
          <a:prstGeom prst="rect">
            <a:avLst/>
          </a:prstGeom>
          <a:gradFill rotWithShape="0">
            <a:gsLst>
              <a:gs pos="0">
                <a:srgbClr val="E3F1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3277" tIns="46638" rIns="93277" bIns="46638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632" dirty="0"/>
              <a:t>Hochschulen für </a:t>
            </a:r>
          </a:p>
          <a:p>
            <a:pPr algn="ctr"/>
            <a:r>
              <a:rPr lang="de-DE" altLang="fr-FR" sz="1632" dirty="0"/>
              <a:t>öffentlichen Dienst</a:t>
            </a:r>
          </a:p>
          <a:p>
            <a:pPr algn="ctr"/>
            <a:r>
              <a:rPr lang="de-DE" altLang="fr-FR" sz="1020" dirty="0"/>
              <a:t>(</a:t>
            </a:r>
            <a:r>
              <a:rPr lang="de-DE" altLang="fr-FR" sz="1020" dirty="0" err="1"/>
              <a:t>fonction</a:t>
            </a:r>
            <a:r>
              <a:rPr lang="de-DE" altLang="fr-FR" sz="1020" dirty="0"/>
              <a:t> </a:t>
            </a:r>
            <a:r>
              <a:rPr lang="de-DE" altLang="fr-FR" sz="1020" dirty="0" err="1"/>
              <a:t>publique</a:t>
            </a:r>
            <a:r>
              <a:rPr lang="de-DE" altLang="fr-FR" sz="1020" dirty="0"/>
              <a:t>)</a:t>
            </a:r>
          </a:p>
        </p:txBody>
      </p:sp>
      <p:sp>
        <p:nvSpPr>
          <p:cNvPr id="9229" name="Line 18"/>
          <p:cNvSpPr>
            <a:spLocks noChangeShapeType="1"/>
          </p:cNvSpPr>
          <p:nvPr/>
        </p:nvSpPr>
        <p:spPr bwMode="auto">
          <a:xfrm>
            <a:off x="4535143" y="5142845"/>
            <a:ext cx="549093" cy="639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9232" name="Line 2"/>
          <p:cNvSpPr>
            <a:spLocks noChangeShapeType="1"/>
          </p:cNvSpPr>
          <p:nvPr/>
        </p:nvSpPr>
        <p:spPr bwMode="auto">
          <a:xfrm>
            <a:off x="4942112" y="4974843"/>
            <a:ext cx="1674816" cy="291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9233" name="Line 3"/>
          <p:cNvSpPr>
            <a:spLocks noChangeShapeType="1"/>
          </p:cNvSpPr>
          <p:nvPr/>
        </p:nvSpPr>
        <p:spPr bwMode="auto">
          <a:xfrm flipV="1">
            <a:off x="5054337" y="3740397"/>
            <a:ext cx="1961511" cy="7224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9234" name="Rectangle 10"/>
          <p:cNvSpPr>
            <a:spLocks noChangeArrowheads="1"/>
          </p:cNvSpPr>
          <p:nvPr/>
        </p:nvSpPr>
        <p:spPr bwMode="auto">
          <a:xfrm>
            <a:off x="7125911" y="3445199"/>
            <a:ext cx="1969610" cy="660856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3277" tIns="46638" rIns="93277" bIns="46638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632" dirty="0"/>
              <a:t>Kunsthochschule</a:t>
            </a:r>
          </a:p>
          <a:p>
            <a:pPr algn="ctr"/>
            <a:r>
              <a:rPr lang="de-DE" altLang="fr-FR" sz="1020" dirty="0" err="1"/>
              <a:t>écoles</a:t>
            </a:r>
            <a:r>
              <a:rPr lang="de-DE" altLang="fr-FR" sz="1020" dirty="0"/>
              <a:t> </a:t>
            </a:r>
            <a:r>
              <a:rPr lang="de-DE" altLang="fr-FR" sz="1020" dirty="0" err="1"/>
              <a:t>d‘art</a:t>
            </a:r>
            <a:r>
              <a:rPr lang="de-DE" altLang="fr-FR" sz="1020" dirty="0"/>
              <a:t> et </a:t>
            </a:r>
            <a:r>
              <a:rPr lang="de-DE" altLang="fr-FR" sz="1020" dirty="0" err="1"/>
              <a:t>d‘architecture</a:t>
            </a:r>
            <a:endParaRPr lang="de-DE" altLang="fr-FR" sz="1020" dirty="0"/>
          </a:p>
        </p:txBody>
      </p:sp>
      <p:sp>
        <p:nvSpPr>
          <p:cNvPr id="9235" name="Rectangle 11"/>
          <p:cNvSpPr>
            <a:spLocks noChangeArrowheads="1"/>
          </p:cNvSpPr>
          <p:nvPr/>
        </p:nvSpPr>
        <p:spPr bwMode="auto">
          <a:xfrm>
            <a:off x="6616928" y="4852756"/>
            <a:ext cx="2188675" cy="886001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3277" tIns="46638" rIns="93277" bIns="46638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632" dirty="0"/>
              <a:t>Pädagogische </a:t>
            </a:r>
          </a:p>
          <a:p>
            <a:pPr algn="ctr"/>
            <a:r>
              <a:rPr lang="de-DE" altLang="fr-FR" sz="1632" dirty="0"/>
              <a:t>Hochschule</a:t>
            </a:r>
          </a:p>
          <a:p>
            <a:pPr algn="ctr"/>
            <a:r>
              <a:rPr lang="de-DE" altLang="fr-FR" sz="1020" dirty="0" smtClean="0"/>
              <a:t> </a:t>
            </a:r>
            <a:r>
              <a:rPr lang="fr-FR" altLang="fr-FR" sz="1020" dirty="0"/>
              <a:t>Métiers de l’enseignement </a:t>
            </a:r>
            <a:br>
              <a:rPr lang="fr-FR" altLang="fr-FR" sz="1020" dirty="0"/>
            </a:br>
            <a:r>
              <a:rPr lang="fr-FR" altLang="fr-FR" sz="1020" dirty="0"/>
              <a:t>et de la formation</a:t>
            </a:r>
            <a:r>
              <a:rPr lang="de-DE" altLang="fr-FR" sz="1020" dirty="0"/>
              <a:t> </a:t>
            </a:r>
          </a:p>
        </p:txBody>
      </p:sp>
      <p:sp>
        <p:nvSpPr>
          <p:cNvPr id="9236" name="Rectangle 12"/>
          <p:cNvSpPr>
            <a:spLocks noChangeArrowheads="1"/>
          </p:cNvSpPr>
          <p:nvPr/>
        </p:nvSpPr>
        <p:spPr bwMode="auto">
          <a:xfrm>
            <a:off x="5190424" y="2154505"/>
            <a:ext cx="2192870" cy="735364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277" tIns="46638" rIns="93277" bIns="46638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632" dirty="0" smtClean="0"/>
              <a:t>Universität/</a:t>
            </a:r>
          </a:p>
          <a:p>
            <a:pPr algn="ctr"/>
            <a:r>
              <a:rPr lang="de-DE" altLang="fr-FR" sz="1632" dirty="0" smtClean="0"/>
              <a:t>Technische Universität</a:t>
            </a:r>
            <a:endParaRPr lang="de-DE" altLang="fr-FR" sz="1632" dirty="0"/>
          </a:p>
        </p:txBody>
      </p:sp>
      <p:sp>
        <p:nvSpPr>
          <p:cNvPr id="9237" name="Line 24"/>
          <p:cNvSpPr>
            <a:spLocks noChangeShapeType="1"/>
          </p:cNvSpPr>
          <p:nvPr/>
        </p:nvSpPr>
        <p:spPr bwMode="auto">
          <a:xfrm flipV="1">
            <a:off x="4623022" y="2993289"/>
            <a:ext cx="1156498" cy="764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837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389106" y="2468179"/>
            <a:ext cx="2672723" cy="799657"/>
          </a:xfrm>
          <a:prstGeom prst="rect">
            <a:avLst/>
          </a:prstGeom>
          <a:gradFill rotWithShape="1">
            <a:gsLst>
              <a:gs pos="0">
                <a:srgbClr val="FFDE80"/>
              </a:gs>
              <a:gs pos="50000">
                <a:srgbClr val="FFE8B3"/>
              </a:gs>
              <a:gs pos="100000">
                <a:srgbClr val="FFF3DA"/>
              </a:gs>
            </a:gsLst>
            <a:lin ang="162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3277" tIns="46638" rIns="93277" bIns="46638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400" dirty="0"/>
              <a:t>(Fach-)</a:t>
            </a:r>
            <a:r>
              <a:rPr lang="de-DE" altLang="fr-FR" sz="1400" dirty="0" smtClean="0"/>
              <a:t>Hochschule</a:t>
            </a:r>
          </a:p>
          <a:p>
            <a:pPr algn="ctr"/>
            <a:r>
              <a:rPr lang="de-DE" altLang="fr-FR" sz="1400" dirty="0" smtClean="0"/>
              <a:t>University </a:t>
            </a:r>
            <a:r>
              <a:rPr lang="de-DE" altLang="fr-FR" sz="1400" dirty="0" err="1" smtClean="0"/>
              <a:t>of</a:t>
            </a:r>
            <a:r>
              <a:rPr lang="de-DE" altLang="fr-FR" sz="1400" dirty="0" smtClean="0"/>
              <a:t> Applied </a:t>
            </a:r>
            <a:r>
              <a:rPr lang="de-DE" altLang="fr-FR" sz="1400" dirty="0" err="1" smtClean="0"/>
              <a:t>Sciences</a:t>
            </a:r>
            <a:endParaRPr lang="de-DE" altLang="fr-FR" sz="1400" dirty="0"/>
          </a:p>
          <a:p>
            <a:pPr algn="ctr"/>
            <a:r>
              <a:rPr lang="de-DE" altLang="fr-FR" sz="1020" dirty="0" err="1"/>
              <a:t>université</a:t>
            </a:r>
            <a:r>
              <a:rPr lang="de-DE" altLang="fr-FR" sz="1020" dirty="0"/>
              <a:t> de </a:t>
            </a:r>
            <a:r>
              <a:rPr lang="de-DE" altLang="fr-FR" sz="1020" dirty="0" err="1"/>
              <a:t>sciences</a:t>
            </a:r>
            <a:r>
              <a:rPr lang="de-DE" altLang="fr-FR" sz="1020" dirty="0"/>
              <a:t> </a:t>
            </a:r>
            <a:r>
              <a:rPr lang="de-DE" altLang="fr-FR" sz="1020" dirty="0" err="1"/>
              <a:t>appliquées</a:t>
            </a:r>
            <a:endParaRPr lang="de-DE" altLang="fr-FR" sz="1020" dirty="0"/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1011676" y="5891012"/>
            <a:ext cx="1581571" cy="762901"/>
          </a:xfrm>
          <a:prstGeom prst="rect">
            <a:avLst/>
          </a:prstGeom>
          <a:gradFill rotWithShape="0">
            <a:gsLst>
              <a:gs pos="0">
                <a:srgbClr val="E3F1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20" tIns="45710" rIns="91420" bIns="45710" anchor="ctr"/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fr-FR" sz="1600" dirty="0"/>
              <a:t>Betriebliche</a:t>
            </a:r>
          </a:p>
          <a:p>
            <a:pPr algn="ctr"/>
            <a:r>
              <a:rPr lang="de-DE" altLang="fr-FR" sz="1600" dirty="0"/>
              <a:t>Ausbildung</a:t>
            </a:r>
          </a:p>
          <a:p>
            <a:pPr algn="ctr"/>
            <a:r>
              <a:rPr lang="de-DE" altLang="fr-FR" sz="1000" dirty="0" err="1"/>
              <a:t>apprentissage</a:t>
            </a:r>
            <a:endParaRPr lang="de-DE" altLang="fr-FR" sz="1000" dirty="0"/>
          </a:p>
          <a:p>
            <a:pPr algn="ctr"/>
            <a:r>
              <a:rPr lang="de-DE" altLang="fr-FR" sz="1000" dirty="0" err="1"/>
              <a:t>classique</a:t>
            </a:r>
            <a:r>
              <a:rPr lang="de-DE" altLang="fr-FR" sz="1000" dirty="0"/>
              <a:t> en </a:t>
            </a:r>
            <a:r>
              <a:rPr lang="de-DE" altLang="fr-FR" sz="1000" dirty="0" err="1"/>
              <a:t>alternance</a:t>
            </a:r>
            <a:endParaRPr lang="de-DE" altLang="fr-FR" sz="16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708" y="38594"/>
            <a:ext cx="1143545" cy="707092"/>
          </a:xfrm>
          <a:prstGeom prst="rect">
            <a:avLst/>
          </a:prstGeom>
        </p:spPr>
      </p:pic>
      <p:pic>
        <p:nvPicPr>
          <p:cNvPr id="43" name="Picture 2" descr="H:\Eigene Dateien\Eigene Bilder\Diplo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41" y="9725"/>
            <a:ext cx="1456151" cy="14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25911" y="135566"/>
            <a:ext cx="1679691" cy="11088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Bachelor</a:t>
            </a:r>
            <a:endParaRPr lang="fr-FR" dirty="0" smtClean="0"/>
          </a:p>
          <a:p>
            <a:pPr algn="ctr"/>
            <a:r>
              <a:rPr lang="fr-FR" dirty="0" smtClean="0"/>
              <a:t>Master</a:t>
            </a:r>
          </a:p>
          <a:p>
            <a:pPr algn="ctr"/>
            <a:r>
              <a:rPr lang="fr-FR" dirty="0" err="1" smtClean="0"/>
              <a:t>Staatszexam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079769" y="1582962"/>
            <a:ext cx="3455373" cy="57154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Après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86222" y="1681137"/>
            <a:ext cx="304246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Panorama après le bac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954593" y="690014"/>
            <a:ext cx="106125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8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842" y="264889"/>
            <a:ext cx="1143545" cy="707092"/>
          </a:xfrm>
          <a:prstGeom prst="rect">
            <a:avLst/>
          </a:prstGeom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7086" y="2190131"/>
            <a:ext cx="8980714" cy="4569897"/>
          </a:xfrm>
        </p:spPr>
        <p:txBody>
          <a:bodyPr>
            <a:normAutofit fontScale="92500" lnSpcReduction="10000"/>
          </a:bodyPr>
          <a:lstStyle/>
          <a:p>
            <a:r>
              <a:rPr lang="fr-FR" b="1" u="sng" dirty="0" smtClean="0"/>
              <a:t>Inscription dans l’enseignement supérieur</a:t>
            </a:r>
          </a:p>
          <a:p>
            <a:pPr marL="0" indent="0">
              <a:buNone/>
            </a:pPr>
            <a:endParaRPr lang="fr-FR" b="1" dirty="0"/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u="sng" dirty="0" smtClean="0"/>
              <a:t>Sites utiles</a:t>
            </a:r>
          </a:p>
          <a:p>
            <a:pPr marL="0" indent="0">
              <a:buNone/>
            </a:pPr>
            <a:r>
              <a:rPr lang="fr-FR" sz="1200" b="1" dirty="0" smtClean="0">
                <a:hlinkClick r:id="rId3"/>
              </a:rPr>
              <a:t>www.hochschulkompass.de</a:t>
            </a:r>
            <a:endParaRPr lang="fr-FR" sz="1200" b="1" dirty="0" smtClean="0"/>
          </a:p>
          <a:p>
            <a:pPr marL="0" indent="0">
              <a:buNone/>
            </a:pPr>
            <a:r>
              <a:rPr lang="fr-FR" sz="1200" b="1" dirty="0" smtClean="0">
                <a:hlinkClick r:id="rId4"/>
              </a:rPr>
              <a:t>www.studienwahl.de</a:t>
            </a:r>
            <a:r>
              <a:rPr lang="fr-FR" sz="1200" b="1" dirty="0" smtClean="0"/>
              <a:t> </a:t>
            </a:r>
          </a:p>
          <a:p>
            <a:pPr marL="0" indent="0">
              <a:buNone/>
            </a:pPr>
            <a:r>
              <a:rPr lang="fr-FR" sz="1200" b="1" dirty="0" smtClean="0">
                <a:hlinkClick r:id="rId5"/>
              </a:rPr>
              <a:t>www.daad.de</a:t>
            </a:r>
            <a:r>
              <a:rPr lang="fr-FR" sz="1200" b="1" dirty="0"/>
              <a:t>, </a:t>
            </a:r>
            <a:r>
              <a:rPr lang="fr-FR" sz="1200" b="1" dirty="0" smtClean="0"/>
              <a:t>    </a:t>
            </a:r>
            <a:r>
              <a:rPr lang="fr-FR" sz="1200" b="1" dirty="0" smtClean="0">
                <a:hlinkClick r:id="rId6"/>
              </a:rPr>
              <a:t>//paris.daad.de/bourses_et_subventions.html</a:t>
            </a:r>
            <a:r>
              <a:rPr lang="fr-FR" sz="1200" b="1" dirty="0" smtClean="0"/>
              <a:t> </a:t>
            </a:r>
          </a:p>
          <a:p>
            <a:pPr marL="0" indent="0">
              <a:buNone/>
            </a:pPr>
            <a:r>
              <a:rPr lang="fr-FR" sz="1200" b="1" dirty="0" smtClean="0">
                <a:hlinkClick r:id="rId7"/>
              </a:rPr>
              <a:t>www.studentenwerke.de</a:t>
            </a:r>
            <a:r>
              <a:rPr lang="fr-FR" sz="1200" b="1" dirty="0" smtClean="0"/>
              <a:t> </a:t>
            </a:r>
          </a:p>
          <a:p>
            <a:pPr marL="0" indent="0">
              <a:buNone/>
            </a:pPr>
            <a:r>
              <a:rPr lang="fr-FR" sz="1200" b="1" dirty="0">
                <a:hlinkClick r:id="rId8"/>
              </a:rPr>
              <a:t>http://</a:t>
            </a:r>
            <a:r>
              <a:rPr lang="fr-FR" sz="1200" b="1" dirty="0" smtClean="0">
                <a:hlinkClick r:id="rId8"/>
              </a:rPr>
              <a:t>ranking.zeit.de/che2016/de</a:t>
            </a:r>
            <a:r>
              <a:rPr lang="fr-FR" sz="1200" b="1" dirty="0" smtClean="0"/>
              <a:t> </a:t>
            </a:r>
          </a:p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endParaRPr lang="fr-FR" b="1" dirty="0" smtClean="0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855296" y="2526573"/>
            <a:ext cx="538665" cy="5949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1572985" y="2612834"/>
            <a:ext cx="306073" cy="5873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707894" y="2634342"/>
            <a:ext cx="1158056" cy="5442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73681" y="3487687"/>
            <a:ext cx="1513115" cy="402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Accès libre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04781" y="3197506"/>
            <a:ext cx="2914103" cy="9495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Accès </a:t>
            </a:r>
            <a:r>
              <a:rPr lang="fr-FR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centralisé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44910" y="3346173"/>
            <a:ext cx="3239861" cy="4025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Sélection au niveau local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108" y="4527668"/>
            <a:ext cx="1310368" cy="6775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94514" y="4527668"/>
            <a:ext cx="3973286" cy="22323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FR" b="1" dirty="0" smtClean="0">
                <a:hlinkClick r:id="rId10"/>
              </a:rPr>
              <a:t>www.arbeitsagentur.de</a:t>
            </a:r>
            <a:r>
              <a:rPr lang="fr-FR" b="1" dirty="0" smtClean="0"/>
              <a:t> </a:t>
            </a:r>
          </a:p>
          <a:p>
            <a:endParaRPr lang="fr-FR" b="1" dirty="0"/>
          </a:p>
          <a:p>
            <a:r>
              <a:rPr lang="fr-FR" b="1" dirty="0" smtClean="0"/>
              <a:t>(</a:t>
            </a:r>
            <a:r>
              <a:rPr lang="fr-FR" b="1" dirty="0" err="1" smtClean="0"/>
              <a:t>Jobbörse</a:t>
            </a:r>
            <a:r>
              <a:rPr lang="fr-FR" b="1" dirty="0" smtClean="0"/>
              <a:t>)</a:t>
            </a:r>
          </a:p>
          <a:p>
            <a:r>
              <a:rPr lang="fr-FR" b="1" dirty="0" err="1" smtClean="0"/>
              <a:t>Apprentissage,stages,emplois</a:t>
            </a:r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(//berufenet.arbeitsagentur.de)</a:t>
            </a:r>
          </a:p>
          <a:p>
            <a:r>
              <a:rPr lang="fr-FR" b="1" dirty="0" smtClean="0"/>
              <a:t>Descriptifs métiers</a:t>
            </a:r>
          </a:p>
          <a:p>
            <a:endParaRPr lang="fr-FR" dirty="0" smtClean="0"/>
          </a:p>
          <a:p>
            <a:pPr algn="ctr"/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8305" y="2457774"/>
            <a:ext cx="1201463" cy="555901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1036" y="2618360"/>
            <a:ext cx="1142900" cy="89376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1571" y="2514600"/>
            <a:ext cx="1010193" cy="81117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1657" y="3524"/>
            <a:ext cx="5421462" cy="112033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2976" y="5782918"/>
            <a:ext cx="569604" cy="47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4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9BBB59"/>
                </a:solidFill>
              </a:rPr>
              <a:t>Euroguidance</a:t>
            </a:r>
            <a:r>
              <a:rPr lang="fr-FR" dirty="0" smtClean="0">
                <a:solidFill>
                  <a:srgbClr val="9BBB59"/>
                </a:solidFill>
              </a:rPr>
              <a:t> : </a:t>
            </a:r>
            <a:r>
              <a:rPr lang="fr-FR" dirty="0" err="1" smtClean="0">
                <a:solidFill>
                  <a:srgbClr val="9BBB59"/>
                </a:solidFill>
              </a:rPr>
              <a:t>kesako</a:t>
            </a:r>
            <a:r>
              <a:rPr lang="fr-FR" dirty="0" smtClean="0">
                <a:solidFill>
                  <a:srgbClr val="9BBB59"/>
                </a:solidFill>
              </a:rPr>
              <a:t> ?</a:t>
            </a:r>
            <a:r>
              <a:rPr lang="fr-FR" dirty="0">
                <a:solidFill>
                  <a:srgbClr val="9BBB59"/>
                </a:solidFill>
              </a:rPr>
              <a:t/>
            </a:r>
            <a:br>
              <a:rPr lang="fr-FR" dirty="0">
                <a:solidFill>
                  <a:srgbClr val="9BBB59"/>
                </a:solidFill>
              </a:rPr>
            </a:br>
            <a:endParaRPr lang="fr-FR" dirty="0">
              <a:solidFill>
                <a:srgbClr val="9BBB59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93" y="4869352"/>
            <a:ext cx="1461907" cy="1988648"/>
          </a:xfrm>
          <a:prstGeom prst="rect">
            <a:avLst/>
          </a:prstGeom>
        </p:spPr>
      </p:pic>
      <p:pic>
        <p:nvPicPr>
          <p:cNvPr id="3" name="Image 2" descr="Capture d’écran 2017-02-28 à 23.07.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2" y="100598"/>
            <a:ext cx="5482706" cy="30053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82" y="5634359"/>
            <a:ext cx="76443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fr-FR" sz="1600" dirty="0">
                <a:solidFill>
                  <a:srgbClr val="9BBB59"/>
                </a:solidFill>
                <a:ea typeface="+mj-ea"/>
                <a:cs typeface="+mj-cs"/>
                <a:hlinkClick r:id="rId4"/>
              </a:rPr>
              <a:t>https://prezi.com/usjtizv4arxj/euroguidance/</a:t>
            </a:r>
            <a:endParaRPr lang="fr-FR" sz="1600" dirty="0">
              <a:solidFill>
                <a:srgbClr val="9BBB5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9546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Allemagne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3842" y="264889"/>
            <a:ext cx="1143545" cy="707092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3"/>
          <a:srcRect l="993" r="-2130"/>
          <a:stretch/>
        </p:blipFill>
        <p:spPr>
          <a:xfrm>
            <a:off x="5866800" y="264890"/>
            <a:ext cx="2166822" cy="707092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8918" y="5725708"/>
            <a:ext cx="3605082" cy="12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44" y="1207498"/>
            <a:ext cx="970661" cy="78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955" y="1207497"/>
            <a:ext cx="899559" cy="78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01" y="1207496"/>
            <a:ext cx="842657" cy="78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7624" y="1207497"/>
            <a:ext cx="870767" cy="7819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852" y="3044556"/>
            <a:ext cx="4809469" cy="372631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13842" y="2121897"/>
            <a:ext cx="5605415" cy="8390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1200" b="1" dirty="0" smtClean="0"/>
          </a:p>
          <a:p>
            <a:pPr algn="ctr"/>
            <a:r>
              <a:rPr lang="fr-FR" sz="1200" b="1" dirty="0" smtClean="0"/>
              <a:t>3 secteurs clés</a:t>
            </a:r>
            <a:r>
              <a:rPr lang="fr-FR" sz="1200" dirty="0" smtClean="0"/>
              <a:t> </a:t>
            </a:r>
          </a:p>
          <a:p>
            <a:pPr algn="ctr"/>
            <a:r>
              <a:rPr lang="fr-FR" sz="1200" dirty="0" smtClean="0"/>
              <a:t>Enseignement supérieur, cursus intégrés bi, tri </a:t>
            </a:r>
            <a:r>
              <a:rPr lang="fr-FR" sz="1200" dirty="0" err="1" smtClean="0"/>
              <a:t>natioanux</a:t>
            </a:r>
            <a:endParaRPr lang="fr-FR" sz="1200" dirty="0" smtClean="0"/>
          </a:p>
          <a:p>
            <a:pPr algn="ctr"/>
            <a:r>
              <a:rPr lang="fr-FR" sz="1200" dirty="0" smtClean="0"/>
              <a:t>Recherche: thèses </a:t>
            </a:r>
            <a:r>
              <a:rPr lang="fr-FR" sz="1200" dirty="0" err="1" smtClean="0"/>
              <a:t>co-tutelle</a:t>
            </a:r>
            <a:endParaRPr lang="fr-FR" sz="1200" dirty="0" smtClean="0"/>
          </a:p>
          <a:p>
            <a:pPr algn="ctr"/>
            <a:r>
              <a:rPr lang="fr-FR" sz="1200" dirty="0" smtClean="0"/>
              <a:t>Insertion professionnelle</a:t>
            </a:r>
            <a:r>
              <a:rPr lang="fr-FR" sz="1200" dirty="0">
                <a:hlinkClick r:id="rId10"/>
              </a:rPr>
              <a:t> </a:t>
            </a:r>
            <a:r>
              <a:rPr lang="fr-FR" sz="1200" dirty="0" smtClean="0">
                <a:hlinkClick r:id="rId10"/>
              </a:rPr>
              <a:t> www.forum-franco-allemand.org</a:t>
            </a:r>
            <a:endParaRPr lang="fr-FR" sz="1200" dirty="0" smtClean="0"/>
          </a:p>
          <a:p>
            <a:pPr algn="ctr"/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015343" y="188421"/>
            <a:ext cx="2322612" cy="7835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www,dfh-ufa,org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66800" y="3044556"/>
            <a:ext cx="3168343" cy="26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5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4787" y="105322"/>
            <a:ext cx="8043334" cy="914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Belgique – études secondaires</a:t>
            </a:r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47" y="210644"/>
            <a:ext cx="1125453" cy="8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89467" y="6311404"/>
            <a:ext cx="86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enseignement.be</a:t>
            </a:r>
            <a:r>
              <a:rPr lang="fr-FR" dirty="0"/>
              <a:t> </a:t>
            </a:r>
            <a:r>
              <a:rPr lang="fr-FR" dirty="0" smtClean="0"/>
              <a:t>-&gt; « annuaires scolaires » -&gt; « recherche avancée »</a:t>
            </a:r>
            <a:endParaRPr lang="fr-FR" dirty="0"/>
          </a:p>
        </p:txBody>
      </p:sp>
      <p:pic>
        <p:nvPicPr>
          <p:cNvPr id="9" name="Image 8" descr="Capture d’écran 2017-03-03 à 22.00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8"/>
          <a:stretch/>
        </p:blipFill>
        <p:spPr>
          <a:xfrm>
            <a:off x="4330700" y="1379572"/>
            <a:ext cx="4508500" cy="493183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89467" y="1625600"/>
            <a:ext cx="36237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 smtClean="0"/>
              <a:t>L’enseignement spécialisé</a:t>
            </a: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 smtClean="0"/>
          </a:p>
          <a:p>
            <a:pPr marL="285750" indent="-285750">
              <a:buFontTx/>
              <a:buChar char="-"/>
            </a:pPr>
            <a:endParaRPr lang="fr-FR" b="1" dirty="0"/>
          </a:p>
          <a:p>
            <a:pPr marL="285750" indent="-285750">
              <a:buFontTx/>
              <a:buChar char="-"/>
            </a:pPr>
            <a:r>
              <a:rPr lang="fr-FR" b="1" dirty="0" smtClean="0"/>
              <a:t>L’enseignement technique et artistique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b="1" dirty="0" smtClean="0"/>
              <a:t>Les langues vivantes 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7" y="4508395"/>
            <a:ext cx="1477632" cy="12509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2566" y="4067512"/>
            <a:ext cx="1816100" cy="22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04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4787" y="105322"/>
            <a:ext cx="8043334" cy="914400"/>
          </a:xfrm>
        </p:spPr>
        <p:txBody>
          <a:bodyPr>
            <a:normAutofit/>
          </a:bodyPr>
          <a:lstStyle/>
          <a:p>
            <a:r>
              <a:rPr lang="fr-FR" dirty="0" smtClean="0"/>
              <a:t>Enseignement supérieur</a:t>
            </a:r>
            <a:endParaRPr lang="fr-FR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47" y="210644"/>
            <a:ext cx="1125453" cy="80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 rotWithShape="1">
          <a:blip r:embed="rId3"/>
          <a:srcRect t="8622" r="2225" b="6878"/>
          <a:stretch/>
        </p:blipFill>
        <p:spPr>
          <a:xfrm>
            <a:off x="1177926" y="1303866"/>
            <a:ext cx="6887559" cy="395800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3152" y="5295741"/>
            <a:ext cx="635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fr-FR" sz="2000" b="1" dirty="0" smtClean="0"/>
              <a:t>Haute Ecole &lt;-&gt; Université</a:t>
            </a:r>
          </a:p>
          <a:p>
            <a:pPr marL="285750" indent="-285750" algn="ctr">
              <a:buFont typeface="Arial"/>
              <a:buChar char="•"/>
            </a:pPr>
            <a:r>
              <a:rPr lang="fr-FR" sz="2000" b="1" dirty="0" smtClean="0"/>
              <a:t>L’inscription : équivalence, quotas, TOSS, </a:t>
            </a:r>
          </a:p>
          <a:p>
            <a:pPr marL="285750" indent="-285750" algn="ctr">
              <a:buFont typeface="Arial"/>
              <a:buChar char="•"/>
            </a:pPr>
            <a:r>
              <a:rPr lang="fr-FR" sz="2000" b="1" dirty="0"/>
              <a:t>L</a:t>
            </a:r>
            <a:r>
              <a:rPr lang="fr-FR" sz="2000" b="1" dirty="0" smtClean="0"/>
              <a:t>e décret « paysage »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9467" y="6311404"/>
            <a:ext cx="6688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http://www.studyinbelgium.be/fr/search-</a:t>
            </a:r>
            <a:r>
              <a:rPr lang="fr-FR" dirty="0" smtClean="0">
                <a:hlinkClick r:id="rId4"/>
              </a:rPr>
              <a:t>formations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9547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L’entretien d’orientation en mobilité</a:t>
            </a:r>
            <a:endParaRPr lang="fr-FR" dirty="0"/>
          </a:p>
        </p:txBody>
      </p:sp>
      <p:pic>
        <p:nvPicPr>
          <p:cNvPr id="3" name="Image 2" descr="Capture d’écran 2015-11-20 à 18.39.3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14" y="976244"/>
            <a:ext cx="3420777" cy="2224155"/>
          </a:xfrm>
          <a:prstGeom prst="rect">
            <a:avLst/>
          </a:prstGeom>
        </p:spPr>
      </p:pic>
      <p:pic>
        <p:nvPicPr>
          <p:cNvPr id="4" name="Picture 8" descr="utile pour trouver son chemin cette pancar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41" y="5208638"/>
            <a:ext cx="1866577" cy="139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62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700" dirty="0" smtClean="0"/>
              <a:t>Groupe de travail  EG « Conseil en mobilité</a:t>
            </a:r>
            <a:r>
              <a:rPr lang="fr-FR" dirty="0" smtClean="0"/>
              <a:t> </a:t>
            </a:r>
            <a:r>
              <a:rPr lang="fr-FR" sz="2700" dirty="0" smtClean="0"/>
              <a:t>»</a:t>
            </a:r>
            <a:endParaRPr lang="fr-FR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200" dirty="0" smtClean="0"/>
              <a:t>Etudes sur la mobilité: contextes divers</a:t>
            </a:r>
          </a:p>
          <a:p>
            <a:r>
              <a:rPr lang="fr-FR" sz="2200" dirty="0" smtClean="0"/>
              <a:t>Analyse </a:t>
            </a:r>
            <a:r>
              <a:rPr lang="fr-FR" sz="2200" dirty="0"/>
              <a:t>du processus de mobilité avant, pendant et après la </a:t>
            </a:r>
            <a:r>
              <a:rPr lang="fr-FR" sz="2200" dirty="0" smtClean="0"/>
              <a:t>mobilité. </a:t>
            </a:r>
            <a:r>
              <a:rPr lang="fr-FR" sz="2200" dirty="0" smtClean="0"/>
              <a:t>3 </a:t>
            </a:r>
            <a:r>
              <a:rPr lang="fr-FR" sz="2200" dirty="0" smtClean="0"/>
              <a:t>modèles de référence pour comprendre le processus</a:t>
            </a:r>
          </a:p>
          <a:p>
            <a:r>
              <a:rPr lang="fr-FR" sz="2200" dirty="0" smtClean="0"/>
              <a:t>La </a:t>
            </a:r>
            <a:r>
              <a:rPr lang="fr-FR" sz="2200" dirty="0"/>
              <a:t>mobilité et ses conséquences pour </a:t>
            </a:r>
            <a:r>
              <a:rPr lang="fr-FR" sz="2200" dirty="0" smtClean="0"/>
              <a:t>l’orientation. Compétences d’adaptation en situation de mobilité</a:t>
            </a:r>
          </a:p>
          <a:p>
            <a:r>
              <a:rPr lang="fr-FR" sz="1900" dirty="0">
                <a:hlinkClick r:id="rId2"/>
              </a:rPr>
              <a:t>https://</a:t>
            </a:r>
            <a:r>
              <a:rPr lang="fr-FR" sz="1900" dirty="0" smtClean="0">
                <a:hlinkClick r:id="rId2"/>
              </a:rPr>
              <a:t>euroguidancemobility.wikispaces.com</a:t>
            </a:r>
            <a:endParaRPr lang="fr-FR" sz="1900" dirty="0" smtClean="0"/>
          </a:p>
          <a:p>
            <a:r>
              <a:rPr lang="fr-FR" sz="1900" dirty="0">
                <a:hlinkClick r:id="rId3"/>
              </a:rPr>
              <a:t>https://mobilite-euroguidance.wikispaces.com</a:t>
            </a:r>
            <a:endParaRPr lang="fr-FR" sz="1900" dirty="0"/>
          </a:p>
          <a:p>
            <a:endParaRPr lang="fr-FR" sz="2400" dirty="0"/>
          </a:p>
          <a:p>
            <a:endParaRPr lang="fr-FR" sz="2200" dirty="0"/>
          </a:p>
        </p:txBody>
      </p:sp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0986" y="106269"/>
            <a:ext cx="952500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346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Processus du conseil en mobilité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altLang="fr-FR" dirty="0" smtClean="0"/>
              <a:t>Aide </a:t>
            </a:r>
            <a:r>
              <a:rPr lang="en-GB" altLang="fr-FR" dirty="0"/>
              <a:t>et </a:t>
            </a:r>
            <a:r>
              <a:rPr lang="en-GB" altLang="fr-FR" dirty="0" err="1"/>
              <a:t>conseils</a:t>
            </a:r>
            <a:r>
              <a:rPr lang="en-GB" altLang="fr-FR" dirty="0"/>
              <a:t> pour un </a:t>
            </a:r>
            <a:r>
              <a:rPr lang="en-GB" altLang="fr-FR" dirty="0" err="1"/>
              <a:t>projet</a:t>
            </a:r>
            <a:r>
              <a:rPr lang="en-GB" altLang="fr-FR" dirty="0"/>
              <a:t>, information, conception et </a:t>
            </a:r>
            <a:r>
              <a:rPr lang="en-GB" altLang="fr-FR" dirty="0" err="1"/>
              <a:t>mise</a:t>
            </a:r>
            <a:r>
              <a:rPr lang="en-GB" altLang="fr-FR" dirty="0"/>
              <a:t> </a:t>
            </a:r>
            <a:r>
              <a:rPr lang="en-GB" altLang="fr-FR" dirty="0" err="1"/>
              <a:t>en</a:t>
            </a:r>
            <a:r>
              <a:rPr lang="en-GB" altLang="fr-FR" dirty="0"/>
              <a:t> oeuvre </a:t>
            </a:r>
            <a:r>
              <a:rPr lang="en-GB" altLang="fr-FR" dirty="0" err="1"/>
              <a:t>d’activités</a:t>
            </a:r>
            <a:r>
              <a:rPr lang="en-GB" altLang="fr-FR" dirty="0"/>
              <a:t> </a:t>
            </a:r>
            <a:r>
              <a:rPr lang="en-GB" altLang="fr-FR" dirty="0" err="1"/>
              <a:t>dans</a:t>
            </a:r>
            <a:r>
              <a:rPr lang="en-GB" altLang="fr-FR" dirty="0"/>
              <a:t> un </a:t>
            </a:r>
            <a:r>
              <a:rPr lang="en-GB" altLang="fr-FR" dirty="0" err="1"/>
              <a:t>contexte</a:t>
            </a:r>
            <a:r>
              <a:rPr lang="en-GB" altLang="fr-FR" dirty="0"/>
              <a:t> </a:t>
            </a:r>
            <a:r>
              <a:rPr lang="en-GB" altLang="fr-FR" dirty="0" err="1"/>
              <a:t>d’orientation</a:t>
            </a:r>
            <a:r>
              <a:rPr lang="en-GB" altLang="fr-FR" dirty="0"/>
              <a:t> tout au long de la vie. (Pour </a:t>
            </a:r>
            <a:r>
              <a:rPr lang="en-GB" altLang="fr-FR" dirty="0" err="1"/>
              <a:t>étudier</a:t>
            </a:r>
            <a:r>
              <a:rPr lang="en-GB" altLang="fr-FR" dirty="0"/>
              <a:t>, </a:t>
            </a:r>
            <a:r>
              <a:rPr lang="en-GB" altLang="fr-FR" dirty="0" err="1"/>
              <a:t>travailler</a:t>
            </a:r>
            <a:r>
              <a:rPr lang="en-GB" altLang="fr-FR" dirty="0"/>
              <a:t>, se former</a:t>
            </a:r>
            <a:r>
              <a:rPr lang="en-GB" altLang="fr-FR" dirty="0" smtClean="0"/>
              <a:t>…)</a:t>
            </a:r>
          </a:p>
          <a:p>
            <a:r>
              <a:rPr lang="en-GB" altLang="fr-FR" dirty="0" err="1" smtClean="0"/>
              <a:t>Activités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concernées</a:t>
            </a:r>
            <a:r>
              <a:rPr lang="en-GB" altLang="fr-FR" dirty="0" smtClean="0"/>
              <a:t>: </a:t>
            </a:r>
            <a:r>
              <a:rPr lang="en-GB" altLang="fr-FR" dirty="0" err="1" smtClean="0"/>
              <a:t>entretiens</a:t>
            </a:r>
            <a:r>
              <a:rPr lang="en-GB" altLang="fr-FR" dirty="0" smtClean="0"/>
              <a:t> </a:t>
            </a:r>
            <a:r>
              <a:rPr lang="en-GB" altLang="fr-FR" dirty="0" err="1"/>
              <a:t>conseils</a:t>
            </a:r>
            <a:r>
              <a:rPr lang="en-GB" altLang="fr-FR" dirty="0"/>
              <a:t>, </a:t>
            </a:r>
            <a:r>
              <a:rPr lang="en-GB" altLang="fr-FR" dirty="0" err="1"/>
              <a:t>accompagnement</a:t>
            </a:r>
            <a:r>
              <a:rPr lang="en-GB" altLang="fr-FR" dirty="0"/>
              <a:t> de  </a:t>
            </a:r>
            <a:r>
              <a:rPr lang="en-GB" altLang="fr-FR" dirty="0" err="1"/>
              <a:t>projet</a:t>
            </a:r>
            <a:r>
              <a:rPr lang="en-GB" altLang="fr-FR" dirty="0"/>
              <a:t>, </a:t>
            </a:r>
            <a:r>
              <a:rPr lang="en-GB" altLang="fr-FR" dirty="0" err="1"/>
              <a:t>conseil</a:t>
            </a:r>
            <a:r>
              <a:rPr lang="en-GB" altLang="fr-FR" dirty="0"/>
              <a:t> à distance, animation de sessions </a:t>
            </a:r>
            <a:r>
              <a:rPr lang="en-GB" altLang="fr-FR" dirty="0" err="1"/>
              <a:t>d’information</a:t>
            </a:r>
            <a:r>
              <a:rPr lang="en-GB" altLang="fr-FR" dirty="0"/>
              <a:t>, de </a:t>
            </a:r>
            <a:r>
              <a:rPr lang="en-GB" altLang="fr-FR" dirty="0" smtClean="0"/>
              <a:t>promotion</a:t>
            </a:r>
          </a:p>
          <a:p>
            <a:r>
              <a:rPr lang="en-GB" altLang="fr-FR" dirty="0" err="1" smtClean="0"/>
              <a:t>Conseil</a:t>
            </a:r>
            <a:r>
              <a:rPr lang="en-GB" altLang="fr-FR" dirty="0" smtClean="0"/>
              <a:t> </a:t>
            </a:r>
            <a:r>
              <a:rPr lang="en-GB" altLang="fr-FR" dirty="0"/>
              <a:t>en </a:t>
            </a:r>
            <a:r>
              <a:rPr lang="en-GB" altLang="fr-FR" dirty="0" err="1"/>
              <a:t>mobilité</a:t>
            </a:r>
            <a:r>
              <a:rPr lang="en-GB" altLang="fr-FR" dirty="0"/>
              <a:t> </a:t>
            </a:r>
            <a:r>
              <a:rPr lang="en-GB" altLang="fr-FR" dirty="0"/>
              <a:t>:</a:t>
            </a:r>
            <a:r>
              <a:rPr lang="en-GB" altLang="fr-FR" dirty="0" smtClean="0"/>
              <a:t> </a:t>
            </a:r>
            <a:r>
              <a:rPr lang="en-GB" altLang="fr-FR" dirty="0" err="1"/>
              <a:t>neutre</a:t>
            </a:r>
            <a:r>
              <a:rPr lang="en-GB" altLang="fr-FR" dirty="0"/>
              <a:t>, </a:t>
            </a:r>
            <a:r>
              <a:rPr lang="en-GB" altLang="fr-FR" dirty="0" err="1"/>
              <a:t>confidentiel</a:t>
            </a:r>
            <a:r>
              <a:rPr lang="en-GB" altLang="fr-FR" dirty="0"/>
              <a:t> et </a:t>
            </a:r>
            <a:r>
              <a:rPr lang="en-GB" altLang="fr-FR" dirty="0" err="1"/>
              <a:t>donné</a:t>
            </a:r>
            <a:r>
              <a:rPr lang="en-GB" altLang="fr-FR" dirty="0"/>
              <a:t> au </a:t>
            </a:r>
            <a:r>
              <a:rPr lang="en-GB" altLang="fr-FR" dirty="0" err="1"/>
              <a:t>bénefice</a:t>
            </a:r>
            <a:r>
              <a:rPr lang="en-GB" altLang="fr-FR" dirty="0"/>
              <a:t> du consultant. Il </a:t>
            </a:r>
            <a:r>
              <a:rPr lang="en-GB" altLang="fr-FR" dirty="0" err="1"/>
              <a:t>doit</a:t>
            </a:r>
            <a:r>
              <a:rPr lang="en-GB" altLang="fr-FR" dirty="0"/>
              <a:t> </a:t>
            </a:r>
            <a:r>
              <a:rPr lang="en-GB" altLang="fr-FR" dirty="0" err="1"/>
              <a:t>être</a:t>
            </a:r>
            <a:r>
              <a:rPr lang="en-GB" altLang="fr-FR" dirty="0"/>
              <a:t> </a:t>
            </a:r>
            <a:r>
              <a:rPr lang="en-GB" altLang="fr-FR" dirty="0" err="1"/>
              <a:t>crédible</a:t>
            </a:r>
            <a:r>
              <a:rPr lang="en-GB" altLang="fr-FR" dirty="0"/>
              <a:t>, </a:t>
            </a:r>
            <a:r>
              <a:rPr lang="en-GB" altLang="fr-FR" dirty="0" err="1"/>
              <a:t>efficace</a:t>
            </a:r>
            <a:r>
              <a:rPr lang="en-GB" altLang="fr-FR" dirty="0"/>
              <a:t> et utile et </a:t>
            </a:r>
            <a:r>
              <a:rPr lang="en-GB" altLang="fr-FR" dirty="0" err="1"/>
              <a:t>doit</a:t>
            </a:r>
            <a:r>
              <a:rPr lang="en-GB" altLang="fr-FR" dirty="0"/>
              <a:t> </a:t>
            </a:r>
            <a:r>
              <a:rPr lang="en-GB" altLang="fr-FR" dirty="0" err="1"/>
              <a:t>tenir</a:t>
            </a:r>
            <a:r>
              <a:rPr lang="en-GB" altLang="fr-FR" dirty="0"/>
              <a:t> </a:t>
            </a:r>
            <a:r>
              <a:rPr lang="en-GB" altLang="fr-FR" dirty="0" err="1"/>
              <a:t>compte</a:t>
            </a:r>
            <a:r>
              <a:rPr lang="en-GB" altLang="fr-FR" dirty="0"/>
              <a:t> des </a:t>
            </a:r>
            <a:r>
              <a:rPr lang="en-GB" altLang="fr-FR" dirty="0" err="1"/>
              <a:t>réactions</a:t>
            </a:r>
            <a:r>
              <a:rPr lang="en-GB" altLang="fr-FR" dirty="0"/>
              <a:t> des parties </a:t>
            </a:r>
            <a:r>
              <a:rPr lang="en-GB" altLang="fr-FR" dirty="0" err="1"/>
              <a:t>impliquées</a:t>
            </a:r>
            <a:r>
              <a:rPr lang="en-GB" altLang="fr-FR" dirty="0"/>
              <a:t>.</a:t>
            </a:r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458838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7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/>
          <a:lstStyle/>
          <a:p>
            <a:r>
              <a:rPr lang="fr-FR" dirty="0" smtClean="0"/>
              <a:t>Evaluer l’adaptation à la mobilité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BE" sz="2400" b="1" i="1" dirty="0"/>
              <a:t>Les déclencheurs </a:t>
            </a:r>
            <a:r>
              <a:rPr lang="fr-BE" sz="2400" i="1" dirty="0"/>
              <a:t>sont  des situations positives ou négatives spécifiques qui s’opposent  aux attentes des jeunes au cours de la mobilité et qui resteront gravées dans leur mémoire des années après l’échange.</a:t>
            </a:r>
            <a:r>
              <a:rPr lang="fr-BE" sz="2400" dirty="0"/>
              <a:t> </a:t>
            </a:r>
            <a:endParaRPr lang="fr-BE" sz="24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fr-BE" sz="2400" dirty="0" smtClean="0"/>
              <a:t>Nécessité d’être préparé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fr-BE" sz="2400" dirty="0" smtClean="0"/>
              <a:t>L’orientation ne se limite pas à la préparation mais le suivi et l’accompagnement sont aussi importants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Flèche vers la droite 3"/>
          <p:cNvSpPr/>
          <p:nvPr/>
        </p:nvSpPr>
        <p:spPr>
          <a:xfrm>
            <a:off x="794084" y="4794163"/>
            <a:ext cx="320340" cy="335887"/>
          </a:xfrm>
          <a:prstGeom prst="rightArrow">
            <a:avLst/>
          </a:prstGeom>
          <a:solidFill>
            <a:srgbClr val="FF5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/>
          <p:cNvSpPr/>
          <p:nvPr/>
        </p:nvSpPr>
        <p:spPr>
          <a:xfrm>
            <a:off x="810198" y="5427123"/>
            <a:ext cx="320340" cy="335887"/>
          </a:xfrm>
          <a:prstGeom prst="rightArrow">
            <a:avLst/>
          </a:prstGeom>
          <a:solidFill>
            <a:srgbClr val="FF5B1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458838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8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Beulah</a:t>
            </a:r>
            <a:r>
              <a:rPr lang="fr-FR" dirty="0"/>
              <a:t> </a:t>
            </a:r>
            <a:r>
              <a:rPr lang="fr-FR" dirty="0" err="1"/>
              <a:t>Rohrlich</a:t>
            </a:r>
            <a:r>
              <a:rPr lang="fr-FR" dirty="0"/>
              <a:t> </a:t>
            </a:r>
            <a:r>
              <a:rPr lang="fr-FR" dirty="0" smtClean="0"/>
              <a:t>: l’approche par cercles concentriques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403" y="1286856"/>
            <a:ext cx="7365530" cy="557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2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altLang="nl-BE" sz="2400" dirty="0"/>
              <a:t>Milton Bennett </a:t>
            </a:r>
            <a:r>
              <a:rPr lang="fr-BE" altLang="nl-BE" sz="2400" dirty="0" smtClean="0"/>
              <a:t>: le </a:t>
            </a:r>
            <a:r>
              <a:rPr lang="fr-BE" altLang="nl-BE" sz="2400" dirty="0"/>
              <a:t>“Modèle de développement de la sensibilité interculturelle” </a:t>
            </a:r>
            <a:endParaRPr lang="fr-FR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62" y="2593102"/>
            <a:ext cx="6799240" cy="351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458838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86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772161"/>
            <a:ext cx="9144000" cy="954013"/>
          </a:xfrm>
        </p:spPr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err="1" smtClean="0"/>
              <a:t>Lysgaard</a:t>
            </a:r>
            <a:r>
              <a:rPr lang="fr-FR" sz="3100" dirty="0" smtClean="0"/>
              <a:t>: le choc </a:t>
            </a:r>
            <a:r>
              <a:rPr lang="fr-FR" sz="3100" dirty="0"/>
              <a:t>culturel et </a:t>
            </a:r>
            <a:r>
              <a:rPr lang="fr-FR" sz="3100" dirty="0" smtClean="0"/>
              <a:t>l’adaptation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1675" t="5671" b="15601"/>
          <a:stretch/>
        </p:blipFill>
        <p:spPr>
          <a:xfrm>
            <a:off x="1365578" y="1980174"/>
            <a:ext cx="6435248" cy="423351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79" y="230238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07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L’Europe et l’éducation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65" y="5486399"/>
            <a:ext cx="4759739" cy="1223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5565" y="5486399"/>
            <a:ext cx="706783" cy="38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926" y="186425"/>
            <a:ext cx="4404644" cy="2921747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3669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56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200" dirty="0" smtClean="0"/>
              <a:t/>
            </a:r>
            <a:br>
              <a:rPr lang="fr-FR" sz="2200" dirty="0" smtClean="0"/>
            </a:br>
            <a:r>
              <a:rPr lang="fr-FR" sz="2700" b="1" dirty="0" smtClean="0"/>
              <a:t>Compétences </a:t>
            </a:r>
            <a:r>
              <a:rPr lang="fr-FR" sz="2700" b="1" dirty="0"/>
              <a:t>d’adaptation en situation de mobilité</a:t>
            </a:r>
            <a:r>
              <a:rPr lang="fr-FR" sz="4000" b="1" dirty="0"/>
              <a:t/>
            </a:r>
            <a:br>
              <a:rPr lang="fr-FR" sz="4000" b="1" dirty="0"/>
            </a:b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881" y="2315688"/>
            <a:ext cx="8711932" cy="3950641"/>
          </a:xfrm>
        </p:spPr>
        <p:txBody>
          <a:bodyPr>
            <a:normAutofit lnSpcReduction="10000"/>
          </a:bodyPr>
          <a:lstStyle/>
          <a:p>
            <a:pPr marL="0" indent="0">
              <a:buFont typeface="Monotype Sorts" pitchFamily="2" charset="2"/>
              <a:buNone/>
              <a:defRPr/>
            </a:pPr>
            <a:r>
              <a:rPr lang="fr-BE" altLang="nl-BE" b="1" dirty="0"/>
              <a:t>Mécanismes de défense et coping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BE" altLang="nl-BE" dirty="0"/>
              <a:t>Des stratégies d’ajustement, d’adaptation, un processus de maîtrise.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BE" altLang="nl-BE" dirty="0"/>
              <a:t>Impliqués dans la réduction du stress et d’autoprotection. Ils ont une fonction adaptive.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BE" altLang="nl-BE" dirty="0"/>
              <a:t>- </a:t>
            </a:r>
            <a:r>
              <a:rPr lang="fr-BE" altLang="nl-BE" b="1" dirty="0"/>
              <a:t>Défenses</a:t>
            </a:r>
            <a:r>
              <a:rPr lang="fr-BE" altLang="nl-BE" dirty="0"/>
              <a:t> : approche psychanalytique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BE" altLang="nl-BE" dirty="0"/>
              <a:t>- </a:t>
            </a:r>
            <a:r>
              <a:rPr lang="fr-BE" altLang="nl-BE" b="1" dirty="0"/>
              <a:t>Coping</a:t>
            </a:r>
            <a:r>
              <a:rPr lang="fr-BE" altLang="nl-BE" dirty="0"/>
              <a:t>: approche cognitive et  comportementale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BE" altLang="nl-BE" dirty="0"/>
              <a:t>Le coping se traduit par </a:t>
            </a:r>
            <a:r>
              <a:rPr lang="fr-BE" altLang="nl-BE" b="1" dirty="0"/>
              <a:t>« faire face à </a:t>
            </a:r>
            <a:r>
              <a:rPr lang="fr-BE" altLang="nl-BE" dirty="0" smtClean="0"/>
              <a:t>».</a:t>
            </a:r>
          </a:p>
          <a:p>
            <a:pPr marL="0" indent="0">
              <a:buFont typeface="Monotype Sorts" pitchFamily="2" charset="2"/>
              <a:buNone/>
              <a:defRPr/>
            </a:pPr>
            <a:r>
              <a:rPr lang="fr-BE" altLang="nl-BE" dirty="0" smtClean="0"/>
              <a:t>Exemple du stress.</a:t>
            </a:r>
            <a:endParaRPr lang="fr-BE" altLang="nl-BE" dirty="0"/>
          </a:p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380" y="458838"/>
            <a:ext cx="1419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000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2742"/>
            <a:ext cx="8913813" cy="914400"/>
          </a:xfrm>
        </p:spPr>
        <p:txBody>
          <a:bodyPr>
            <a:normAutofit/>
          </a:bodyPr>
          <a:lstStyle/>
          <a:p>
            <a:r>
              <a:rPr lang="fr-FR" dirty="0" smtClean="0"/>
              <a:t>L’entretien en mobilité</a:t>
            </a:r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704174" y="1468167"/>
            <a:ext cx="8074171" cy="541992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Analyser la raison de la mobilité en terme </a:t>
            </a: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</a:rPr>
              <a:t>D’OBJECTIF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(pourquoi je pars ?)  et </a:t>
            </a:r>
            <a:r>
              <a:rPr lang="fr-FR" b="1" dirty="0" smtClean="0">
                <a:solidFill>
                  <a:srgbClr val="FF6600"/>
                </a:solidFill>
              </a:rPr>
              <a:t>LE PROJET </a:t>
            </a:r>
            <a:r>
              <a:rPr lang="fr-FR" dirty="0" smtClean="0"/>
              <a:t>ou l’absence de projet (je pars pour faire quoi?)</a:t>
            </a:r>
            <a:br>
              <a:rPr lang="fr-FR" dirty="0" smtClean="0"/>
            </a:br>
            <a:r>
              <a:rPr lang="fr-FR" i="1" dirty="0" smtClean="0">
                <a:solidFill>
                  <a:schemeClr val="bg1">
                    <a:lumMod val="50000"/>
                  </a:schemeClr>
                </a:solidFill>
              </a:rPr>
              <a:t>si le projet correspond à des études, transposer  dans le système éducatif français</a:t>
            </a:r>
          </a:p>
          <a:p>
            <a:r>
              <a:rPr lang="fr-FR" sz="2100" b="1" dirty="0" smtClean="0">
                <a:solidFill>
                  <a:srgbClr val="FF6600"/>
                </a:solidFill>
              </a:rPr>
              <a:t>AGE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Situer le jeune dans </a:t>
            </a:r>
            <a:r>
              <a:rPr lang="fr-FR" b="1" dirty="0" smtClean="0">
                <a:solidFill>
                  <a:srgbClr val="E46C0A"/>
                </a:solidFill>
              </a:rPr>
              <a:t>SA SCOLARITÉ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: secondaire, post-bac, 1</a:t>
            </a:r>
            <a:r>
              <a:rPr lang="fr-FR" baseline="30000" dirty="0" smtClean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cycle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Quel est son </a:t>
            </a:r>
            <a:r>
              <a:rPr lang="fr-FR" b="1" dirty="0" smtClean="0">
                <a:solidFill>
                  <a:srgbClr val="E46C0A"/>
                </a:solidFill>
              </a:rPr>
              <a:t>NIVEAU LINGUISTIQUE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dans la langue du pays d’accueil? </a:t>
            </a:r>
          </a:p>
          <a:p>
            <a:r>
              <a:rPr lang="fr-FR" dirty="0" smtClean="0"/>
              <a:t>Analyser </a:t>
            </a:r>
            <a:r>
              <a:rPr lang="fr-FR" b="1" dirty="0" smtClean="0">
                <a:solidFill>
                  <a:srgbClr val="E46C0A"/>
                </a:solidFill>
              </a:rPr>
              <a:t>SON PROFIL DE PERSONNALITÉ </a:t>
            </a:r>
            <a:r>
              <a:rPr lang="fr-FR" dirty="0" smtClean="0"/>
              <a:t>: sa motivation, ses arguments, </a:t>
            </a:r>
            <a:r>
              <a:rPr lang="fr-FR" b="1" u="sng" dirty="0" smtClean="0"/>
              <a:t>son autonomie</a:t>
            </a:r>
            <a:r>
              <a:rPr lang="fr-FR" dirty="0" smtClean="0"/>
              <a:t>, son expérience antérieure, ses capacités d’adaptation, son niveau scolaire</a:t>
            </a:r>
          </a:p>
          <a:p>
            <a:r>
              <a:rPr lang="fr-FR" dirty="0" smtClean="0"/>
              <a:t>Situer le projet dans </a:t>
            </a:r>
            <a:r>
              <a:rPr lang="fr-FR" b="1" dirty="0" smtClean="0">
                <a:solidFill>
                  <a:srgbClr val="E46C0A"/>
                </a:solidFill>
              </a:rPr>
              <a:t>SA DIMENSION FAMILIALE : </a:t>
            </a:r>
            <a:r>
              <a:rPr lang="fr-FR" dirty="0" smtClean="0">
                <a:solidFill>
                  <a:schemeClr val="tx1"/>
                </a:solidFill>
              </a:rPr>
              <a:t>est-il soutenu ?</a:t>
            </a:r>
          </a:p>
          <a:p>
            <a:r>
              <a:rPr lang="fr-FR" dirty="0" smtClean="0"/>
              <a:t>Faire le point sur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SON BUDGET</a:t>
            </a:r>
          </a:p>
          <a:p>
            <a:r>
              <a:rPr lang="fr-FR" dirty="0" smtClean="0"/>
              <a:t>Dans quel pays envisage </a:t>
            </a:r>
            <a:r>
              <a:rPr lang="fr-FR" dirty="0" smtClean="0"/>
              <a:t>t’il de </a:t>
            </a:r>
            <a:r>
              <a:rPr lang="fr-FR" b="1" dirty="0" smtClean="0">
                <a:solidFill>
                  <a:srgbClr val="E46C0A"/>
                </a:solidFill>
              </a:rPr>
              <a:t>S’INSÉRER </a:t>
            </a:r>
            <a:r>
              <a:rPr lang="fr-FR" dirty="0" smtClean="0"/>
              <a:t>professionnellement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50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/>
          <a:lstStyle/>
          <a:p>
            <a:r>
              <a:rPr lang="fr-FR" dirty="0" smtClean="0"/>
              <a:t>A l’issue de l’entretien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2019433"/>
            <a:ext cx="7610476" cy="429331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A présenté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SON OBJECTIF </a:t>
            </a:r>
            <a:r>
              <a:rPr lang="fr-FR" dirty="0" smtClean="0"/>
              <a:t>et avancé sur son projet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A compris les différentes possibilités de mobilité qui s’offrent à lui 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Est capable de repérer celles qui lui correspondent le mieux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Est capable de réfléchir à une échéance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DANS LE TEMPS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et </a:t>
            </a:r>
            <a:r>
              <a:rPr lang="fr-FR" b="1" dirty="0" smtClean="0">
                <a:solidFill>
                  <a:srgbClr val="E46C0A"/>
                </a:solidFill>
              </a:rPr>
              <a:t>DANS LA DURÉE</a:t>
            </a:r>
          </a:p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Sait se positionner en terme de </a:t>
            </a:r>
            <a:r>
              <a:rPr lang="fr-FR" b="1" dirty="0" smtClean="0">
                <a:solidFill>
                  <a:srgbClr val="E46C0A"/>
                </a:solidFill>
              </a:rPr>
              <a:t>NIVEAU LINGUISTIQUE </a:t>
            </a:r>
          </a:p>
          <a:p>
            <a:r>
              <a:rPr lang="fr-FR" dirty="0" smtClean="0"/>
              <a:t>A fait le point sur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SON BUDGET </a:t>
            </a:r>
            <a:r>
              <a:rPr lang="fr-FR" dirty="0" smtClean="0">
                <a:solidFill>
                  <a:schemeClr val="tx1"/>
                </a:solidFill>
              </a:rPr>
              <a:t>et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 SUR LES FINANCEMENTS ÉVENTUELS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A compris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LES DÉMARCHES À EFFECTUER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Se mobilise sur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LA PRÉPARATION AU DÉPART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Est sur la piste de 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SOLUTIONS ALTERNATIVES</a:t>
            </a:r>
          </a:p>
        </p:txBody>
      </p:sp>
    </p:spTree>
    <p:extLst>
      <p:ext uri="{BB962C8B-B14F-4D97-AF65-F5344CB8AC3E}">
        <p14:creationId xmlns:p14="http://schemas.microsoft.com/office/powerpoint/2010/main" val="2921903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52742"/>
            <a:ext cx="8913813" cy="914400"/>
          </a:xfrm>
        </p:spPr>
        <p:txBody>
          <a:bodyPr>
            <a:normAutofit/>
          </a:bodyPr>
          <a:lstStyle/>
          <a:p>
            <a:r>
              <a:rPr lang="fr-FR" dirty="0" smtClean="0"/>
              <a:t>Points de vigilance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2060501"/>
            <a:ext cx="7610476" cy="3670767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choc culturel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&gt;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le choc linguistique</a:t>
            </a:r>
          </a:p>
          <a:p>
            <a:r>
              <a:rPr lang="fr-FR" dirty="0" smtClean="0">
                <a:solidFill>
                  <a:srgbClr val="953735"/>
                </a:solidFill>
              </a:rPr>
              <a:t>Les métiers ne sont pas toujours équivalents </a:t>
            </a:r>
            <a:br>
              <a:rPr lang="fr-FR" dirty="0" smtClean="0">
                <a:solidFill>
                  <a:srgbClr val="953735"/>
                </a:solidFill>
              </a:rPr>
            </a:br>
            <a:r>
              <a:rPr lang="fr-FR" i="1" dirty="0" smtClean="0"/>
              <a:t>Enseignant en Allemagne - Secrétaire médicale en Allemagne - Pédicure en Belgique - Puéricultrice en Belgique</a:t>
            </a:r>
          </a:p>
          <a:p>
            <a:r>
              <a:rPr lang="fr-FR" dirty="0" smtClean="0">
                <a:solidFill>
                  <a:srgbClr val="953735"/>
                </a:solidFill>
              </a:rPr>
              <a:t>Les niveaux de qualification </a:t>
            </a:r>
            <a:r>
              <a:rPr lang="fr-FR" dirty="0" smtClean="0"/>
              <a:t>peuvent varier (CEC)</a:t>
            </a:r>
          </a:p>
          <a:p>
            <a:r>
              <a:rPr lang="fr-FR" dirty="0" smtClean="0">
                <a:solidFill>
                  <a:srgbClr val="953735"/>
                </a:solidFill>
              </a:rPr>
              <a:t>Les exigences à l’entrée </a:t>
            </a:r>
            <a:r>
              <a:rPr lang="fr-FR" dirty="0" smtClean="0"/>
              <a:t>des formations varient</a:t>
            </a:r>
            <a:br>
              <a:rPr lang="fr-FR" dirty="0" smtClean="0"/>
            </a:br>
            <a:r>
              <a:rPr lang="fr-FR" i="1" dirty="0" err="1" smtClean="0"/>
              <a:t>Masso</a:t>
            </a:r>
            <a:r>
              <a:rPr lang="fr-FR" i="1" dirty="0" smtClean="0"/>
              <a:t>-kinésithérapeute en Allemagne – Psychologue en Allemagne – études en Irlande ou en Suisse</a:t>
            </a:r>
          </a:p>
          <a:p>
            <a:endParaRPr lang="fr-FR" dirty="0"/>
          </a:p>
        </p:txBody>
      </p:sp>
      <p:pic>
        <p:nvPicPr>
          <p:cNvPr id="4" name="Image 3" descr="Capture d’écran 2015-11-20 à 20.42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797" y="5268650"/>
            <a:ext cx="1813202" cy="15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Financement mobilité</a:t>
            </a:r>
            <a:br>
              <a:rPr lang="fr-FR" dirty="0" smtClean="0"/>
            </a:br>
            <a:r>
              <a:rPr lang="fr-FR" dirty="0">
                <a:solidFill>
                  <a:srgbClr val="FFFF00"/>
                </a:solidFill>
              </a:rPr>
              <a:t>I</a:t>
            </a:r>
            <a:r>
              <a:rPr lang="fr-FR" dirty="0" smtClean="0">
                <a:solidFill>
                  <a:srgbClr val="FFFF00"/>
                </a:solidFill>
              </a:rPr>
              <a:t>nitiative personnelle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14424" y="2595562"/>
            <a:ext cx="7610476" cy="4150110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Estimer les frais d’inscription (selon les ressources parfois)</a:t>
            </a:r>
          </a:p>
          <a:p>
            <a:r>
              <a:rPr lang="fr-FR" dirty="0" smtClean="0"/>
              <a:t>Déposer un DSE auprès du CROUS (conditions d’âge -28 ans)</a:t>
            </a:r>
          </a:p>
          <a:p>
            <a:r>
              <a:rPr lang="fr-FR" dirty="0" smtClean="0">
                <a:hlinkClick r:id="rId2"/>
              </a:rPr>
              <a:t>Chercher les aides </a:t>
            </a:r>
            <a:r>
              <a:rPr lang="fr-FR" dirty="0" smtClean="0"/>
              <a:t>(bourse, allocation, prêt) y compris dans le pays d’accueil -&gt; fiche 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EG </a:t>
            </a:r>
            <a:r>
              <a:rPr lang="fr-FR" i="1" dirty="0" smtClean="0">
                <a:solidFill>
                  <a:srgbClr val="77933C"/>
                </a:solidFill>
              </a:rPr>
              <a:t>« étudier en ... »</a:t>
            </a:r>
          </a:p>
          <a:p>
            <a:r>
              <a:rPr lang="fr-FR" i="1" dirty="0" smtClean="0">
                <a:solidFill>
                  <a:srgbClr val="77933C"/>
                </a:solidFill>
                <a:hlinkClick r:id="rId3"/>
              </a:rPr>
              <a:t>www.scholarshipportal.com</a:t>
            </a:r>
            <a:r>
              <a:rPr lang="fr-FR" i="1" dirty="0" smtClean="0">
                <a:solidFill>
                  <a:srgbClr val="77933C"/>
                </a:solidFill>
              </a:rPr>
              <a:t>    </a:t>
            </a:r>
            <a:r>
              <a:rPr lang="fr-FR" i="1" dirty="0" smtClean="0">
                <a:solidFill>
                  <a:srgbClr val="77933C"/>
                </a:solidFill>
                <a:hlinkClick r:id="rId4"/>
              </a:rPr>
              <a:t>www.diplomatie.gouv.fr</a:t>
            </a:r>
            <a:endParaRPr lang="fr-FR" i="1" dirty="0" smtClean="0">
              <a:solidFill>
                <a:srgbClr val="77933C"/>
              </a:solidFill>
            </a:endParaRPr>
          </a:p>
          <a:p>
            <a:r>
              <a:rPr lang="fr-FR" dirty="0" smtClean="0"/>
              <a:t>Idem en France : bourses de recherche spécifiques, fondations privées (bourse </a:t>
            </a:r>
            <a:r>
              <a:rPr lang="fr-FR" dirty="0" err="1" smtClean="0"/>
              <a:t>Bleustein</a:t>
            </a:r>
            <a:r>
              <a:rPr lang="fr-FR" dirty="0"/>
              <a:t>-</a:t>
            </a:r>
            <a:r>
              <a:rPr lang="fr-FR" dirty="0" smtClean="0"/>
              <a:t>Blanchet, </a:t>
            </a:r>
            <a:r>
              <a:rPr lang="fr-FR" dirty="0" err="1" smtClean="0"/>
              <a:t>Fyssen</a:t>
            </a:r>
            <a:r>
              <a:rPr lang="fr-FR" dirty="0" smtClean="0"/>
              <a:t>, caisses de solidarité des entreprises, des organismes sociaux, ...</a:t>
            </a:r>
          </a:p>
          <a:p>
            <a:r>
              <a:rPr lang="fr-FR" dirty="0" smtClean="0"/>
              <a:t>Crédit bancaire</a:t>
            </a:r>
          </a:p>
          <a:p>
            <a:r>
              <a:rPr lang="fr-FR" dirty="0" smtClean="0"/>
              <a:t>Travail à temps partiel à l’étranger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697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Financement mobilité </a:t>
            </a:r>
            <a:br>
              <a:rPr lang="fr-FR" dirty="0" smtClean="0"/>
            </a:br>
            <a:r>
              <a:rPr lang="fr-FR" dirty="0" smtClean="0"/>
              <a:t>Dans le cadre d’un </a:t>
            </a:r>
            <a:r>
              <a:rPr lang="fr-FR" dirty="0" smtClean="0">
                <a:solidFill>
                  <a:srgbClr val="FFFF00"/>
                </a:solidFill>
              </a:rPr>
              <a:t>programme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49509" y="2595562"/>
            <a:ext cx="8164304" cy="3628842"/>
          </a:xfrm>
        </p:spPr>
        <p:txBody>
          <a:bodyPr/>
          <a:lstStyle/>
          <a:p>
            <a:r>
              <a:rPr lang="fr-FR" dirty="0" smtClean="0"/>
              <a:t>Frais d’inscription en France</a:t>
            </a:r>
          </a:p>
          <a:p>
            <a:r>
              <a:rPr lang="fr-FR" dirty="0" smtClean="0"/>
              <a:t>Se rapprocher du service Relations internationales</a:t>
            </a:r>
          </a:p>
          <a:p>
            <a:r>
              <a:rPr lang="fr-FR" dirty="0" smtClean="0"/>
              <a:t>Déposer un DSE auprès du CROUS + Aide à la mobilité internationale du CROUS (400€) + aide spécifique du programme (Erasmus+...)</a:t>
            </a:r>
          </a:p>
          <a:p>
            <a:r>
              <a:rPr lang="fr-FR" dirty="0" smtClean="0"/>
              <a:t>Solliciter la Région (Bourse Mermoz, 400€/m)</a:t>
            </a:r>
          </a:p>
        </p:txBody>
      </p:sp>
    </p:spTree>
    <p:extLst>
      <p:ext uri="{BB962C8B-B14F-4D97-AF65-F5344CB8AC3E}">
        <p14:creationId xmlns:p14="http://schemas.microsoft.com/office/powerpoint/2010/main" val="304173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3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3988" cy="1827212"/>
          </a:xfrm>
        </p:spPr>
        <p:txBody>
          <a:bodyPr/>
          <a:lstStyle/>
          <a:p>
            <a:r>
              <a:rPr lang="fr-FR" dirty="0">
                <a:solidFill>
                  <a:srgbClr val="EEECE1"/>
                </a:solidFill>
                <a:latin typeface="Calibri" charset="0"/>
              </a:rPr>
              <a:t>la mise en œuvre du projet</a:t>
            </a:r>
            <a:endParaRPr lang="fr-FR" sz="3200" i="1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684213" y="2060575"/>
            <a:ext cx="5975350" cy="4248150"/>
          </a:xfrm>
        </p:spPr>
        <p:txBody>
          <a:bodyPr/>
          <a:lstStyle/>
          <a:p>
            <a:pPr>
              <a:defRPr/>
            </a:pPr>
            <a:r>
              <a:rPr lang="fr-FR" i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se préparer avant le départ </a:t>
            </a:r>
          </a:p>
          <a:p>
            <a:pPr>
              <a:defRPr/>
            </a:pPr>
            <a:endParaRPr lang="fr-FR" dirty="0" smtClean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  <a:p>
            <a:pPr marL="457200" indent="-457200" algn="l">
              <a:buFont typeface="Arial"/>
              <a:buChar char="•"/>
              <a:defRPr/>
            </a:pPr>
            <a:r>
              <a:rPr lang="fr-FR" dirty="0">
                <a:solidFill>
                  <a:srgbClr val="660066"/>
                </a:solidFill>
                <a:ea typeface="+mn-ea"/>
                <a:cs typeface="+mn-cs"/>
              </a:rPr>
              <a:t>l</a:t>
            </a:r>
            <a:r>
              <a:rPr lang="fr-FR" dirty="0" smtClean="0">
                <a:solidFill>
                  <a:srgbClr val="660066"/>
                </a:solidFill>
                <a:ea typeface="+mn-ea"/>
                <a:cs typeface="+mn-cs"/>
              </a:rPr>
              <a:t>a préparation linguistique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fr-FR" dirty="0">
                <a:solidFill>
                  <a:srgbClr val="660066"/>
                </a:solidFill>
                <a:ea typeface="+mn-ea"/>
                <a:cs typeface="+mn-cs"/>
              </a:rPr>
              <a:t>l</a:t>
            </a:r>
            <a:r>
              <a:rPr lang="fr-FR" dirty="0" smtClean="0">
                <a:solidFill>
                  <a:srgbClr val="660066"/>
                </a:solidFill>
                <a:ea typeface="+mn-ea"/>
                <a:cs typeface="+mn-cs"/>
              </a:rPr>
              <a:t>e budget et le financement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fr-FR" dirty="0">
                <a:solidFill>
                  <a:srgbClr val="660066"/>
                </a:solidFill>
                <a:ea typeface="+mn-ea"/>
                <a:cs typeface="+mn-cs"/>
              </a:rPr>
              <a:t>l</a:t>
            </a:r>
            <a:r>
              <a:rPr lang="fr-FR" dirty="0" smtClean="0">
                <a:solidFill>
                  <a:srgbClr val="660066"/>
                </a:solidFill>
                <a:ea typeface="+mn-ea"/>
                <a:cs typeface="+mn-cs"/>
              </a:rPr>
              <a:t>e logement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fr-FR" dirty="0">
                <a:solidFill>
                  <a:srgbClr val="660066"/>
                </a:solidFill>
                <a:ea typeface="+mn-ea"/>
                <a:cs typeface="+mn-cs"/>
              </a:rPr>
              <a:t>l</a:t>
            </a:r>
            <a:r>
              <a:rPr lang="fr-FR" dirty="0" smtClean="0">
                <a:solidFill>
                  <a:srgbClr val="660066"/>
                </a:solidFill>
                <a:ea typeface="+mn-ea"/>
                <a:cs typeface="+mn-cs"/>
              </a:rPr>
              <a:t>a couverture sociale </a:t>
            </a:r>
          </a:p>
          <a:p>
            <a:pPr marL="457200" indent="-457200" algn="l">
              <a:buFont typeface="Arial"/>
              <a:buChar char="•"/>
              <a:defRPr/>
            </a:pPr>
            <a:r>
              <a:rPr lang="fr-FR" dirty="0" smtClean="0">
                <a:solidFill>
                  <a:srgbClr val="660066"/>
                </a:solidFill>
                <a:ea typeface="+mn-ea"/>
                <a:cs typeface="+mn-cs"/>
              </a:rPr>
              <a:t>le travail…</a:t>
            </a:r>
          </a:p>
          <a:p>
            <a:pPr>
              <a:defRPr/>
            </a:pPr>
            <a:endParaRPr lang="fr-FR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34819" name="Image 5" descr="Macintosh HD:Users:isabelledekeister:Desktop:budg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133600"/>
            <a:ext cx="28082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805488"/>
            <a:ext cx="1905000" cy="342900"/>
          </a:xfrm>
          <a:prstGeom prst="rect">
            <a:avLst/>
          </a:prstGeom>
          <a:solidFill>
            <a:srgbClr val="FDE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41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EEECE1"/>
                </a:solidFill>
                <a:latin typeface="Calibri" charset="0"/>
              </a:rPr>
              <a:t>Cas pratiques ...  </a:t>
            </a:r>
            <a:br>
              <a:rPr lang="fr-FR" dirty="0" smtClean="0">
                <a:solidFill>
                  <a:srgbClr val="EEECE1"/>
                </a:solidFill>
                <a:latin typeface="Calibri" charset="0"/>
              </a:rPr>
            </a:br>
            <a:r>
              <a:rPr lang="fr-FR" dirty="0">
                <a:solidFill>
                  <a:srgbClr val="EEECE1"/>
                </a:solidFill>
                <a:latin typeface="Calibri" charset="0"/>
              </a:rPr>
              <a:t/>
            </a:r>
            <a:br>
              <a:rPr lang="fr-FR" dirty="0">
                <a:solidFill>
                  <a:srgbClr val="EEECE1"/>
                </a:solidFill>
                <a:latin typeface="Calibri" charset="0"/>
              </a:rPr>
            </a:br>
            <a:endParaRPr lang="fr-FR" sz="3200" i="1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" name="Image 2" descr="Capture d’écran 2017-03-01 à 17.27.46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7"/>
          <a:stretch/>
        </p:blipFill>
        <p:spPr>
          <a:xfrm>
            <a:off x="6578144" y="3810302"/>
            <a:ext cx="1403203" cy="1462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86" y="576537"/>
            <a:ext cx="3071972" cy="17284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878" y="420103"/>
            <a:ext cx="3022069" cy="19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SANDRA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 ans, Intéressée </a:t>
            </a:r>
            <a:r>
              <a:rPr lang="fr-FR" dirty="0"/>
              <a:t>par les métiers de la santé, elle ne pense pas réussir sa première année de PACES et souhaite partir étudier en Belgique parce-que cela lui semble plus </a:t>
            </a:r>
            <a:r>
              <a:rPr lang="fr-FR" dirty="0" smtClean="0"/>
              <a:t>accessible.</a:t>
            </a:r>
            <a:br>
              <a:rPr lang="fr-FR" dirty="0" smtClean="0"/>
            </a:br>
            <a:r>
              <a:rPr lang="fr-FR" dirty="0" smtClean="0"/>
              <a:t>Elle </a:t>
            </a:r>
            <a:r>
              <a:rPr lang="fr-FR" dirty="0"/>
              <a:t>voudrait s’inscrire en médecine mais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peut-elle aussi s’inscrire en psychomotricité en Belgique (par sécurité) ou en </a:t>
            </a:r>
            <a:r>
              <a:rPr lang="fr-FR" dirty="0" err="1" smtClean="0">
                <a:solidFill>
                  <a:schemeClr val="accent6">
                    <a:lumMod val="50000"/>
                  </a:schemeClr>
                </a:solidFill>
              </a:rPr>
              <a:t>masso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kinésithérapie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? 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Comment </a:t>
            </a: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procéder </a:t>
            </a: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? </a:t>
            </a:r>
            <a:b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6">
                    <a:lumMod val="50000"/>
                  </a:schemeClr>
                </a:solidFill>
              </a:rPr>
              <a:t>Quels sont les établissements ?</a:t>
            </a: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77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STEPHANE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DUT GEA. N'a </a:t>
            </a:r>
            <a:r>
              <a:rPr lang="fr-FR" dirty="0"/>
              <a:t>jamais </a:t>
            </a:r>
            <a:r>
              <a:rPr lang="fr-FR" dirty="0" smtClean="0"/>
              <a:t>redoublé. Intéressé </a:t>
            </a:r>
            <a:r>
              <a:rPr lang="fr-FR" dirty="0"/>
              <a:t>par la finance en </a:t>
            </a:r>
            <a:r>
              <a:rPr lang="fr-FR" dirty="0" smtClean="0"/>
              <a:t>général. Voudrait </a:t>
            </a:r>
            <a:r>
              <a:rPr lang="fr-FR" dirty="0"/>
              <a:t>partir étudier en Angleterre après son </a:t>
            </a:r>
            <a:r>
              <a:rPr lang="fr-FR" dirty="0" smtClean="0"/>
              <a:t>DUT. A </a:t>
            </a:r>
            <a:r>
              <a:rPr lang="fr-FR" dirty="0"/>
              <a:t>un niveau C1 en anglais au référentiel européen. </a:t>
            </a:r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984807"/>
                </a:solidFill>
              </a:rPr>
              <a:t>Comment </a:t>
            </a:r>
            <a:r>
              <a:rPr lang="fr-FR" dirty="0">
                <a:solidFill>
                  <a:srgbClr val="984807"/>
                </a:solidFill>
              </a:rPr>
              <a:t>procéder, quels sont les établissements ?</a:t>
            </a:r>
          </a:p>
          <a:p>
            <a:endParaRPr lang="fr-FR" dirty="0"/>
          </a:p>
          <a:p>
            <a:pPr lvl="8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74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266" y="215120"/>
            <a:ext cx="5491946" cy="5517810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69413" y="982186"/>
            <a:ext cx="2706957" cy="5649726"/>
          </a:xfrm>
        </p:spPr>
        <p:txBody>
          <a:bodyPr>
            <a:normAutofit/>
          </a:bodyPr>
          <a:lstStyle/>
          <a:p>
            <a:r>
              <a:rPr lang="fr-FR" b="1" dirty="0" smtClean="0"/>
              <a:t>UE</a:t>
            </a:r>
            <a:r>
              <a:rPr lang="fr-FR" dirty="0" smtClean="0"/>
              <a:t> </a:t>
            </a:r>
            <a:r>
              <a:rPr lang="fr-FR" dirty="0" smtClean="0"/>
              <a:t>: union </a:t>
            </a:r>
            <a:r>
              <a:rPr lang="fr-FR" dirty="0" smtClean="0"/>
              <a:t>européenne</a:t>
            </a:r>
            <a:br>
              <a:rPr lang="fr-FR" dirty="0" smtClean="0"/>
            </a:br>
            <a:r>
              <a:rPr lang="fr-FR" dirty="0" smtClean="0"/>
              <a:t>= 28 états </a:t>
            </a:r>
          </a:p>
          <a:p>
            <a:r>
              <a:rPr lang="fr-FR" b="1" dirty="0" smtClean="0"/>
              <a:t>AELE</a:t>
            </a:r>
            <a:r>
              <a:rPr lang="fr-FR" dirty="0" smtClean="0"/>
              <a:t> </a:t>
            </a:r>
            <a:r>
              <a:rPr lang="fr-FR" dirty="0" smtClean="0"/>
              <a:t>: association </a:t>
            </a:r>
            <a:r>
              <a:rPr lang="fr-FR" dirty="0" smtClean="0"/>
              <a:t>économique de libre échange </a:t>
            </a:r>
            <a:br>
              <a:rPr lang="fr-FR" dirty="0" smtClean="0"/>
            </a:br>
            <a:r>
              <a:rPr lang="fr-FR" dirty="0" smtClean="0"/>
              <a:t>(I, N, L)</a:t>
            </a:r>
          </a:p>
          <a:p>
            <a:r>
              <a:rPr lang="fr-FR" b="1" dirty="0" smtClean="0"/>
              <a:t>EEE</a:t>
            </a:r>
            <a:r>
              <a:rPr lang="fr-FR" dirty="0" smtClean="0"/>
              <a:t> : espace économique européen</a:t>
            </a:r>
            <a:br>
              <a:rPr lang="fr-FR" dirty="0" smtClean="0"/>
            </a:br>
            <a:r>
              <a:rPr lang="fr-FR" dirty="0" smtClean="0"/>
              <a:t>(+ Suisse)</a:t>
            </a:r>
            <a:endParaRPr lang="fr-FR" dirty="0" smtClean="0"/>
          </a:p>
          <a:p>
            <a:r>
              <a:rPr lang="fr-FR" dirty="0" smtClean="0"/>
              <a:t>Pays partenaires : Turquie, ...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34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GERALDINE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10041" b="10041"/>
          <a:stretch>
            <a:fillRect/>
          </a:stretch>
        </p:blipFill>
        <p:spPr>
          <a:xfrm>
            <a:off x="6078813" y="287841"/>
            <a:ext cx="2928316" cy="1750415"/>
          </a:xfr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Char char="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 2" pitchFamily="18" charset="2"/>
              <a:buChar char="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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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r>
              <a:rPr lang="fr-FR" dirty="0" smtClean="0"/>
              <a:t>Terminale L. Voudrait </a:t>
            </a:r>
            <a:r>
              <a:rPr lang="fr-FR" dirty="0"/>
              <a:t>une expérience à l'international et peut-être continuer ses études en Espagne dans le domaine de la traduction. </a:t>
            </a:r>
            <a:r>
              <a:rPr lang="fr-FR" dirty="0" smtClean="0"/>
              <a:t>Elle </a:t>
            </a:r>
            <a:r>
              <a:rPr lang="fr-FR" dirty="0"/>
              <a:t>vise environ 14/20 au </a:t>
            </a:r>
            <a:r>
              <a:rPr lang="fr-FR" dirty="0" smtClean="0"/>
              <a:t>bac. N'a </a:t>
            </a:r>
            <a:r>
              <a:rPr lang="fr-FR" dirty="0"/>
              <a:t>pas de gros moyens financiers et ne voudrait pas payer une inscription de plus de 2000€ / an.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984807"/>
                </a:solidFill>
              </a:rPr>
              <a:t>Comment </a:t>
            </a:r>
            <a:r>
              <a:rPr lang="fr-FR" dirty="0">
                <a:solidFill>
                  <a:srgbClr val="984807"/>
                </a:solidFill>
              </a:rPr>
              <a:t>faire, est-ce possible de bénéficier de bourses 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24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TIFFANY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</a:t>
            </a:r>
            <a:r>
              <a:rPr lang="fr-FR" dirty="0"/>
              <a:t> </a:t>
            </a:r>
            <a:r>
              <a:rPr lang="fr-FR" dirty="0" smtClean="0"/>
              <a:t>- Souhaiterait </a:t>
            </a:r>
            <a:r>
              <a:rPr lang="fr-FR" dirty="0"/>
              <a:t>suivre des études dans le domaine de l’horticulture ou des travaux paysagers au </a:t>
            </a:r>
            <a:r>
              <a:rPr lang="fr-FR" dirty="0" smtClean="0"/>
              <a:t>Canada.</a:t>
            </a:r>
            <a:br>
              <a:rPr lang="fr-FR" dirty="0" smtClean="0"/>
            </a:br>
            <a:r>
              <a:rPr lang="fr-FR" dirty="0" smtClean="0"/>
              <a:t>Ne </a:t>
            </a:r>
            <a:r>
              <a:rPr lang="fr-FR" dirty="0"/>
              <a:t>se sent pas très à l’aise en </a:t>
            </a:r>
            <a:r>
              <a:rPr lang="fr-FR" dirty="0" smtClean="0"/>
              <a:t>anglais. Ne </a:t>
            </a:r>
            <a:r>
              <a:rPr lang="fr-FR" dirty="0"/>
              <a:t>sait pas quels types de </a:t>
            </a:r>
            <a:r>
              <a:rPr lang="fr-FR" dirty="0" smtClean="0"/>
              <a:t>formations existent.</a:t>
            </a:r>
            <a:br>
              <a:rPr lang="fr-FR" dirty="0" smtClean="0"/>
            </a:br>
            <a:endParaRPr lang="fr-FR" dirty="0" smtClean="0"/>
          </a:p>
          <a:p>
            <a:pPr marL="0" indent="0">
              <a:buNone/>
            </a:pPr>
            <a:r>
              <a:rPr lang="fr-FR" i="1" dirty="0" smtClean="0">
                <a:solidFill>
                  <a:srgbClr val="984807"/>
                </a:solidFill>
              </a:rPr>
              <a:t>     Se </a:t>
            </a:r>
            <a:r>
              <a:rPr lang="fr-FR" i="1" dirty="0">
                <a:solidFill>
                  <a:srgbClr val="984807"/>
                </a:solidFill>
              </a:rPr>
              <a:t>pose des questions sur les démarches à réaliser, les coûts de formation</a:t>
            </a:r>
            <a:r>
              <a:rPr lang="fr-FR" i="1" dirty="0" smtClean="0">
                <a:solidFill>
                  <a:srgbClr val="984807"/>
                </a:solidFill>
              </a:rPr>
              <a:t>…</a:t>
            </a:r>
            <a:r>
              <a:rPr lang="fr-FR" i="1" dirty="0">
                <a:solidFill>
                  <a:srgbClr val="984807"/>
                </a:solidFill>
              </a:rPr>
              <a:t>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830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CLOVIS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TES. Aimerait </a:t>
            </a:r>
            <a:r>
              <a:rPr lang="fr-FR" dirty="0"/>
              <a:t>donner une tournure internationale à son parcours mais ne sait pas comment </a:t>
            </a:r>
            <a:r>
              <a:rPr lang="fr-FR" dirty="0" smtClean="0"/>
              <a:t>faire.</a:t>
            </a:r>
            <a:br>
              <a:rPr lang="fr-FR" dirty="0" smtClean="0"/>
            </a:br>
            <a:r>
              <a:rPr lang="fr-FR" dirty="0" smtClean="0"/>
              <a:t>A </a:t>
            </a:r>
            <a:r>
              <a:rPr lang="fr-FR" dirty="0"/>
              <a:t>suivi une classe </a:t>
            </a:r>
            <a:r>
              <a:rPr lang="fr-FR" dirty="0" err="1"/>
              <a:t>bilangue</a:t>
            </a:r>
            <a:r>
              <a:rPr lang="fr-FR" dirty="0"/>
              <a:t> allemand/anglais au collège et se débrouille plutôt bien dans les deux langues.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dirty="0"/>
              <a:t>est intéressé par le </a:t>
            </a:r>
            <a:r>
              <a:rPr lang="fr-FR" dirty="0" smtClean="0"/>
              <a:t>journalisme.</a:t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dirty="0"/>
              <a:t>préfèrerait quand même aller en Allemagne avec pourquoi pas une partie des cours en </a:t>
            </a:r>
            <a:r>
              <a:rPr lang="fr-FR" dirty="0" smtClean="0"/>
              <a:t>anglais.</a:t>
            </a:r>
            <a:br>
              <a:rPr lang="fr-FR" dirty="0" smtClean="0"/>
            </a:br>
            <a:r>
              <a:rPr lang="fr-FR" dirty="0" smtClean="0"/>
              <a:t>Hésite </a:t>
            </a:r>
            <a:r>
              <a:rPr lang="fr-FR" dirty="0"/>
              <a:t>aussi avec un </a:t>
            </a:r>
            <a:r>
              <a:rPr lang="fr-FR" dirty="0" err="1"/>
              <a:t>Bachelor</a:t>
            </a:r>
            <a:r>
              <a:rPr lang="fr-FR" dirty="0"/>
              <a:t> en anglais en Europe</a:t>
            </a:r>
            <a:r>
              <a:rPr lang="fr-FR" dirty="0" smtClean="0"/>
              <a:t>…</a:t>
            </a:r>
          </a:p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i="1" dirty="0" smtClean="0">
                <a:solidFill>
                  <a:srgbClr val="984807"/>
                </a:solidFill>
              </a:rPr>
              <a:t>Pouvez-vous l’aider et lui faire des propositions ?</a:t>
            </a:r>
            <a:endParaRPr lang="fr-FR" i="1" dirty="0">
              <a:solidFill>
                <a:srgbClr val="984807"/>
              </a:solidFill>
            </a:endParaRP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715" y="376535"/>
            <a:ext cx="2740098" cy="16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4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RAWAN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2GT. Rêve </a:t>
            </a:r>
            <a:r>
              <a:rPr lang="fr-FR" dirty="0"/>
              <a:t>de partir étudier aux USA en Californie dans le domaine de </a:t>
            </a:r>
            <a:r>
              <a:rPr lang="fr-FR" dirty="0" smtClean="0"/>
              <a:t>l’informatique.</a:t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dirty="0"/>
              <a:t>a déjà un bon niveau en langues.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Il </a:t>
            </a:r>
            <a:r>
              <a:rPr lang="fr-FR" dirty="0"/>
              <a:t>aimerait continuer à pouvoir pratiquer le </a:t>
            </a:r>
            <a:r>
              <a:rPr lang="fr-FR" dirty="0" smtClean="0"/>
              <a:t>judo.</a:t>
            </a:r>
            <a:br>
              <a:rPr lang="fr-FR" dirty="0" smtClean="0"/>
            </a:br>
            <a:r>
              <a:rPr lang="fr-FR" dirty="0" smtClean="0"/>
              <a:t>Ne </a:t>
            </a:r>
            <a:r>
              <a:rPr lang="fr-FR" dirty="0"/>
              <a:t>sait pas comment s’y </a:t>
            </a:r>
            <a:r>
              <a:rPr lang="fr-FR" dirty="0" smtClean="0"/>
              <a:t>prendre.</a:t>
            </a:r>
          </a:p>
          <a:p>
            <a:pPr marL="0" indent="0">
              <a:buNone/>
            </a:pPr>
            <a:r>
              <a:rPr lang="fr-FR" i="1" dirty="0" smtClean="0">
                <a:solidFill>
                  <a:srgbClr val="984807"/>
                </a:solidFill>
              </a:rPr>
              <a:t>    Pouvez-vous l’aider à </a:t>
            </a:r>
            <a:r>
              <a:rPr lang="fr-FR" i="1" dirty="0">
                <a:solidFill>
                  <a:srgbClr val="984807"/>
                </a:solidFill>
              </a:rPr>
              <a:t>trouver une formation, y-a-t-il </a:t>
            </a:r>
            <a:r>
              <a:rPr lang="fr-FR" i="1" dirty="0" smtClean="0">
                <a:solidFill>
                  <a:srgbClr val="984807"/>
                </a:solidFill>
              </a:rPr>
              <a:t>des</a:t>
            </a:r>
            <a:br>
              <a:rPr lang="fr-FR" i="1" dirty="0" smtClean="0">
                <a:solidFill>
                  <a:srgbClr val="984807"/>
                </a:solidFill>
              </a:rPr>
            </a:br>
            <a:r>
              <a:rPr lang="fr-FR" i="1" dirty="0" smtClean="0">
                <a:solidFill>
                  <a:srgbClr val="984807"/>
                </a:solidFill>
              </a:rPr>
              <a:t>    tests </a:t>
            </a:r>
            <a:r>
              <a:rPr lang="fr-FR" i="1" dirty="0">
                <a:solidFill>
                  <a:srgbClr val="984807"/>
                </a:solidFill>
              </a:rPr>
              <a:t>à passer, quel est le prix des formations ..? </a:t>
            </a:r>
          </a:p>
        </p:txBody>
      </p:sp>
    </p:spTree>
    <p:extLst>
      <p:ext uri="{BB962C8B-B14F-4D97-AF65-F5344CB8AC3E}">
        <p14:creationId xmlns:p14="http://schemas.microsoft.com/office/powerpoint/2010/main" val="152583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année PACES. Très </a:t>
            </a:r>
            <a:r>
              <a:rPr lang="fr-FR" dirty="0"/>
              <a:t>intéressée par la médecine, elle ne pense pas réussir sa première année de </a:t>
            </a:r>
            <a:r>
              <a:rPr lang="fr-FR" dirty="0" smtClean="0"/>
              <a:t>PACES.</a:t>
            </a:r>
            <a:br>
              <a:rPr lang="fr-FR" dirty="0" smtClean="0"/>
            </a:br>
            <a:r>
              <a:rPr lang="fr-FR" dirty="0" smtClean="0"/>
              <a:t>Elle </a:t>
            </a:r>
            <a:r>
              <a:rPr lang="fr-FR" dirty="0"/>
              <a:t>voudrait donc se renseigner sur les possibilités d’études de médecine ou même de kiné à l’étranger mais n’est pas très bonne en langues étrangères, elle se débrouille juste en anglais.</a:t>
            </a:r>
          </a:p>
          <a:p>
            <a:pPr marL="0" indent="0">
              <a:buNone/>
            </a:pPr>
            <a:r>
              <a:rPr lang="fr-FR" dirty="0" smtClean="0"/>
              <a:t>    </a:t>
            </a:r>
            <a:r>
              <a:rPr lang="fr-FR" i="1" dirty="0" smtClean="0">
                <a:solidFill>
                  <a:srgbClr val="984807"/>
                </a:solidFill>
              </a:rPr>
              <a:t>Quelles propositions peut-on lui faire ?</a:t>
            </a:r>
            <a:endParaRPr lang="fr-FR" i="1" dirty="0">
              <a:solidFill>
                <a:srgbClr val="9848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6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LUCIE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Lucie est en </a:t>
            </a:r>
            <a:r>
              <a:rPr lang="fr-FR" dirty="0" smtClean="0"/>
              <a:t>terminale S, option internationale britannique. </a:t>
            </a:r>
            <a:r>
              <a:rPr lang="fr-FR" dirty="0"/>
              <a:t>Elle a un </a:t>
            </a:r>
            <a:r>
              <a:rPr lang="fr-FR" dirty="0" smtClean="0"/>
              <a:t>projet</a:t>
            </a:r>
            <a:r>
              <a:rPr lang="fr-FR" dirty="0"/>
              <a:t> : elle veut s’inscrire à la London </a:t>
            </a:r>
            <a:r>
              <a:rPr lang="fr-FR" dirty="0" err="1"/>
              <a:t>S</a:t>
            </a:r>
            <a:r>
              <a:rPr lang="fr-FR" dirty="0" err="1" smtClean="0"/>
              <a:t>chool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E</a:t>
            </a:r>
            <a:r>
              <a:rPr lang="fr-FR" dirty="0" err="1" smtClean="0"/>
              <a:t>conomics</a:t>
            </a:r>
            <a:r>
              <a:rPr lang="fr-FR" dirty="0" smtClean="0"/>
              <a:t> </a:t>
            </a:r>
            <a:r>
              <a:rPr lang="fr-FR" dirty="0"/>
              <a:t>(LSE) à Londres qui est un établissement reconnu. Elle vient en parler au COP mais n’a pas de question particulière à poser. </a:t>
            </a:r>
            <a:endParaRPr lang="fr-FR" dirty="0" smtClean="0"/>
          </a:p>
          <a:p>
            <a:pPr marL="0" lvl="0" indent="0">
              <a:buNone/>
            </a:pPr>
            <a:r>
              <a:rPr lang="fr-FR" dirty="0" smtClean="0">
                <a:solidFill>
                  <a:srgbClr val="984807"/>
                </a:solidFill>
              </a:rPr>
              <a:t>    Qu’est </a:t>
            </a:r>
            <a:r>
              <a:rPr lang="fr-FR" dirty="0">
                <a:solidFill>
                  <a:srgbClr val="984807"/>
                </a:solidFill>
              </a:rPr>
              <a:t>ce que le COP peut lui apporter dans le cadre </a:t>
            </a:r>
            <a:r>
              <a:rPr lang="fr-FR" dirty="0" smtClean="0">
                <a:solidFill>
                  <a:srgbClr val="984807"/>
                </a:solidFill>
              </a:rPr>
              <a:t> </a:t>
            </a:r>
            <a:br>
              <a:rPr lang="fr-FR" dirty="0" smtClean="0">
                <a:solidFill>
                  <a:srgbClr val="984807"/>
                </a:solidFill>
              </a:rPr>
            </a:br>
            <a:r>
              <a:rPr lang="fr-FR" dirty="0" smtClean="0">
                <a:solidFill>
                  <a:srgbClr val="984807"/>
                </a:solidFill>
              </a:rPr>
              <a:t>    d’un </a:t>
            </a:r>
            <a:r>
              <a:rPr lang="fr-FR" dirty="0">
                <a:solidFill>
                  <a:srgbClr val="984807"/>
                </a:solidFill>
              </a:rPr>
              <a:t>projet aussi précis ?</a:t>
            </a:r>
          </a:p>
          <a:p>
            <a:pPr lvl="3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7513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SARA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 </a:t>
            </a:r>
            <a:r>
              <a:rPr lang="fr-FR" dirty="0"/>
              <a:t>ans. </a:t>
            </a:r>
            <a:r>
              <a:rPr lang="fr-FR" dirty="0" smtClean="0"/>
              <a:t>Elle est passée </a:t>
            </a:r>
            <a:r>
              <a:rPr lang="fr-FR" dirty="0"/>
              <a:t>par une MANAA après un bac L spé </a:t>
            </a:r>
            <a:r>
              <a:rPr lang="fr-FR" dirty="0" smtClean="0"/>
              <a:t>arts. Elle a </a:t>
            </a:r>
            <a:r>
              <a:rPr lang="fr-FR" dirty="0"/>
              <a:t>ensuite rejoint un BTS design de mode option mode au lycée Sévigné. </a:t>
            </a:r>
            <a:r>
              <a:rPr lang="fr-FR" dirty="0" smtClean="0"/>
              <a:t>Elle a </a:t>
            </a:r>
            <a:r>
              <a:rPr lang="fr-FR" dirty="0"/>
              <a:t>validé la 1</a:t>
            </a:r>
            <a:r>
              <a:rPr lang="fr-FR" baseline="30000" dirty="0"/>
              <a:t>ère</a:t>
            </a:r>
            <a:r>
              <a:rPr lang="fr-FR" dirty="0"/>
              <a:t> année mais depuis le stage de fin d’année, </a:t>
            </a:r>
            <a:r>
              <a:rPr lang="fr-FR" dirty="0" smtClean="0"/>
              <a:t>elle </a:t>
            </a:r>
            <a:r>
              <a:rPr lang="fr-FR" dirty="0"/>
              <a:t>ne </a:t>
            </a:r>
            <a:r>
              <a:rPr lang="fr-FR" dirty="0" smtClean="0"/>
              <a:t>se sent </a:t>
            </a:r>
            <a:r>
              <a:rPr lang="fr-FR" dirty="0"/>
              <a:t>plus à </a:t>
            </a:r>
            <a:r>
              <a:rPr lang="fr-FR" dirty="0" smtClean="0"/>
              <a:t>sa </a:t>
            </a:r>
            <a:r>
              <a:rPr lang="fr-FR" dirty="0"/>
              <a:t>place. </a:t>
            </a:r>
            <a:r>
              <a:rPr lang="fr-FR" dirty="0" smtClean="0"/>
              <a:t>Elle </a:t>
            </a:r>
            <a:r>
              <a:rPr lang="fr-FR" dirty="0"/>
              <a:t>pense arrêter très prochainement. </a:t>
            </a:r>
            <a:r>
              <a:rPr lang="fr-FR" dirty="0" smtClean="0"/>
              <a:t>Elle </a:t>
            </a:r>
            <a:r>
              <a:rPr lang="fr-FR" dirty="0"/>
              <a:t>ne </a:t>
            </a:r>
            <a:r>
              <a:rPr lang="fr-FR" dirty="0" smtClean="0"/>
              <a:t>sait </a:t>
            </a:r>
            <a:r>
              <a:rPr lang="fr-FR" dirty="0"/>
              <a:t>plus où </a:t>
            </a:r>
            <a:r>
              <a:rPr lang="fr-FR" dirty="0" smtClean="0"/>
              <a:t>elle en est, ce qu’elle veut faire. Elle </a:t>
            </a:r>
            <a:r>
              <a:rPr lang="fr-FR" dirty="0"/>
              <a:t>un bon niveau en anglais</a:t>
            </a:r>
            <a:r>
              <a:rPr lang="fr-FR" dirty="0" smtClean="0"/>
              <a:t>, </a:t>
            </a:r>
            <a:r>
              <a:rPr lang="fr-FR" dirty="0"/>
              <a:t>s</a:t>
            </a:r>
            <a:r>
              <a:rPr lang="fr-FR" dirty="0" smtClean="0"/>
              <a:t>’intéresse </a:t>
            </a:r>
            <a:r>
              <a:rPr lang="fr-FR" dirty="0"/>
              <a:t>au domaine </a:t>
            </a:r>
            <a:r>
              <a:rPr lang="fr-FR" dirty="0" smtClean="0"/>
              <a:t>culturel</a:t>
            </a:r>
            <a:r>
              <a:rPr lang="fr-FR" dirty="0"/>
              <a:t> </a:t>
            </a:r>
            <a:r>
              <a:rPr lang="fr-FR" dirty="0" smtClean="0"/>
              <a:t>et a déjà </a:t>
            </a:r>
            <a:r>
              <a:rPr lang="fr-FR" dirty="0"/>
              <a:t>voyagé. 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984807"/>
                </a:solidFill>
              </a:rPr>
              <a:t>     Que lui proposer ?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1233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 smtClean="0">
                <a:solidFill>
                  <a:srgbClr val="EEECE1"/>
                </a:solidFill>
                <a:latin typeface="Calibri" charset="0"/>
              </a:rPr>
              <a:t>Merci de votre participation active</a:t>
            </a:r>
            <a:r>
              <a:rPr lang="fr-FR" dirty="0" smtClean="0">
                <a:solidFill>
                  <a:srgbClr val="EEECE1"/>
                </a:solidFill>
                <a:latin typeface="Calibri" charset="0"/>
              </a:rPr>
              <a:t/>
            </a:r>
            <a:br>
              <a:rPr lang="fr-FR" dirty="0" smtClean="0">
                <a:solidFill>
                  <a:srgbClr val="EEECE1"/>
                </a:solidFill>
                <a:latin typeface="Calibri" charset="0"/>
              </a:rPr>
            </a:br>
            <a:r>
              <a:rPr lang="fr-FR" dirty="0" smtClean="0">
                <a:solidFill>
                  <a:srgbClr val="EEECE1"/>
                </a:solidFill>
                <a:latin typeface="Calibri" charset="0"/>
              </a:rPr>
              <a:t> 							 ;-)</a:t>
            </a:r>
            <a:br>
              <a:rPr lang="fr-FR" dirty="0" smtClean="0">
                <a:solidFill>
                  <a:srgbClr val="EEECE1"/>
                </a:solidFill>
                <a:latin typeface="Calibri" charset="0"/>
              </a:rPr>
            </a:br>
            <a:endParaRPr lang="fr-FR" sz="3200" i="1" dirty="0">
              <a:solidFill>
                <a:srgbClr val="EEECE1"/>
              </a:solidFill>
              <a:latin typeface="Calibri" charset="0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N’oubliez pas de remettre l’évaluation svp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86" y="576537"/>
            <a:ext cx="3071972" cy="17284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321" y="5698145"/>
            <a:ext cx="861203" cy="9214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86" y="238820"/>
            <a:ext cx="3796238" cy="26343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285619" y="1721615"/>
            <a:ext cx="3447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Graziana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Boscato</a:t>
            </a: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Isabelle Dekeister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7-03-05 à 12.16.36.png"/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"/>
          <a:stretch/>
        </p:blipFill>
        <p:spPr>
          <a:xfrm>
            <a:off x="7658097" y="1911170"/>
            <a:ext cx="1316570" cy="2457629"/>
          </a:xfrm>
          <a:prstGeom prst="rect">
            <a:avLst/>
          </a:prstGeom>
        </p:spPr>
      </p:pic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66889" y="555960"/>
            <a:ext cx="8607778" cy="5991595"/>
          </a:xfrm>
        </p:spPr>
        <p:txBody>
          <a:bodyPr>
            <a:normAutofit fontScale="92500"/>
          </a:bodyPr>
          <a:lstStyle/>
          <a:p>
            <a:r>
              <a:rPr lang="fr-FR" sz="1800" b="1" dirty="0" smtClean="0">
                <a:solidFill>
                  <a:schemeClr val="accent3"/>
                </a:solidFill>
              </a:rPr>
              <a:t>L’EDUCATION</a:t>
            </a:r>
            <a:r>
              <a:rPr lang="fr-FR" sz="1800" dirty="0" smtClean="0">
                <a:solidFill>
                  <a:schemeClr val="accent3"/>
                </a:solidFill>
              </a:rPr>
              <a:t> est </a:t>
            </a:r>
            <a:r>
              <a:rPr lang="fr-FR" sz="1800" b="1" u="sng" dirty="0" smtClean="0">
                <a:solidFill>
                  <a:schemeClr val="accent3"/>
                </a:solidFill>
              </a:rPr>
              <a:t>une compétence des Etats membres </a:t>
            </a:r>
            <a:r>
              <a:rPr lang="fr-FR" sz="1800" dirty="0" smtClean="0">
                <a:solidFill>
                  <a:schemeClr val="tx1"/>
                </a:solidFill>
              </a:rPr>
              <a:t>avec </a:t>
            </a:r>
            <a:r>
              <a:rPr lang="fr-FR" sz="1800" u="sng" dirty="0" smtClean="0">
                <a:solidFill>
                  <a:schemeClr val="tx1"/>
                </a:solidFill>
              </a:rPr>
              <a:t>appui de l’UE</a:t>
            </a:r>
          </a:p>
          <a:p>
            <a:r>
              <a:rPr lang="fr-FR" sz="1800" dirty="0" smtClean="0"/>
              <a:t>1999 : </a:t>
            </a:r>
            <a:r>
              <a:rPr lang="fr-FR" sz="1800" b="1" dirty="0" smtClean="0"/>
              <a:t>Déclaration de Bologne </a:t>
            </a:r>
            <a:r>
              <a:rPr lang="fr-FR" sz="1800" dirty="0" smtClean="0"/>
              <a:t>-&gt; Processus de Bologne  harmonisation vers </a:t>
            </a:r>
            <a:r>
              <a:rPr lang="fr-FR" sz="1800" b="1" dirty="0" smtClean="0">
                <a:solidFill>
                  <a:schemeClr val="accent3"/>
                </a:solidFill>
              </a:rPr>
              <a:t>« un espace européen de l’enseignement supérieur » </a:t>
            </a:r>
            <a:r>
              <a:rPr lang="fr-FR" sz="1800" dirty="0" smtClean="0"/>
              <a:t>(</a:t>
            </a:r>
            <a:r>
              <a:rPr lang="fr-FR" sz="1800" dirty="0"/>
              <a:t>29 états -&gt; 47 états </a:t>
            </a:r>
            <a:r>
              <a:rPr lang="fr-FR" sz="1800" dirty="0" smtClean="0"/>
              <a:t>)</a:t>
            </a:r>
          </a:p>
          <a:p>
            <a:r>
              <a:rPr lang="fr-FR" sz="1800" dirty="0" smtClean="0"/>
              <a:t>2010 : </a:t>
            </a:r>
            <a:r>
              <a:rPr lang="fr-FR" sz="1800" b="1" dirty="0" smtClean="0"/>
              <a:t>Stratégie Europe 2020 de l’UE </a:t>
            </a:r>
            <a:br>
              <a:rPr lang="fr-FR" sz="1800" b="1" dirty="0" smtClean="0"/>
            </a:br>
            <a:r>
              <a:rPr lang="fr-FR" sz="1800" dirty="0" smtClean="0"/>
              <a:t>« croissance intelligente, durable et inclusive » </a:t>
            </a:r>
            <a:br>
              <a:rPr lang="fr-FR" sz="1800" dirty="0" smtClean="0"/>
            </a:br>
            <a:r>
              <a:rPr lang="fr-FR" sz="1800" dirty="0" smtClean="0"/>
              <a:t>emploi, R&amp;D, climat &amp; énergie, </a:t>
            </a:r>
            <a:r>
              <a:rPr lang="fr-FR" sz="1800" b="1" dirty="0" smtClean="0"/>
              <a:t>éducation</a:t>
            </a:r>
            <a:r>
              <a:rPr lang="fr-FR" sz="1800" dirty="0" smtClean="0"/>
              <a:t>, pauvreté &amp; exclusion</a:t>
            </a:r>
            <a:br>
              <a:rPr lang="fr-FR" sz="1800" dirty="0" smtClean="0"/>
            </a:br>
            <a:r>
              <a:rPr lang="fr-FR" sz="1800" dirty="0" smtClean="0"/>
              <a:t>- ...</a:t>
            </a:r>
            <a:br>
              <a:rPr lang="fr-FR" sz="1800" dirty="0" smtClean="0"/>
            </a:br>
            <a:r>
              <a:rPr lang="fr-FR" sz="1800" dirty="0" smtClean="0"/>
              <a:t>- </a:t>
            </a: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décrochage inférieur à 10%</a:t>
            </a:r>
            <a:b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- diplômés de l’enseignement supérieur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(30-34a) : 40% voire 50%</a:t>
            </a:r>
            <a:b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- 95% de participation à l’enseignement préscolaire</a:t>
            </a:r>
            <a:b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800" i="1" dirty="0" smtClean="0"/>
              <a:t>BO </a:t>
            </a:r>
            <a:r>
              <a:rPr lang="fr-FR" sz="1800" i="1" dirty="0"/>
              <a:t>n°1 7 janvier 2016</a:t>
            </a:r>
            <a:br>
              <a:rPr lang="fr-FR" sz="1800" i="1" dirty="0"/>
            </a:br>
            <a:r>
              <a:rPr lang="fr-FR" sz="1800" b="1" dirty="0" smtClean="0">
                <a:solidFill>
                  <a:schemeClr val="accent3"/>
                </a:solidFill>
              </a:rPr>
              <a:t>Objectifs </a:t>
            </a:r>
            <a:r>
              <a:rPr lang="fr-FR" sz="1800" b="1" dirty="0">
                <a:solidFill>
                  <a:schemeClr val="accent3"/>
                </a:solidFill>
              </a:rPr>
              <a:t>de mobilité dans l’enseignement </a:t>
            </a:r>
            <a:r>
              <a:rPr lang="fr-FR" sz="1800" b="1" dirty="0" smtClean="0">
                <a:solidFill>
                  <a:schemeClr val="accent3"/>
                </a:solidFill>
              </a:rPr>
              <a:t>:</a:t>
            </a:r>
            <a:br>
              <a:rPr lang="fr-FR" sz="1800" b="1" dirty="0" smtClean="0">
                <a:solidFill>
                  <a:schemeClr val="accent3"/>
                </a:solidFill>
              </a:rPr>
            </a:b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- 20% des diplômés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de l’enseignement supérieur ayant été mobiles </a:t>
            </a:r>
            <a:b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- 6% des 18-34 ans diplômés de la formation professionnelle ayant été </a:t>
            </a:r>
            <a:r>
              <a:rPr lang="fr-FR" sz="1800" b="1" dirty="0" smtClean="0">
                <a:solidFill>
                  <a:schemeClr val="accent2">
                    <a:lumMod val="75000"/>
                  </a:schemeClr>
                </a:solidFill>
              </a:rPr>
              <a:t>mobiles</a:t>
            </a:r>
          </a:p>
          <a:p>
            <a:r>
              <a:rPr lang="fr-FR" sz="1800" dirty="0" smtClean="0"/>
              <a:t>2013 : </a:t>
            </a:r>
            <a:r>
              <a:rPr lang="fr-FR" sz="1800" i="1" dirty="0" smtClean="0"/>
              <a:t>recommandation du Conseil</a:t>
            </a:r>
            <a:br>
              <a:rPr lang="fr-FR" sz="1800" i="1" dirty="0" smtClean="0"/>
            </a:br>
            <a:r>
              <a:rPr lang="fr-FR" sz="1800" dirty="0" smtClean="0"/>
              <a:t> </a:t>
            </a:r>
            <a:r>
              <a:rPr lang="fr-FR" sz="1800" b="1" dirty="0" smtClean="0"/>
              <a:t>Garantie pour la jeunesse </a:t>
            </a:r>
            <a:r>
              <a:rPr lang="fr-FR" sz="1800" dirty="0" smtClean="0"/>
              <a:t>(- de 25 ans) </a:t>
            </a:r>
            <a:br>
              <a:rPr lang="fr-FR" sz="1800" dirty="0" smtClean="0"/>
            </a:br>
            <a:r>
              <a:rPr lang="fr-FR" sz="1800" dirty="0" smtClean="0"/>
              <a:t>« proposer une offre de qualité dans les 4 mois suivant la fin de la scolarité »</a:t>
            </a:r>
          </a:p>
          <a:p>
            <a:endParaRPr lang="fr-FR" u="sng" dirty="0"/>
          </a:p>
        </p:txBody>
      </p:sp>
    </p:spTree>
    <p:extLst>
      <p:ext uri="{BB962C8B-B14F-4D97-AF65-F5344CB8AC3E}">
        <p14:creationId xmlns:p14="http://schemas.microsoft.com/office/powerpoint/2010/main" val="2917541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855" y="282157"/>
            <a:ext cx="2654931" cy="537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Jeunes ayant quitté prématurément le système d’éducation et de formation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2016</a:t>
            </a: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France : </a:t>
            </a:r>
            <a:r>
              <a:rPr lang="fr-FR" dirty="0" smtClean="0"/>
              <a:t>8,9%</a:t>
            </a:r>
            <a:br>
              <a:rPr lang="fr-FR" dirty="0" smtClean="0"/>
            </a:br>
            <a:r>
              <a:rPr lang="fr-FR" sz="1600" dirty="0" smtClean="0"/>
              <a:t>cible : 9,5%</a:t>
            </a:r>
            <a:endParaRPr lang="fr-FR" sz="1600" dirty="0" smtClean="0"/>
          </a:p>
          <a:p>
            <a:pPr>
              <a:buFont typeface="Arial"/>
              <a:buChar char="•"/>
            </a:pPr>
            <a:r>
              <a:rPr lang="fr-FR" dirty="0" smtClean="0"/>
              <a:t>18-24 ans </a:t>
            </a:r>
          </a:p>
          <a:p>
            <a:pPr>
              <a:buFont typeface="Arial"/>
              <a:buChar char="•"/>
            </a:pPr>
            <a:r>
              <a:rPr lang="fr-FR" dirty="0"/>
              <a:t>n</a:t>
            </a:r>
            <a:r>
              <a:rPr lang="fr-FR" dirty="0" smtClean="0"/>
              <a:t>e dépassant pas le niveau fin collège</a:t>
            </a:r>
          </a:p>
          <a:p>
            <a:pPr>
              <a:buFont typeface="Arial"/>
              <a:buChar char="•"/>
            </a:pPr>
            <a:r>
              <a:rPr lang="fr-FR" dirty="0" smtClean="0"/>
              <a:t>ni en emploi, ni en formation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649838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2"/>
              </a:rPr>
              <a:t>http://</a:t>
            </a:r>
            <a:r>
              <a:rPr lang="fr-FR" sz="1000" dirty="0" err="1">
                <a:hlinkClick r:id="rId2"/>
              </a:rPr>
              <a:t>ec.europa.eu</a:t>
            </a:r>
            <a:r>
              <a:rPr lang="fr-FR" sz="1000" dirty="0">
                <a:hlinkClick r:id="rId2"/>
              </a:rPr>
              <a:t>/</a:t>
            </a:r>
            <a:r>
              <a:rPr lang="fr-FR" sz="1000" dirty="0" err="1">
                <a:hlinkClick r:id="rId2"/>
              </a:rPr>
              <a:t>eurostat</a:t>
            </a:r>
            <a:r>
              <a:rPr lang="fr-FR" sz="1000" dirty="0">
                <a:hlinkClick r:id="rId2"/>
              </a:rPr>
              <a:t>/web/europe-2020-indicators/</a:t>
            </a:r>
            <a:r>
              <a:rPr lang="fr-FR" sz="1000" dirty="0" err="1">
                <a:hlinkClick r:id="rId2"/>
              </a:rPr>
              <a:t>statistics-illustrated</a:t>
            </a:r>
            <a:endParaRPr lang="fr-FR" sz="1000" dirty="0"/>
          </a:p>
        </p:txBody>
      </p:sp>
      <p:pic>
        <p:nvPicPr>
          <p:cNvPr id="8" name="Image 7" descr="Capture d’écran 2017-03-05 à 11.5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86" y="3572933"/>
            <a:ext cx="5742169" cy="2909490"/>
          </a:xfrm>
          <a:prstGeom prst="rect">
            <a:avLst/>
          </a:prstGeom>
        </p:spPr>
      </p:pic>
      <p:pic>
        <p:nvPicPr>
          <p:cNvPr id="9" name="Image 8" descr="Capture d’écran 2017-03-05 à 12.01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21" y="282157"/>
            <a:ext cx="3850334" cy="2869724"/>
          </a:xfrm>
          <a:prstGeom prst="rect">
            <a:avLst/>
          </a:prstGeom>
        </p:spPr>
      </p:pic>
      <p:pic>
        <p:nvPicPr>
          <p:cNvPr id="10" name="Image 9" descr="Capture d’écran 2017-03-05 à 12.01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67" y="592831"/>
            <a:ext cx="1587554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3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855" y="282157"/>
            <a:ext cx="2654931" cy="5373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Jeunes ayant quitté prématurément le système d’éducation et de formation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2016</a:t>
            </a: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France : </a:t>
            </a:r>
            <a:r>
              <a:rPr lang="fr-FR" dirty="0" smtClean="0"/>
              <a:t>8,9%</a:t>
            </a:r>
            <a:br>
              <a:rPr lang="fr-FR" dirty="0" smtClean="0"/>
            </a:br>
            <a:r>
              <a:rPr lang="fr-FR" sz="1600" dirty="0" smtClean="0"/>
              <a:t>cible : 9,5%</a:t>
            </a:r>
            <a:endParaRPr lang="fr-FR" sz="1600" dirty="0" smtClean="0"/>
          </a:p>
          <a:p>
            <a:pPr>
              <a:buFont typeface="Arial"/>
              <a:buChar char="•"/>
            </a:pPr>
            <a:r>
              <a:rPr lang="fr-FR" dirty="0" smtClean="0"/>
              <a:t>18-24 ans </a:t>
            </a:r>
          </a:p>
          <a:p>
            <a:pPr>
              <a:buFont typeface="Arial"/>
              <a:buChar char="•"/>
            </a:pPr>
            <a:r>
              <a:rPr lang="fr-FR" dirty="0"/>
              <a:t>n</a:t>
            </a:r>
            <a:r>
              <a:rPr lang="fr-FR" dirty="0" smtClean="0"/>
              <a:t>e dépassant pas le niveau fin collège</a:t>
            </a:r>
          </a:p>
          <a:p>
            <a:pPr>
              <a:buFont typeface="Arial"/>
              <a:buChar char="•"/>
            </a:pPr>
            <a:r>
              <a:rPr lang="fr-FR" dirty="0" smtClean="0"/>
              <a:t>ni en emploi, ni en formation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0" y="6498385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2"/>
              </a:rPr>
              <a:t>http://</a:t>
            </a:r>
            <a:r>
              <a:rPr lang="fr-FR" sz="1000" dirty="0" err="1">
                <a:hlinkClick r:id="rId2"/>
              </a:rPr>
              <a:t>ec.europa.eu</a:t>
            </a:r>
            <a:r>
              <a:rPr lang="fr-FR" sz="1000" dirty="0">
                <a:hlinkClick r:id="rId2"/>
              </a:rPr>
              <a:t>/</a:t>
            </a:r>
            <a:r>
              <a:rPr lang="fr-FR" sz="1000" dirty="0" err="1">
                <a:hlinkClick r:id="rId2"/>
              </a:rPr>
              <a:t>eurostat</a:t>
            </a:r>
            <a:r>
              <a:rPr lang="fr-FR" sz="1000" dirty="0">
                <a:hlinkClick r:id="rId2"/>
              </a:rPr>
              <a:t>/web/europe-2020-indicators/</a:t>
            </a:r>
            <a:r>
              <a:rPr lang="fr-FR" sz="1000" dirty="0" err="1">
                <a:hlinkClick r:id="rId2"/>
              </a:rPr>
              <a:t>statistics-illustrated</a:t>
            </a:r>
            <a:endParaRPr lang="fr-FR" sz="1000" dirty="0"/>
          </a:p>
        </p:txBody>
      </p:sp>
      <p:pic>
        <p:nvPicPr>
          <p:cNvPr id="8" name="Image 7" descr="Capture d’écran 2017-03-05 à 11.59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86" y="3572933"/>
            <a:ext cx="5742169" cy="2909490"/>
          </a:xfrm>
          <a:prstGeom prst="rect">
            <a:avLst/>
          </a:prstGeom>
        </p:spPr>
      </p:pic>
      <p:pic>
        <p:nvPicPr>
          <p:cNvPr id="9" name="Image 8" descr="Capture d’écran 2017-03-05 à 12.01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21" y="282157"/>
            <a:ext cx="3850334" cy="2869724"/>
          </a:xfrm>
          <a:prstGeom prst="rect">
            <a:avLst/>
          </a:prstGeom>
        </p:spPr>
      </p:pic>
      <p:pic>
        <p:nvPicPr>
          <p:cNvPr id="10" name="Image 9" descr="Capture d’écran 2017-03-05 à 12.01.5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67" y="592831"/>
            <a:ext cx="1587554" cy="255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24855" y="282157"/>
            <a:ext cx="2654931" cy="42828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Taux de réussite dans l’enseignement supérieur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2016</a:t>
            </a: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30-34 ans </a:t>
            </a:r>
            <a:endParaRPr lang="fr-FR" dirty="0" smtClean="0"/>
          </a:p>
          <a:p>
            <a:pPr>
              <a:buFont typeface="Arial"/>
              <a:buChar char="•"/>
            </a:pPr>
            <a:r>
              <a:rPr lang="fr-FR" dirty="0" smtClean="0"/>
              <a:t>France : 44% </a:t>
            </a:r>
            <a:br>
              <a:rPr lang="fr-FR" dirty="0" smtClean="0"/>
            </a:br>
            <a:r>
              <a:rPr lang="fr-FR" sz="1700" dirty="0" smtClean="0"/>
              <a:t>cible : 50%</a:t>
            </a:r>
            <a:endParaRPr lang="fr-FR" sz="1700" dirty="0" smtClean="0"/>
          </a:p>
          <a:p>
            <a:pPr>
              <a:buFont typeface="Arial"/>
              <a:buChar char="•"/>
            </a:pPr>
            <a:r>
              <a:rPr lang="fr-FR" dirty="0"/>
              <a:t>c</a:t>
            </a:r>
            <a:r>
              <a:rPr lang="fr-FR" dirty="0" smtClean="0"/>
              <a:t>roissance + accrue des </a:t>
            </a:r>
            <a:r>
              <a:rPr lang="fr-FR" b="1" dirty="0" smtClean="0"/>
              <a:t>femmes diplômées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400" dirty="0" smtClean="0"/>
              <a:t>objectif atteint en 2012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7458" y="6498385"/>
            <a:ext cx="832858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2"/>
              </a:rPr>
              <a:t>http://</a:t>
            </a:r>
            <a:r>
              <a:rPr lang="fr-FR" sz="1000" dirty="0" err="1">
                <a:hlinkClick r:id="rId2"/>
              </a:rPr>
              <a:t>ec.europa.eu</a:t>
            </a:r>
            <a:r>
              <a:rPr lang="fr-FR" sz="1000" dirty="0">
                <a:hlinkClick r:id="rId2"/>
              </a:rPr>
              <a:t>/</a:t>
            </a:r>
            <a:r>
              <a:rPr lang="fr-FR" sz="1000" dirty="0" err="1">
                <a:hlinkClick r:id="rId2"/>
              </a:rPr>
              <a:t>eurostat</a:t>
            </a:r>
            <a:r>
              <a:rPr lang="fr-FR" sz="1000" dirty="0">
                <a:hlinkClick r:id="rId2"/>
              </a:rPr>
              <a:t>/web/europe-2020-indicators/</a:t>
            </a:r>
            <a:r>
              <a:rPr lang="fr-FR" sz="1000" dirty="0" err="1">
                <a:hlinkClick r:id="rId2"/>
              </a:rPr>
              <a:t>statistics-illustrated</a:t>
            </a:r>
            <a:endParaRPr lang="fr-FR" sz="1000" dirty="0"/>
          </a:p>
        </p:txBody>
      </p:sp>
      <p:pic>
        <p:nvPicPr>
          <p:cNvPr id="2" name="Image 1" descr="Capture d’écran 2017-03-05 à 12.06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52" y="282157"/>
            <a:ext cx="4148667" cy="2852626"/>
          </a:xfrm>
          <a:prstGeom prst="rect">
            <a:avLst/>
          </a:prstGeom>
        </p:spPr>
      </p:pic>
      <p:pic>
        <p:nvPicPr>
          <p:cNvPr id="4" name="Image 3" descr="Capture d’écran 2017-03-05 à 12.01.5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15" y="846667"/>
            <a:ext cx="1480037" cy="2288116"/>
          </a:xfrm>
          <a:prstGeom prst="rect">
            <a:avLst/>
          </a:prstGeom>
        </p:spPr>
      </p:pic>
      <p:pic>
        <p:nvPicPr>
          <p:cNvPr id="5" name="Image 4" descr="Capture d’écran 2017-03-05 à 12.10.3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153" y="3589866"/>
            <a:ext cx="6243847" cy="22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20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22301"/>
            <a:ext cx="8913813" cy="914400"/>
          </a:xfrm>
        </p:spPr>
        <p:txBody>
          <a:bodyPr/>
          <a:lstStyle/>
          <a:p>
            <a:r>
              <a:rPr lang="fr-FR" dirty="0" smtClean="0"/>
              <a:t>Erasmus+</a:t>
            </a:r>
            <a:endParaRPr lang="fr-FR" sz="1100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1604754"/>
            <a:ext cx="7610476" cy="430070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fr-FR" b="1" dirty="0" smtClean="0">
                <a:solidFill>
                  <a:schemeClr val="accent3">
                    <a:lumMod val="75000"/>
                  </a:schemeClr>
                </a:solidFill>
              </a:rPr>
              <a:t>Erasmus + (2014-2020) 14,7 Mds €             </a:t>
            </a:r>
            <a:r>
              <a:rPr lang="fr-FR" sz="1400" b="1" dirty="0" smtClean="0">
                <a:solidFill>
                  <a:schemeClr val="tx1"/>
                </a:solidFill>
              </a:rPr>
              <a:t>(budget x 7)  </a:t>
            </a:r>
            <a:r>
              <a:rPr lang="fr-FR" sz="1400" b="1" i="1" dirty="0" smtClean="0">
                <a:solidFill>
                  <a:schemeClr val="tx1"/>
                </a:solidFill>
              </a:rPr>
              <a:t>1987</a:t>
            </a:r>
          </a:p>
          <a:p>
            <a:pPr lvl="1"/>
            <a:r>
              <a:rPr lang="fr-FR" b="1" dirty="0" smtClean="0">
                <a:solidFill>
                  <a:srgbClr val="0056AD"/>
                </a:solidFill>
              </a:rPr>
              <a:t>actions de mobilité </a:t>
            </a:r>
            <a:r>
              <a:rPr lang="fr-FR" dirty="0" smtClean="0"/>
              <a:t>(63%)</a:t>
            </a:r>
          </a:p>
          <a:p>
            <a:pPr lvl="1"/>
            <a:r>
              <a:rPr lang="fr-FR" b="1" dirty="0" smtClean="0">
                <a:solidFill>
                  <a:srgbClr val="00A1FF"/>
                </a:solidFill>
              </a:rPr>
              <a:t>partenariats stratégiques et coopération </a:t>
            </a:r>
            <a:r>
              <a:rPr lang="fr-FR" dirty="0" smtClean="0"/>
              <a:t>(28%)</a:t>
            </a:r>
          </a:p>
          <a:p>
            <a:pPr lvl="1"/>
            <a:r>
              <a:rPr lang="fr-FR" dirty="0" smtClean="0"/>
              <a:t>soutien aux politiques (4,2%)</a:t>
            </a:r>
          </a:p>
          <a:p>
            <a:pPr lvl="1"/>
            <a:r>
              <a:rPr lang="fr-FR" dirty="0" smtClean="0"/>
              <a:t>+ programme Jean Monnet  + Sport</a:t>
            </a:r>
          </a:p>
          <a:p>
            <a:pPr lvl="1"/>
            <a:endParaRPr lang="fr-FR" dirty="0"/>
          </a:p>
          <a:p>
            <a:pPr marL="34925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4" name="Image 3" descr="Capture d’écran 2015-11-20 à 18.45.28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>
          <a:xfrm>
            <a:off x="766529" y="3466901"/>
            <a:ext cx="7181402" cy="31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2323</TotalTime>
  <Words>1423</Words>
  <Application>Microsoft Macintosh PowerPoint</Application>
  <PresentationFormat>Présentation à l'écran (4:3)</PresentationFormat>
  <Paragraphs>259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Perception</vt:lpstr>
      <vt:lpstr>L’entretien d’orientation en mobilité</vt:lpstr>
      <vt:lpstr>Euroguidance : kesako ? </vt:lpstr>
      <vt:lpstr>L’Europe et l’éducation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Erasmus+</vt:lpstr>
      <vt:lpstr>Différentes formes de mobilité : césure – « gap year »</vt:lpstr>
      <vt:lpstr>Les volontariats</vt:lpstr>
      <vt:lpstr>Langues – stages - jobs</vt:lpstr>
      <vt:lpstr>Etudier à l’étranger Royaume-Uni – Allemagne – Belgique </vt:lpstr>
      <vt:lpstr>Présentation PowerPoint</vt:lpstr>
      <vt:lpstr>Le Royaume-Uni </vt:lpstr>
      <vt:lpstr>Présentation PowerPoint</vt:lpstr>
      <vt:lpstr>Allemagne</vt:lpstr>
      <vt:lpstr>Présentation PowerPoint</vt:lpstr>
      <vt:lpstr>Allemagne</vt:lpstr>
      <vt:lpstr>Allemagne</vt:lpstr>
      <vt:lpstr>Belgique – études secondaires</vt:lpstr>
      <vt:lpstr>Enseignement supérieur</vt:lpstr>
      <vt:lpstr>L’entretien d’orientation en mobilité</vt:lpstr>
      <vt:lpstr>Groupe de travail  EG « Conseil en mobilité »</vt:lpstr>
      <vt:lpstr>Processus du conseil en mobilité</vt:lpstr>
      <vt:lpstr>Evaluer l’adaptation à la mobilité </vt:lpstr>
      <vt:lpstr>Beulah Rohrlich : l’approche par cercles concentriques</vt:lpstr>
      <vt:lpstr>Milton Bennett : le “Modèle de développement de la sensibilité interculturelle” </vt:lpstr>
      <vt:lpstr> Lysgaard: le choc culturel et l’adaptation  </vt:lpstr>
      <vt:lpstr> Compétences d’adaptation en situation de mobilité </vt:lpstr>
      <vt:lpstr>L’entretien en mobilité</vt:lpstr>
      <vt:lpstr>A l’issue de l’entretien</vt:lpstr>
      <vt:lpstr>Points de vigilance</vt:lpstr>
      <vt:lpstr>Financement mobilité Initiative personnelle</vt:lpstr>
      <vt:lpstr>Financement mobilité  Dans le cadre d’un programme</vt:lpstr>
      <vt:lpstr>la mise en œuvre du projet</vt:lpstr>
      <vt:lpstr>Cas pratiques ...    </vt:lpstr>
      <vt:lpstr>SANDRA</vt:lpstr>
      <vt:lpstr>STEPHANE</vt:lpstr>
      <vt:lpstr>GERALDINE</vt:lpstr>
      <vt:lpstr>TIFFANY</vt:lpstr>
      <vt:lpstr>CLOVIS</vt:lpstr>
      <vt:lpstr>RAWAN</vt:lpstr>
      <vt:lpstr>LAURE</vt:lpstr>
      <vt:lpstr>LUCIE</vt:lpstr>
      <vt:lpstr>SARA</vt:lpstr>
      <vt:lpstr>Merci de votre participation active          ;-)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 et mobilité</dc:title>
  <dc:creator>Isabelle Dekeister</dc:creator>
  <cp:lastModifiedBy>Isabelle Dekeister</cp:lastModifiedBy>
  <cp:revision>151</cp:revision>
  <cp:lastPrinted>2015-11-20T17:31:41Z</cp:lastPrinted>
  <dcterms:created xsi:type="dcterms:W3CDTF">2015-11-18T08:23:31Z</dcterms:created>
  <dcterms:modified xsi:type="dcterms:W3CDTF">2017-03-05T17:05:56Z</dcterms:modified>
</cp:coreProperties>
</file>