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handoutMasterIdLst>
    <p:handoutMasterId r:id="rId38"/>
  </p:handoutMasterIdLst>
  <p:sldIdLst>
    <p:sldId id="257" r:id="rId3"/>
    <p:sldId id="262" r:id="rId4"/>
    <p:sldId id="296" r:id="rId5"/>
    <p:sldId id="291" r:id="rId6"/>
    <p:sldId id="258" r:id="rId7"/>
    <p:sldId id="292" r:id="rId8"/>
    <p:sldId id="279" r:id="rId9"/>
    <p:sldId id="259" r:id="rId10"/>
    <p:sldId id="261" r:id="rId11"/>
    <p:sldId id="293" r:id="rId12"/>
    <p:sldId id="304" r:id="rId13"/>
    <p:sldId id="263" r:id="rId14"/>
    <p:sldId id="287" r:id="rId15"/>
    <p:sldId id="264" r:id="rId16"/>
    <p:sldId id="265" r:id="rId17"/>
    <p:sldId id="266" r:id="rId18"/>
    <p:sldId id="305" r:id="rId19"/>
    <p:sldId id="299" r:id="rId20"/>
    <p:sldId id="297" r:id="rId21"/>
    <p:sldId id="288" r:id="rId22"/>
    <p:sldId id="306" r:id="rId23"/>
    <p:sldId id="275" r:id="rId24"/>
    <p:sldId id="309" r:id="rId25"/>
    <p:sldId id="274" r:id="rId26"/>
    <p:sldId id="307" r:id="rId27"/>
    <p:sldId id="271" r:id="rId28"/>
    <p:sldId id="295" r:id="rId29"/>
    <p:sldId id="272" r:id="rId30"/>
    <p:sldId id="310" r:id="rId31"/>
    <p:sldId id="273" r:id="rId32"/>
    <p:sldId id="308" r:id="rId33"/>
    <p:sldId id="277" r:id="rId34"/>
    <p:sldId id="294" r:id="rId35"/>
    <p:sldId id="278" r:id="rId36"/>
  </p:sldIdLst>
  <p:sldSz cx="9144000" cy="6858000" type="screen4x3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7832"/>
    <a:srgbClr val="E2AC00"/>
    <a:srgbClr val="BCCA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8" autoAdjust="0"/>
    <p:restoredTop sz="92883" autoAdjust="0"/>
  </p:normalViewPr>
  <p:slideViewPr>
    <p:cSldViewPr>
      <p:cViewPr>
        <p:scale>
          <a:sx n="100" d="100"/>
          <a:sy n="100" d="100"/>
        </p:scale>
        <p:origin x="-1260" y="-2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086" y="-67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view3D>
      <c:rotX val="30"/>
      <c:rotY val="355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Colonne2</c:v>
                </c:pt>
              </c:strCache>
            </c:strRef>
          </c:tx>
          <c:explosion val="2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6"/>
            <c:bubble3D val="0"/>
          </c:dPt>
          <c:dPt>
            <c:idx val="7"/>
            <c:bubble3D val="0"/>
          </c:dPt>
          <c:dPt>
            <c:idx val="8"/>
            <c:bubble3D val="0"/>
            <c:spPr>
              <a:solidFill>
                <a:srgbClr val="FF0000"/>
              </a:solidFill>
            </c:spPr>
          </c:dPt>
          <c:dPt>
            <c:idx val="9"/>
            <c:bubble3D val="0"/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Feuil1!$A$2:$A$12</c:f>
              <c:strCache>
                <c:ptCount val="11"/>
                <c:pt idx="0">
                  <c:v>Chine</c:v>
                </c:pt>
                <c:pt idx="1">
                  <c:v>Russie</c:v>
                </c:pt>
                <c:pt idx="2">
                  <c:v>Autriche</c:v>
                </c:pt>
                <c:pt idx="3">
                  <c:v>Inde</c:v>
                </c:pt>
                <c:pt idx="4">
                  <c:v>Bulgarie</c:v>
                </c:pt>
                <c:pt idx="5">
                  <c:v>Turquie</c:v>
                </c:pt>
                <c:pt idx="6">
                  <c:v>Pologne</c:v>
                </c:pt>
                <c:pt idx="7">
                  <c:v>Ukraine</c:v>
                </c:pt>
                <c:pt idx="8">
                  <c:v>France</c:v>
                </c:pt>
                <c:pt idx="9">
                  <c:v>Cameroun</c:v>
                </c:pt>
                <c:pt idx="10">
                  <c:v>autres</c:v>
                </c:pt>
              </c:strCache>
            </c:strRef>
          </c:cat>
          <c:val>
            <c:numRef>
              <c:f>Feuil1!$B$2:$B$12</c:f>
              <c:numCache>
                <c:formatCode>General</c:formatCode>
                <c:ptCount val="11"/>
                <c:pt idx="0">
                  <c:v>12.5</c:v>
                </c:pt>
                <c:pt idx="1">
                  <c:v>5.3</c:v>
                </c:pt>
                <c:pt idx="2">
                  <c:v>4.2</c:v>
                </c:pt>
                <c:pt idx="3">
                  <c:v>3.6</c:v>
                </c:pt>
                <c:pt idx="4">
                  <c:v>3.3</c:v>
                </c:pt>
                <c:pt idx="5">
                  <c:v>3.3</c:v>
                </c:pt>
                <c:pt idx="6">
                  <c:v>3.2</c:v>
                </c:pt>
                <c:pt idx="7">
                  <c:v>3.1</c:v>
                </c:pt>
                <c:pt idx="8">
                  <c:v>2.9</c:v>
                </c:pt>
                <c:pt idx="9">
                  <c:v>2.9</c:v>
                </c:pt>
                <c:pt idx="10">
                  <c:v>55.7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Colonne3</c:v>
                </c:pt>
              </c:strCache>
            </c:strRef>
          </c:tx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6"/>
            <c:bubble3D val="0"/>
          </c:dPt>
          <c:dPt>
            <c:idx val="7"/>
            <c:bubble3D val="0"/>
          </c:dPt>
          <c:dPt>
            <c:idx val="8"/>
            <c:bubble3D val="0"/>
          </c:dPt>
          <c:dPt>
            <c:idx val="9"/>
            <c:bubble3D val="0"/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Feuil1!$A$2:$A$12</c:f>
              <c:strCache>
                <c:ptCount val="11"/>
                <c:pt idx="0">
                  <c:v>Chine</c:v>
                </c:pt>
                <c:pt idx="1">
                  <c:v>Russie</c:v>
                </c:pt>
                <c:pt idx="2">
                  <c:v>Autriche</c:v>
                </c:pt>
                <c:pt idx="3">
                  <c:v>Inde</c:v>
                </c:pt>
                <c:pt idx="4">
                  <c:v>Bulgarie</c:v>
                </c:pt>
                <c:pt idx="5">
                  <c:v>Turquie</c:v>
                </c:pt>
                <c:pt idx="6">
                  <c:v>Pologne</c:v>
                </c:pt>
                <c:pt idx="7">
                  <c:v>Ukraine</c:v>
                </c:pt>
                <c:pt idx="8">
                  <c:v>France</c:v>
                </c:pt>
                <c:pt idx="9">
                  <c:v>Cameroun</c:v>
                </c:pt>
                <c:pt idx="10">
                  <c:v>autres</c:v>
                </c:pt>
              </c:strCache>
            </c:strRef>
          </c:cat>
          <c:val>
            <c:numRef>
              <c:f>Feuil1!$C$2:$C$12</c:f>
              <c:numCache>
                <c:formatCode>General</c:formatCode>
                <c:ptCount val="11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389">
          <a:noFill/>
        </a:ln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799"/>
      </a:pPr>
      <a:endParaRPr lang="fr-FR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03AD91-9364-464A-A928-BAA026006AE8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2A8268-1339-4C59-A6FF-F8C1ADDD9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6400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7E0B66-CC24-4F04-BADA-09A45D859325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531A1-CCCD-44AE-9C27-89EA245308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9986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83CEB033-1331-4213-92CC-B88656985A85}" type="slidenum">
              <a:rPr lang="fr-FR" smtClean="0"/>
              <a:pPr eaLnBrk="1" hangingPunct="1"/>
              <a:t>1</a:t>
            </a:fld>
            <a:endParaRPr lang="fr-FR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3BB5BFA3-A576-40A5-B7FF-C7E6FEB93BF6}" type="slidenum">
              <a:rPr lang="fr-FR" smtClean="0"/>
              <a:pPr eaLnBrk="1" hangingPunct="1"/>
              <a:t>2</a:t>
            </a:fld>
            <a:endParaRPr lang="fr-FR" dirty="0" smtClean="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3BB5BFA3-A576-40A5-B7FF-C7E6FEB93BF6}" type="slidenum">
              <a:rPr lang="fr-FR" smtClean="0"/>
              <a:pPr eaLnBrk="1" hangingPunct="1"/>
              <a:t>3</a:t>
            </a:fld>
            <a:endParaRPr lang="fr-FR" dirty="0" smtClean="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3BB5BFA3-A576-40A5-B7FF-C7E6FEB93BF6}" type="slidenum">
              <a:rPr lang="fr-FR" smtClean="0"/>
              <a:pPr eaLnBrk="1" hangingPunct="1"/>
              <a:t>4</a:t>
            </a:fld>
            <a:endParaRPr lang="fr-FR" dirty="0" smtClean="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02602A7-E425-4FCF-92B0-EC527118287C}" type="slidenum">
              <a:rPr lang="fr-FR" smtClean="0"/>
              <a:pPr eaLnBrk="1" hangingPunct="1"/>
              <a:t>5</a:t>
            </a:fld>
            <a:endParaRPr lang="fr-FR" smtClean="0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-</a:t>
            </a:r>
            <a:r>
              <a:rPr lang="fr-FR" baseline="0" dirty="0" smtClean="0"/>
              <a:t> </a:t>
            </a:r>
            <a:r>
              <a:rPr lang="fr-FR" dirty="0" smtClean="0"/>
              <a:t>chiffres de 2010 (</a:t>
            </a:r>
            <a:r>
              <a:rPr lang="fr-FR" dirty="0" err="1" smtClean="0"/>
              <a:t>destatis</a:t>
            </a:r>
            <a:r>
              <a:rPr lang="fr-FR" baseline="0" dirty="0" smtClean="0"/>
              <a:t> 2011)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02602A7-E425-4FCF-92B0-EC527118287C}" type="slidenum">
              <a:rPr lang="fr-FR" smtClean="0"/>
              <a:pPr eaLnBrk="1" hangingPunct="1"/>
              <a:t>6</a:t>
            </a:fld>
            <a:endParaRPr lang="fr-FR" smtClean="0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-</a:t>
            </a:r>
            <a:r>
              <a:rPr lang="fr-FR" baseline="0" dirty="0" smtClean="0"/>
              <a:t> </a:t>
            </a:r>
            <a:r>
              <a:rPr lang="fr-FR" dirty="0" smtClean="0"/>
              <a:t>chiffres de 2010 (</a:t>
            </a:r>
            <a:r>
              <a:rPr lang="fr-FR" dirty="0" err="1" smtClean="0"/>
              <a:t>destatis</a:t>
            </a:r>
            <a:r>
              <a:rPr lang="fr-FR" baseline="0" dirty="0" smtClean="0"/>
              <a:t> 2011)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02602A7-E425-4FCF-92B0-EC527118287C}" type="slidenum">
              <a:rPr lang="fr-FR" smtClean="0"/>
              <a:pPr eaLnBrk="1" hangingPunct="1"/>
              <a:t>7</a:t>
            </a:fld>
            <a:endParaRPr lang="fr-FR" smtClean="0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NRW 54 %, Berlin 45 %, Bavière 36 %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36DE9BE-2F60-4DDB-9194-B532C46D7732}" type="slidenum">
              <a:rPr lang="fr-FR" smtClean="0"/>
              <a:pPr eaLnBrk="1" hangingPunct="1"/>
              <a:t>8</a:t>
            </a:fld>
            <a:endParaRPr lang="fr-FR" smtClean="0"/>
          </a:p>
        </p:txBody>
      </p:sp>
      <p:sp>
        <p:nvSpPr>
          <p:cNvPr id="2" name="Not Yer Tutucusu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source: </a:t>
            </a:r>
            <a:r>
              <a:rPr lang="fr-FR" dirty="0" err="1" smtClean="0"/>
              <a:t>Bildung</a:t>
            </a:r>
            <a:r>
              <a:rPr lang="fr-FR" dirty="0" smtClean="0"/>
              <a:t> </a:t>
            </a:r>
            <a:r>
              <a:rPr lang="fr-FR" dirty="0" err="1" smtClean="0"/>
              <a:t>und</a:t>
            </a:r>
            <a:r>
              <a:rPr lang="fr-FR" dirty="0" smtClean="0"/>
              <a:t> </a:t>
            </a:r>
            <a:r>
              <a:rPr lang="fr-FR" dirty="0" err="1" smtClean="0"/>
              <a:t>Kultur</a:t>
            </a:r>
            <a:r>
              <a:rPr lang="fr-FR" dirty="0" smtClean="0"/>
              <a:t>.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Studierende</a:t>
            </a:r>
            <a:r>
              <a:rPr lang="fr-FR" baseline="0" dirty="0" smtClean="0"/>
              <a:t> an </a:t>
            </a:r>
            <a:r>
              <a:rPr lang="fr-FR" baseline="0" dirty="0" err="1" smtClean="0"/>
              <a:t>Hochschulen</a:t>
            </a:r>
            <a:r>
              <a:rPr lang="fr-FR" baseline="0" dirty="0" smtClean="0"/>
              <a:t>. </a:t>
            </a:r>
            <a:r>
              <a:rPr lang="fr-FR" baseline="0" dirty="0" err="1" smtClean="0"/>
              <a:t>Fachserie</a:t>
            </a:r>
            <a:r>
              <a:rPr lang="fr-FR" baseline="0" dirty="0" smtClean="0"/>
              <a:t> 11, </a:t>
            </a:r>
            <a:r>
              <a:rPr lang="fr-FR" baseline="0" dirty="0" err="1" smtClean="0"/>
              <a:t>Reihe</a:t>
            </a:r>
            <a:r>
              <a:rPr lang="fr-FR" baseline="0" dirty="0" smtClean="0"/>
              <a:t> 4,1. WS 2009/2010. </a:t>
            </a:r>
            <a:r>
              <a:rPr lang="fr-FR" baseline="0" dirty="0" err="1" smtClean="0"/>
              <a:t>Destatis</a:t>
            </a:r>
            <a:r>
              <a:rPr lang="fr-FR" baseline="0" dirty="0" smtClean="0"/>
              <a:t> 2010. </a:t>
            </a:r>
            <a:endParaRPr lang="fr-FR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A3585A5A-4D26-4934-A121-0286D95FFAC1}" type="slidenum">
              <a:rPr lang="fr-FR" smtClean="0"/>
              <a:pPr eaLnBrk="1" hangingPunct="1"/>
              <a:t>9</a:t>
            </a:fld>
            <a:endParaRPr lang="fr-FR" smtClean="0"/>
          </a:p>
        </p:txBody>
      </p:sp>
      <p:sp>
        <p:nvSpPr>
          <p:cNvPr id="2" name="Not Yer Tutucusu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02602A7-E425-4FCF-92B0-EC527118287C}" type="slidenum">
              <a:rPr lang="fr-FR" smtClean="0"/>
              <a:pPr eaLnBrk="1" hangingPunct="1"/>
              <a:t>10</a:t>
            </a:fld>
            <a:endParaRPr lang="fr-FR" smtClean="0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3BB5BFA3-A576-40A5-B7FF-C7E6FEB93BF6}" type="slidenum">
              <a:rPr lang="fr-FR" smtClean="0"/>
              <a:pPr eaLnBrk="1" hangingPunct="1"/>
              <a:t>11</a:t>
            </a:fld>
            <a:endParaRPr lang="fr-FR" dirty="0" smtClean="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1CA999C-8C62-4746-AE2F-BA7B284B2400}" type="slidenum">
              <a:rPr lang="fr-FR" smtClean="0"/>
              <a:pPr eaLnBrk="1" hangingPunct="1"/>
              <a:t>12</a:t>
            </a:fld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1CA999C-8C62-4746-AE2F-BA7B284B2400}" type="slidenum">
              <a:rPr lang="fr-FR" smtClean="0"/>
              <a:pPr eaLnBrk="1" hangingPunct="1"/>
              <a:t>13</a:t>
            </a:fld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163C751D-8118-4AA9-A36A-7440743D0CE1}" type="slidenum">
              <a:rPr lang="fr-FR" smtClean="0"/>
              <a:pPr eaLnBrk="1" hangingPunct="1"/>
              <a:t>14</a:t>
            </a:fld>
            <a:endParaRPr lang="fr-FR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4E612BF-7C3C-493E-86E6-141B41FBCA48}" type="slidenum">
              <a:rPr lang="fr-FR" smtClean="0"/>
              <a:pPr eaLnBrk="1" hangingPunct="1"/>
              <a:t>15</a:t>
            </a:fld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54C596E8-EB94-418A-A218-8769D4F00F01}" type="slidenum">
              <a:rPr lang="fr-FR" smtClean="0"/>
              <a:pPr eaLnBrk="1" hangingPunct="1"/>
              <a:t>16</a:t>
            </a:fld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3BB5BFA3-A576-40A5-B7FF-C7E6FEB93BF6}" type="slidenum">
              <a:rPr lang="fr-FR" smtClean="0"/>
              <a:pPr eaLnBrk="1" hangingPunct="1"/>
              <a:t>17</a:t>
            </a:fld>
            <a:endParaRPr lang="fr-FR" dirty="0" smtClean="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87193A76-81C1-40D3-BB30-BEC6D9E92F39}" type="slidenum">
              <a:rPr lang="fr-FR" smtClean="0"/>
              <a:pPr eaLnBrk="1" hangingPunct="1"/>
              <a:t>18</a:t>
            </a:fld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D28E8A4-ABF6-4420-9FC7-7E2DD6551557}" type="slidenum">
              <a:rPr lang="fr-FR" smtClean="0"/>
              <a:pPr eaLnBrk="1" hangingPunct="1"/>
              <a:t>19</a:t>
            </a:fld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D28E8A4-ABF6-4420-9FC7-7E2DD6551557}" type="slidenum">
              <a:rPr lang="fr-FR" smtClean="0"/>
              <a:pPr eaLnBrk="1" hangingPunct="1"/>
              <a:t>20</a:t>
            </a:fld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3BB5BFA3-A576-40A5-B7FF-C7E6FEB93BF6}" type="slidenum">
              <a:rPr lang="fr-FR" smtClean="0"/>
              <a:pPr eaLnBrk="1" hangingPunct="1"/>
              <a:t>21</a:t>
            </a:fld>
            <a:endParaRPr lang="fr-FR" dirty="0" smtClean="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2DE4A1BE-3BDE-4F51-98AC-7505822694DC}" type="slidenum">
              <a:rPr lang="fr-FR" smtClean="0"/>
              <a:pPr eaLnBrk="1" hangingPunct="1"/>
              <a:t>22</a:t>
            </a:fld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2DE4A1BE-3BDE-4F51-98AC-7505822694DC}" type="slidenum">
              <a:rPr lang="fr-FR" smtClean="0"/>
              <a:pPr eaLnBrk="1" hangingPunct="1"/>
              <a:t>23</a:t>
            </a:fld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43E29C4-D826-4EB5-BDFD-35D772ABC1DA}" type="slidenum">
              <a:rPr lang="fr-FR" smtClean="0"/>
              <a:pPr eaLnBrk="1" hangingPunct="1"/>
              <a:t>24</a:t>
            </a:fld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3BB5BFA3-A576-40A5-B7FF-C7E6FEB93BF6}" type="slidenum">
              <a:rPr lang="fr-FR" smtClean="0"/>
              <a:pPr eaLnBrk="1" hangingPunct="1"/>
              <a:t>25</a:t>
            </a:fld>
            <a:endParaRPr lang="fr-FR" dirty="0" smtClean="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B48FD23-655C-431A-A5F0-447F52D49BD9}" type="slidenum">
              <a:rPr lang="fr-FR" smtClean="0"/>
              <a:pPr eaLnBrk="1" hangingPunct="1"/>
              <a:t>26</a:t>
            </a:fld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B48FD23-655C-431A-A5F0-447F52D49BD9}" type="slidenum">
              <a:rPr lang="fr-FR" smtClean="0"/>
              <a:pPr eaLnBrk="1" hangingPunct="1"/>
              <a:t>27</a:t>
            </a:fld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63C64BA2-6BA9-4EF0-B624-13018A3F2899}" type="slidenum">
              <a:rPr lang="fr-FR" smtClean="0"/>
              <a:pPr eaLnBrk="1" hangingPunct="1"/>
              <a:t>28</a:t>
            </a:fld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63C64BA2-6BA9-4EF0-B624-13018A3F2899}" type="slidenum">
              <a:rPr lang="fr-FR" smtClean="0"/>
              <a:pPr eaLnBrk="1" hangingPunct="1"/>
              <a:t>29</a:t>
            </a:fld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4DE776A-66ED-45D8-832B-DE0790C10E49}" type="slidenum">
              <a:rPr lang="fr-FR" smtClean="0"/>
              <a:pPr eaLnBrk="1" hangingPunct="1"/>
              <a:t>30</a:t>
            </a:fld>
            <a:endParaRPr lang="fr-FR" smtClean="0"/>
          </a:p>
        </p:txBody>
      </p:sp>
      <p:sp>
        <p:nvSpPr>
          <p:cNvPr id="43011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-frais</a:t>
            </a:r>
            <a:r>
              <a:rPr lang="fr-FR" baseline="0" dirty="0" smtClean="0"/>
              <a:t> de scolarité généralisés </a:t>
            </a:r>
            <a:r>
              <a:rPr lang="fr-FR" dirty="0" smtClean="0"/>
              <a:t>: Bayern, </a:t>
            </a:r>
            <a:r>
              <a:rPr lang="fr-FR" dirty="0" err="1" smtClean="0"/>
              <a:t>Baden-Württemberg</a:t>
            </a:r>
            <a:r>
              <a:rPr lang="fr-FR" dirty="0" smtClean="0"/>
              <a:t>, Niedersachsen, </a:t>
            </a:r>
            <a:r>
              <a:rPr lang="fr-FR" dirty="0" err="1" smtClean="0"/>
              <a:t>Hamburg</a:t>
            </a:r>
            <a:r>
              <a:rPr lang="fr-FR" dirty="0" smtClean="0"/>
              <a:t>, </a:t>
            </a:r>
            <a:r>
              <a:rPr lang="fr-FR" dirty="0" err="1" smtClean="0"/>
              <a:t>Nordrhein-Westfalen</a:t>
            </a:r>
            <a:r>
              <a:rPr lang="fr-FR" dirty="0" smtClean="0"/>
              <a:t>,</a:t>
            </a:r>
            <a:r>
              <a:rPr lang="fr-FR" baseline="0" dirty="0" smtClean="0"/>
              <a:t> </a:t>
            </a:r>
            <a:r>
              <a:rPr lang="fr-FR" dirty="0" err="1" smtClean="0"/>
              <a:t>Saarland</a:t>
            </a:r>
            <a:r>
              <a:rPr lang="fr-FR" dirty="0" smtClean="0"/>
              <a:t> </a:t>
            </a:r>
          </a:p>
          <a:p>
            <a:pPr eaLnBrk="1" hangingPunct="1"/>
            <a:r>
              <a:rPr lang="fr-FR" dirty="0" smtClean="0"/>
              <a:t>-pas de frais pour études doctorales</a:t>
            </a: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3BB5BFA3-A576-40A5-B7FF-C7E6FEB93BF6}" type="slidenum">
              <a:rPr lang="fr-FR" smtClean="0"/>
              <a:pPr eaLnBrk="1" hangingPunct="1"/>
              <a:t>31</a:t>
            </a:fld>
            <a:endParaRPr lang="fr-FR" dirty="0" smtClean="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309C9649-C1BD-476C-AEBD-52E42123543A}" type="slidenum">
              <a:rPr lang="fr-FR" smtClean="0"/>
              <a:pPr eaLnBrk="1" hangingPunct="1"/>
              <a:t>32</a:t>
            </a:fld>
            <a:endParaRPr lang="fr-F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309C9649-C1BD-476C-AEBD-52E42123543A}" type="slidenum">
              <a:rPr lang="fr-FR" smtClean="0"/>
              <a:pPr eaLnBrk="1" hangingPunct="1"/>
              <a:t>33</a:t>
            </a:fld>
            <a:endParaRPr lang="fr-F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r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83976B35-08AE-40D0-99C0-5A2EF6F59DE4}" type="slidenum">
              <a:rPr lang="fr-FR" smtClean="0"/>
              <a:pPr eaLnBrk="1" hangingPunct="1"/>
              <a:t>34</a:t>
            </a:fld>
            <a:endParaRPr lang="fr-FR" smtClean="0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Musique: « Gaudeamus </a:t>
            </a:r>
            <a:r>
              <a:rPr lang="fr-FR" dirty="0" err="1" smtClean="0"/>
              <a:t>Igitur</a:t>
            </a:r>
            <a:r>
              <a:rPr lang="fr-FR" dirty="0" smtClean="0"/>
              <a:t> »</a:t>
            </a:r>
            <a:r>
              <a:rPr lang="fr-FR" baseline="0" dirty="0" smtClean="0"/>
              <a:t>, chanson étudiante traditionnelle du 18</a:t>
            </a:r>
            <a:r>
              <a:rPr lang="fr-FR" baseline="30000" dirty="0" smtClean="0"/>
              <a:t>e</a:t>
            </a:r>
            <a:r>
              <a:rPr lang="fr-FR" baseline="0" dirty="0" smtClean="0"/>
              <a:t> siècle; joué par </a:t>
            </a:r>
            <a:r>
              <a:rPr lang="fr-FR" dirty="0" smtClean="0"/>
              <a:t>Alan </a:t>
            </a:r>
            <a:r>
              <a:rPr lang="fr-FR" dirty="0" err="1" smtClean="0"/>
              <a:t>Langford</a:t>
            </a:r>
            <a:r>
              <a:rPr lang="fr-FR" dirty="0" smtClean="0"/>
              <a:t>.</a:t>
            </a:r>
            <a:endParaRPr lang="fr-F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09863-6839-43D4-9DBB-C14490D837ED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A4016-E474-48C5-B99F-26A736B57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306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09863-6839-43D4-9DBB-C14490D837ED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A4016-E474-48C5-B99F-26A736B57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6430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09863-6839-43D4-9DBB-C14490D837ED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A4016-E474-48C5-B99F-26A736B57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598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09863-6839-43D4-9DBB-C14490D837ED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A4016-E474-48C5-B99F-26A736B57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5703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09863-6839-43D4-9DBB-C14490D837ED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A4016-E474-48C5-B99F-26A736B57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95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09863-6839-43D4-9DBB-C14490D837ED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A4016-E474-48C5-B99F-26A736B57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6712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09863-6839-43D4-9DBB-C14490D837ED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A4016-E474-48C5-B99F-26A736B57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55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09863-6839-43D4-9DBB-C14490D837ED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A4016-E474-48C5-B99F-26A736B57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722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09863-6839-43D4-9DBB-C14490D837ED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A4016-E474-48C5-B99F-26A736B57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213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09863-6839-43D4-9DBB-C14490D837ED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A4016-E474-48C5-B99F-26A736B57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241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09863-6839-43D4-9DBB-C14490D837ED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A4016-E474-48C5-B99F-26A736B57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9314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7EDD-620D-4959-A395-656C69A69E46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F6A6-0A6F-4100-919D-CBAFC95CFD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1188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7EDD-620D-4959-A395-656C69A69E46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F6A6-0A6F-4100-919D-CBAFC95CFD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721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7EDD-620D-4959-A395-656C69A69E46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F6A6-0A6F-4100-919D-CBAFC95CFD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493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7EDD-620D-4959-A395-656C69A69E46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F6A6-0A6F-4100-919D-CBAFC95CFD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41460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7EDD-620D-4959-A395-656C69A69E46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F6A6-0A6F-4100-919D-CBAFC95CFD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3839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7EDD-620D-4959-A395-656C69A69E46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F6A6-0A6F-4100-919D-CBAFC95CFD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6059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7EDD-620D-4959-A395-656C69A69E46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F6A6-0A6F-4100-919D-CBAFC95CFD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347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7EDD-620D-4959-A395-656C69A69E46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F6A6-0A6F-4100-919D-CBAFC95CFD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47848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7EDD-620D-4959-A395-656C69A69E46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F6A6-0A6F-4100-919D-CBAFC95CFD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473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7EDD-620D-4959-A395-656C69A69E46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F6A6-0A6F-4100-919D-CBAFC95CFD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37153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7EDD-620D-4959-A395-656C69A69E46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F6A6-0A6F-4100-919D-CBAFC95CFD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5820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909863-6839-43D4-9DBB-C14490D837ED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A4016-E474-48C5-B99F-26A736B57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786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D77EDD-620D-4959-A395-656C69A69E46}" type="datetimeFigureOut">
              <a:rPr lang="fr-FR" smtClean="0"/>
              <a:t>11/09/2014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BF6A6-0A6F-4100-919D-CBAFC95CFD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280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paris.daad.de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stdaf.de/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chschulkompass.de/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i-assist.de/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.png"/><Relationship Id="rId4" Type="http://schemas.openxmlformats.org/officeDocument/2006/relationships/hyperlink" Target="http://www.hochschulstart.de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fh-ufa.org/" TargetMode="External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1.png"/><Relationship Id="rId4" Type="http://schemas.openxmlformats.org/officeDocument/2006/relationships/hyperlink" Target="http://www.allemand-postbac.fr/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paris.daad.de/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8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idx="1"/>
          </p:nvPr>
        </p:nvSpPr>
        <p:spPr>
          <a:xfrm>
            <a:off x="179512" y="2590835"/>
            <a:ext cx="8572990" cy="1847867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fr-FR" sz="4400" b="1" dirty="0" smtClean="0">
                <a:latin typeface="Arial Narrow" pitchFamily="34" charset="0"/>
                <a:ea typeface="Dotum" pitchFamily="34" charset="-127"/>
                <a:cs typeface="Arial" charset="0"/>
              </a:rPr>
              <a:t>Le système de l’enseignement supérieur allemand</a:t>
            </a:r>
            <a:endParaRPr lang="fr-FR" sz="4400" dirty="0" smtClean="0">
              <a:latin typeface="Arial Narrow" pitchFamily="34" charset="0"/>
              <a:ea typeface="Dotum" pitchFamily="34" charset="-127"/>
              <a:cs typeface="Arial" charset="0"/>
            </a:endParaRPr>
          </a:p>
          <a:p>
            <a:pPr algn="ctr" eaLnBrk="1" hangingPunct="1">
              <a:buFont typeface="Wingdings" pitchFamily="2" charset="2"/>
              <a:buNone/>
            </a:pPr>
            <a:endParaRPr lang="fr-FR" i="1" dirty="0" smtClean="0">
              <a:latin typeface="Arial Narrow" pitchFamily="34" charset="0"/>
              <a:ea typeface="Dotum" pitchFamily="34" charset="-127"/>
              <a:cs typeface="Arial" charset="0"/>
            </a:endParaRPr>
          </a:p>
          <a:p>
            <a:pPr marL="457200" lvl="1" indent="0" algn="r" eaLnBrk="1" hangingPunct="1">
              <a:buNone/>
            </a:pPr>
            <a:endParaRPr lang="fr-FR" dirty="0" smtClean="0">
              <a:latin typeface="Arial Narrow" pitchFamily="34" charset="0"/>
              <a:ea typeface="Dotum" pitchFamily="34" charset="-127"/>
              <a:cs typeface="Arial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2624"/>
            <a:ext cx="9144000" cy="190662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139952" y="5517232"/>
            <a:ext cx="4392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Kilian Quenstedt</a:t>
            </a:r>
          </a:p>
          <a:p>
            <a:r>
              <a:rPr lang="fr-FR" dirty="0" smtClean="0"/>
              <a:t>Service d’information et de documentation</a:t>
            </a:r>
          </a:p>
          <a:p>
            <a:r>
              <a:rPr lang="fr-FR" dirty="0" smtClean="0"/>
              <a:t>DAAD Paris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0089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0769"/>
            <a:ext cx="8229600" cy="4896520"/>
          </a:xfrm>
        </p:spPr>
        <p:txBody>
          <a:bodyPr>
            <a:normAutofit/>
          </a:bodyPr>
          <a:lstStyle/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Le paysage de l’enseignement supérieur</a:t>
            </a:r>
          </a:p>
          <a:p>
            <a:pPr eaLnBrk="1" hangingPunct="1"/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Les établissements : types et particularités</a:t>
            </a:r>
          </a:p>
          <a:p>
            <a:pPr eaLnBrk="1" hangingPunct="1"/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Les diplômes</a:t>
            </a:r>
          </a:p>
          <a:p>
            <a:pPr eaLnBrk="1" hangingPunct="1"/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Mobilité : La </a:t>
            </a:r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reconnaissance d’études et de diplômes dans l’Espace européen de l’enseignement supérieur</a:t>
            </a:r>
          </a:p>
          <a:p>
            <a:pPr eaLnBrk="1" hangingPunct="1"/>
            <a:r>
              <a:rPr lang="fr-FR" dirty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Q</a:t>
            </a:r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uestions pratiques : admission, coût</a:t>
            </a:r>
          </a:p>
          <a:p>
            <a:pPr eaLnBrk="1" hangingPunct="1"/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Pour aller plus loin …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541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694362"/>
            <a:ext cx="8001000" cy="1014412"/>
          </a:xfrm>
        </p:spPr>
        <p:txBody>
          <a:bodyPr>
            <a:normAutofit/>
          </a:bodyPr>
          <a:lstStyle/>
          <a:p>
            <a:r>
              <a:rPr lang="fr-FR" sz="3600" dirty="0" smtClean="0">
                <a:latin typeface="Arial Narrow" pitchFamily="34" charset="0"/>
                <a:ea typeface="Dotum" pitchFamily="34" charset="-127"/>
              </a:rPr>
              <a:t>Le paysage de l’enseignement : le fédéralisme</a:t>
            </a:r>
            <a:endParaRPr lang="fr-FR" sz="3600" dirty="0">
              <a:latin typeface="Arial Narrow" pitchFamily="34" charset="0"/>
              <a:ea typeface="Dotum" pitchFamily="34" charset="-127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11325"/>
            <a:ext cx="4114800" cy="4604855"/>
          </a:xfrm>
        </p:spPr>
        <p:txBody>
          <a:bodyPr>
            <a:normAutofit fontScale="85000" lnSpcReduction="20000"/>
          </a:bodyPr>
          <a:lstStyle/>
          <a:p>
            <a:pPr eaLnBrk="1" hangingPunct="1"/>
            <a:endParaRPr lang="fr-FR" sz="2800" dirty="0" smtClean="0">
              <a:latin typeface="Arial Narrow" pitchFamily="34" charset="0"/>
              <a:ea typeface="Dotum" pitchFamily="34" charset="-127"/>
            </a:endParaRPr>
          </a:p>
          <a:p>
            <a:pPr eaLnBrk="1" hangingPunct="1"/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L’Allemagne est un état fédéral se composant de 16 </a:t>
            </a:r>
            <a:r>
              <a:rPr lang="fr-FR" sz="2800" i="1" dirty="0" smtClean="0">
                <a:latin typeface="Arial Narrow" pitchFamily="34" charset="0"/>
                <a:ea typeface="Dotum" pitchFamily="34" charset="-127"/>
              </a:rPr>
              <a:t>Länder</a:t>
            </a:r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 (états fédérés).</a:t>
            </a:r>
          </a:p>
          <a:p>
            <a:pPr eaLnBrk="1" hangingPunct="1"/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Les </a:t>
            </a:r>
            <a:r>
              <a:rPr lang="fr-FR" sz="2800" i="1" dirty="0" smtClean="0">
                <a:latin typeface="Arial Narrow" pitchFamily="34" charset="0"/>
                <a:ea typeface="Dotum" pitchFamily="34" charset="-127"/>
              </a:rPr>
              <a:t>Länder</a:t>
            </a:r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 ont la compétence quasi-exclusive de légiférer dans le domaine de l’enseignement.</a:t>
            </a:r>
          </a:p>
          <a:p>
            <a:pPr eaLnBrk="1" hangingPunct="1"/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Les </a:t>
            </a:r>
            <a:r>
              <a:rPr lang="fr-FR" sz="2800" i="1" dirty="0" smtClean="0">
                <a:latin typeface="Arial Narrow" pitchFamily="34" charset="0"/>
                <a:ea typeface="Dotum" pitchFamily="34" charset="-127"/>
              </a:rPr>
              <a:t>Länder</a:t>
            </a:r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 financent également les établissements d’enseignement supérieur.</a:t>
            </a:r>
          </a:p>
          <a:p>
            <a:pPr eaLnBrk="1" hangingPunct="1"/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L’état fédéral (</a:t>
            </a:r>
            <a:r>
              <a:rPr lang="fr-FR" sz="2800" i="1" dirty="0" smtClean="0">
                <a:latin typeface="Arial Narrow" pitchFamily="34" charset="0"/>
                <a:ea typeface="Dotum" pitchFamily="34" charset="-127"/>
              </a:rPr>
              <a:t>Bund</a:t>
            </a:r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) ne peut procurer des financements que pour des projets de recherche.</a:t>
            </a:r>
          </a:p>
          <a:p>
            <a:pPr marL="0" indent="0" eaLnBrk="1" hangingPunct="1">
              <a:buNone/>
            </a:pPr>
            <a:endParaRPr lang="fr-FR" sz="2800" dirty="0" smtClean="0">
              <a:latin typeface="Arial Narrow" pitchFamily="34" charset="0"/>
              <a:ea typeface="Dotum" pitchFamily="34" charset="-127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8141" y="1484784"/>
            <a:ext cx="3456384" cy="4831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521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694362"/>
            <a:ext cx="8001000" cy="1014412"/>
          </a:xfrm>
        </p:spPr>
        <p:txBody>
          <a:bodyPr>
            <a:normAutofit/>
          </a:bodyPr>
          <a:lstStyle/>
          <a:p>
            <a:r>
              <a:rPr lang="fr-FR" sz="3600" dirty="0" smtClean="0">
                <a:latin typeface="Arial Narrow" pitchFamily="34" charset="0"/>
                <a:ea typeface="Dotum" pitchFamily="34" charset="-127"/>
              </a:rPr>
              <a:t>Le paysage de l’enseignement : le fédéralisme</a:t>
            </a:r>
            <a:endParaRPr lang="fr-FR" sz="3600" dirty="0">
              <a:latin typeface="Arial Narrow" pitchFamily="34" charset="0"/>
              <a:ea typeface="Dotum" pitchFamily="34" charset="-127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11325"/>
            <a:ext cx="8229600" cy="4525963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Chaque </a:t>
            </a:r>
            <a:r>
              <a:rPr lang="fr-FR" sz="2800" i="1" dirty="0" smtClean="0">
                <a:latin typeface="Arial Narrow" pitchFamily="34" charset="0"/>
                <a:ea typeface="Dotum" pitchFamily="34" charset="-127"/>
              </a:rPr>
              <a:t>Land</a:t>
            </a:r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 possède son propre ministère de l’éducation, compétent pour l’ensemble des secteurs de l’éducation (entre autre pour l’</a:t>
            </a:r>
            <a:r>
              <a:rPr lang="fr-FR" sz="2800" i="1" dirty="0" err="1" smtClean="0">
                <a:latin typeface="Arial Narrow" pitchFamily="34" charset="0"/>
                <a:ea typeface="Dotum" pitchFamily="34" charset="-127"/>
              </a:rPr>
              <a:t>Abitur</a:t>
            </a:r>
            <a:r>
              <a:rPr lang="fr-FR" sz="2800" i="1" dirty="0" smtClean="0">
                <a:latin typeface="Arial Narrow" pitchFamily="34" charset="0"/>
                <a:ea typeface="Dotum" pitchFamily="34" charset="-127"/>
              </a:rPr>
              <a:t>,</a:t>
            </a:r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 le « baccalauréat » allemand, propre à chaque </a:t>
            </a:r>
            <a:r>
              <a:rPr lang="fr-FR" sz="2800" i="1" dirty="0" smtClean="0">
                <a:latin typeface="Arial Narrow" pitchFamily="34" charset="0"/>
                <a:ea typeface="Dotum" pitchFamily="34" charset="-127"/>
              </a:rPr>
              <a:t>Land</a:t>
            </a:r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).</a:t>
            </a:r>
          </a:p>
          <a:p>
            <a:pPr eaLnBrk="1" hangingPunct="1"/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Les ministres de l’enseignement des </a:t>
            </a:r>
            <a:r>
              <a:rPr lang="fr-FR" sz="2800" i="1" dirty="0" smtClean="0">
                <a:latin typeface="Arial Narrow" pitchFamily="34" charset="0"/>
                <a:ea typeface="Dotum" pitchFamily="34" charset="-127"/>
              </a:rPr>
              <a:t>Länder</a:t>
            </a:r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 sont réunis dans une conférence permanente (KMK), qui doit assurer la cohésion des politiques d’enseignement des états.</a:t>
            </a:r>
          </a:p>
          <a:p>
            <a:pPr eaLnBrk="1" hangingPunct="1"/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Par ailleurs, les directeurs des établissements de l’enseignement supérieur sont également réuni dans une conférence permanente (HRK).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672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844824"/>
            <a:ext cx="8219256" cy="3744416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L’Allemagne compte 397 établissements d’enseignement supérieur, répartis dans les 16 </a:t>
            </a:r>
            <a:r>
              <a:rPr lang="fr-FR" sz="2800" i="1" dirty="0" smtClean="0">
                <a:latin typeface="Arial Narrow" pitchFamily="34" charset="0"/>
                <a:ea typeface="Dotum" pitchFamily="34" charset="-127"/>
              </a:rPr>
              <a:t>Länder, </a:t>
            </a:r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dont :</a:t>
            </a:r>
          </a:p>
          <a:p>
            <a:pPr lvl="1">
              <a:buFont typeface="Arial" pitchFamily="34" charset="0"/>
              <a:buChar char="•"/>
            </a:pPr>
            <a:r>
              <a:rPr lang="fr-FR" dirty="0" smtClean="0">
                <a:latin typeface="Arial Narrow" pitchFamily="34" charset="0"/>
                <a:ea typeface="Dotum" pitchFamily="34" charset="-127"/>
              </a:rPr>
              <a:t>111 </a:t>
            </a:r>
            <a:r>
              <a:rPr lang="fr-FR" i="1" dirty="0" err="1" smtClean="0">
                <a:latin typeface="Arial Narrow" pitchFamily="34" charset="0"/>
                <a:ea typeface="Dotum" pitchFamily="34" charset="-127"/>
              </a:rPr>
              <a:t>Universitäten</a:t>
            </a:r>
            <a:r>
              <a:rPr lang="fr-FR" i="1" dirty="0" smtClean="0">
                <a:latin typeface="Arial Narrow" pitchFamily="34" charset="0"/>
                <a:ea typeface="Dotum" pitchFamily="34" charset="-127"/>
              </a:rPr>
              <a:t> / </a:t>
            </a:r>
            <a:r>
              <a:rPr lang="fr-FR" i="1" dirty="0" err="1" smtClean="0">
                <a:latin typeface="Arial Narrow" pitchFamily="34" charset="0"/>
                <a:ea typeface="Dotum" pitchFamily="34" charset="-127"/>
              </a:rPr>
              <a:t>Technische</a:t>
            </a:r>
            <a:r>
              <a:rPr lang="fr-FR" i="1" dirty="0" smtClean="0">
                <a:latin typeface="Arial Narrow" pitchFamily="34" charset="0"/>
                <a:ea typeface="Dotum" pitchFamily="34" charset="-127"/>
              </a:rPr>
              <a:t> </a:t>
            </a:r>
            <a:r>
              <a:rPr lang="fr-FR" i="1" dirty="0" err="1" smtClean="0">
                <a:latin typeface="Arial Narrow" pitchFamily="34" charset="0"/>
                <a:ea typeface="Dotum" pitchFamily="34" charset="-127"/>
              </a:rPr>
              <a:t>Universitäten</a:t>
            </a:r>
            <a:endParaRPr lang="fr-FR" i="1" dirty="0" smtClean="0">
              <a:latin typeface="Arial Narrow" pitchFamily="34" charset="0"/>
              <a:ea typeface="Dotum" pitchFamily="34" charset="-127"/>
            </a:endParaRPr>
          </a:p>
          <a:p>
            <a:pPr lvl="1" eaLnBrk="1" hangingPunct="1">
              <a:buFont typeface="Arial" pitchFamily="34" charset="0"/>
              <a:buChar char="•"/>
            </a:pPr>
            <a:r>
              <a:rPr lang="fr-FR" dirty="0" smtClean="0">
                <a:latin typeface="Arial Narrow" pitchFamily="34" charset="0"/>
                <a:ea typeface="Dotum" pitchFamily="34" charset="-127"/>
              </a:rPr>
              <a:t>229 </a:t>
            </a:r>
            <a:r>
              <a:rPr lang="fr-FR" i="1" dirty="0" err="1" smtClean="0">
                <a:latin typeface="Arial Narrow" pitchFamily="34" charset="0"/>
                <a:ea typeface="Dotum" pitchFamily="34" charset="-127"/>
              </a:rPr>
              <a:t>Fachhochschulen</a:t>
            </a:r>
            <a:endParaRPr lang="fr-FR" dirty="0">
              <a:latin typeface="Arial Narrow" pitchFamily="34" charset="0"/>
              <a:ea typeface="Dotum" pitchFamily="34" charset="-127"/>
            </a:endParaRPr>
          </a:p>
          <a:p>
            <a:pPr lvl="1" eaLnBrk="1" hangingPunct="1">
              <a:buFont typeface="Arial" pitchFamily="34" charset="0"/>
              <a:buChar char="•"/>
            </a:pPr>
            <a:r>
              <a:rPr lang="fr-FR" dirty="0" smtClean="0">
                <a:latin typeface="Arial Narrow" pitchFamily="34" charset="0"/>
                <a:ea typeface="Dotum" pitchFamily="34" charset="-127"/>
              </a:rPr>
              <a:t>57 écoles de beaux arts et de musique</a:t>
            </a:r>
          </a:p>
          <a:p>
            <a:pPr lvl="2"/>
            <a:r>
              <a:rPr lang="fr-FR" dirty="0">
                <a:latin typeface="Arial Narrow" pitchFamily="34" charset="0"/>
                <a:ea typeface="Dotum" pitchFamily="34" charset="-127"/>
              </a:rPr>
              <a:t>d</a:t>
            </a:r>
            <a:r>
              <a:rPr lang="fr-FR" dirty="0" smtClean="0">
                <a:latin typeface="Arial Narrow" pitchFamily="34" charset="0"/>
                <a:ea typeface="Dotum" pitchFamily="34" charset="-127"/>
              </a:rPr>
              <a:t>ont des écoles pédagogiques, d’administration, théologiques…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7"/>
            <a:ext cx="9144000" cy="680936"/>
          </a:xfrm>
          <a:prstGeom prst="rect">
            <a:avLst/>
          </a:prstGeom>
        </p:spPr>
      </p:pic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694362"/>
            <a:ext cx="8001000" cy="1014412"/>
          </a:xfrm>
        </p:spPr>
        <p:txBody>
          <a:bodyPr>
            <a:normAutofit fontScale="90000"/>
          </a:bodyPr>
          <a:lstStyle/>
          <a:p>
            <a:r>
              <a:rPr lang="fr-FR" sz="3600" dirty="0" smtClean="0">
                <a:latin typeface="Arial Narrow" pitchFamily="34" charset="0"/>
                <a:ea typeface="Dotum" pitchFamily="34" charset="-127"/>
              </a:rPr>
              <a:t>Le paysage de l’enseignement : les établissements</a:t>
            </a:r>
            <a:endParaRPr lang="fr-FR" sz="3600" dirty="0">
              <a:latin typeface="Arial Narrow" pitchFamily="34" charset="0"/>
              <a:ea typeface="Dotum" pitchFamily="34" charset="-127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4788024" y="6093296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Source : </a:t>
            </a:r>
            <a:r>
              <a:rPr lang="fr-FR" dirty="0" err="1" smtClean="0"/>
              <a:t>Hochschulkompass</a:t>
            </a:r>
            <a:r>
              <a:rPr lang="fr-FR" dirty="0" smtClean="0"/>
              <a:t>, 2014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0882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844824"/>
            <a:ext cx="8219256" cy="3744416"/>
          </a:xfrm>
        </p:spPr>
        <p:txBody>
          <a:bodyPr>
            <a:normAutofit/>
          </a:bodyPr>
          <a:lstStyle/>
          <a:p>
            <a:pPr lvl="1">
              <a:buFont typeface="Arial" pitchFamily="34" charset="0"/>
              <a:buChar char="•"/>
            </a:pPr>
            <a:r>
              <a:rPr lang="fr-FR" dirty="0">
                <a:latin typeface="Arial Narrow" pitchFamily="34" charset="0"/>
                <a:ea typeface="Dotum" pitchFamily="34" charset="-127"/>
              </a:rPr>
              <a:t>L</a:t>
            </a:r>
            <a:r>
              <a:rPr lang="fr-FR" dirty="0" smtClean="0">
                <a:latin typeface="Arial Narrow" pitchFamily="34" charset="0"/>
                <a:ea typeface="Dotum" pitchFamily="34" charset="-127"/>
              </a:rPr>
              <a:t>a plupart des établissements supérieurs sont financés par l’état.</a:t>
            </a:r>
          </a:p>
          <a:p>
            <a:pPr lvl="1">
              <a:buFont typeface="Arial" pitchFamily="34" charset="0"/>
              <a:buChar char="•"/>
            </a:pPr>
            <a:r>
              <a:rPr lang="fr-FR" dirty="0">
                <a:latin typeface="Arial Narrow" pitchFamily="34" charset="0"/>
                <a:ea typeface="Dotum" pitchFamily="34" charset="-127"/>
              </a:rPr>
              <a:t>Q</a:t>
            </a:r>
            <a:r>
              <a:rPr lang="fr-FR" dirty="0" smtClean="0">
                <a:latin typeface="Arial Narrow" pitchFamily="34" charset="0"/>
                <a:ea typeface="Dotum" pitchFamily="34" charset="-127"/>
              </a:rPr>
              <a:t>uelques-uns sont financés en partie par l’église protestante ou catholique.</a:t>
            </a:r>
          </a:p>
          <a:p>
            <a:pPr lvl="1">
              <a:buFont typeface="Arial" pitchFamily="34" charset="0"/>
              <a:buChar char="•"/>
            </a:pPr>
            <a:r>
              <a:rPr lang="fr-FR" dirty="0">
                <a:latin typeface="Arial Narrow" pitchFamily="34" charset="0"/>
                <a:ea typeface="Dotum" pitchFamily="34" charset="-127"/>
              </a:rPr>
              <a:t>I</a:t>
            </a:r>
            <a:r>
              <a:rPr lang="fr-FR" dirty="0" smtClean="0">
                <a:latin typeface="Arial Narrow" pitchFamily="34" charset="0"/>
                <a:ea typeface="Dotum" pitchFamily="34" charset="-127"/>
              </a:rPr>
              <a:t>l existe désormais environ 120 établissements privés :</a:t>
            </a:r>
          </a:p>
          <a:p>
            <a:pPr lvl="2"/>
            <a:r>
              <a:rPr lang="fr-FR" dirty="0" smtClean="0">
                <a:latin typeface="Arial Narrow" pitchFamily="34" charset="0"/>
                <a:ea typeface="Dotum" pitchFamily="34" charset="-127"/>
              </a:rPr>
              <a:t>Relativement petits, ils accueillent moins de 2% des étudiants inscrits en Allemagne.</a:t>
            </a:r>
            <a:endParaRPr lang="fr-FR" dirty="0">
              <a:latin typeface="Arial Narrow" pitchFamily="34" charset="0"/>
              <a:ea typeface="Dotum" pitchFamily="34" charset="-127"/>
            </a:endParaRPr>
          </a:p>
          <a:p>
            <a:pPr lvl="1" eaLnBrk="1" hangingPunct="1">
              <a:buFont typeface="Arial" pitchFamily="34" charset="0"/>
              <a:buChar char="•"/>
            </a:pPr>
            <a:endParaRPr lang="fr-FR" dirty="0" smtClean="0">
              <a:latin typeface="Arial Narrow" pitchFamily="34" charset="0"/>
              <a:ea typeface="Dotum" pitchFamily="34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7"/>
            <a:ext cx="9144000" cy="680936"/>
          </a:xfrm>
          <a:prstGeom prst="rect">
            <a:avLst/>
          </a:prstGeom>
        </p:spPr>
      </p:pic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694362"/>
            <a:ext cx="8001000" cy="1014412"/>
          </a:xfrm>
        </p:spPr>
        <p:txBody>
          <a:bodyPr>
            <a:normAutofit fontScale="90000"/>
          </a:bodyPr>
          <a:lstStyle/>
          <a:p>
            <a:r>
              <a:rPr lang="fr-FR" sz="3600" dirty="0" smtClean="0">
                <a:latin typeface="Arial Narrow" pitchFamily="34" charset="0"/>
                <a:ea typeface="Dotum" pitchFamily="34" charset="-127"/>
              </a:rPr>
              <a:t>Le paysage de l’enseignement : les établissements</a:t>
            </a:r>
            <a:endParaRPr lang="fr-FR" sz="3600" dirty="0">
              <a:latin typeface="Arial Narrow" pitchFamily="34" charset="0"/>
              <a:ea typeface="Dotu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5343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11325"/>
            <a:ext cx="8363272" cy="4742011"/>
          </a:xfrm>
        </p:spPr>
        <p:txBody>
          <a:bodyPr>
            <a:normAutofit/>
          </a:bodyPr>
          <a:lstStyle/>
          <a:p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2.499.409 étudiants inscrits (2013)</a:t>
            </a:r>
            <a:endParaRPr lang="fr-FR" sz="2400" dirty="0" smtClean="0">
              <a:latin typeface="Arial Narrow" pitchFamily="34" charset="0"/>
              <a:ea typeface="Dotum" pitchFamily="34" charset="-127"/>
            </a:endParaRPr>
          </a:p>
          <a:p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Les spécialistes prévoient une augmentation dans les prochaines années – cela malgré le déclin démographique en Allemagne. </a:t>
            </a:r>
            <a:r>
              <a:rPr lang="fr-FR" sz="2800" i="1" dirty="0" smtClean="0">
                <a:latin typeface="Arial Narrow" pitchFamily="34" charset="0"/>
                <a:ea typeface="Dotum" pitchFamily="34" charset="-127"/>
              </a:rPr>
              <a:t>Pourquoi ?</a:t>
            </a:r>
          </a:p>
          <a:p>
            <a:pPr lvl="1"/>
            <a:r>
              <a:rPr lang="fr-FR" sz="2400" dirty="0">
                <a:latin typeface="Arial Narrow" pitchFamily="34" charset="0"/>
                <a:ea typeface="Dotum" pitchFamily="34" charset="-127"/>
              </a:rPr>
              <a:t>Actuellement, seulement entre 36 et 54 % (selon les </a:t>
            </a:r>
            <a:r>
              <a:rPr lang="fr-FR" sz="2400" i="1" dirty="0">
                <a:latin typeface="Arial Narrow" pitchFamily="34" charset="0"/>
                <a:ea typeface="Dotum" pitchFamily="34" charset="-127"/>
              </a:rPr>
              <a:t>Länder</a:t>
            </a:r>
            <a:r>
              <a:rPr lang="fr-FR" sz="2400" dirty="0">
                <a:latin typeface="Arial Narrow" pitchFamily="34" charset="0"/>
                <a:ea typeface="Dotum" pitchFamily="34" charset="-127"/>
              </a:rPr>
              <a:t>) des élèves d’une promotion d’âge passent </a:t>
            </a:r>
            <a:r>
              <a:rPr lang="fr-FR" sz="2400" dirty="0" smtClean="0">
                <a:latin typeface="Arial Narrow" pitchFamily="34" charset="0"/>
                <a:ea typeface="Dotum" pitchFamily="34" charset="-127"/>
              </a:rPr>
              <a:t>l’</a:t>
            </a:r>
            <a:r>
              <a:rPr lang="fr-FR" sz="2400" i="1" dirty="0" err="1" smtClean="0">
                <a:latin typeface="Arial Narrow" pitchFamily="34" charset="0"/>
                <a:ea typeface="Dotum" pitchFamily="34" charset="-127"/>
              </a:rPr>
              <a:t>Abitur</a:t>
            </a:r>
            <a:r>
              <a:rPr lang="fr-FR" sz="2400" dirty="0" smtClean="0">
                <a:latin typeface="Arial Narrow" pitchFamily="34" charset="0"/>
                <a:ea typeface="Dotum" pitchFamily="34" charset="-127"/>
              </a:rPr>
              <a:t>, </a:t>
            </a:r>
            <a:r>
              <a:rPr lang="fr-FR" sz="2400" dirty="0">
                <a:latin typeface="Arial Narrow" pitchFamily="34" charset="0"/>
                <a:ea typeface="Dotum" pitchFamily="34" charset="-127"/>
              </a:rPr>
              <a:t>clé unique pour l’enseignement supérieur.</a:t>
            </a:r>
          </a:p>
          <a:p>
            <a:pPr lvl="1"/>
            <a:r>
              <a:rPr lang="fr-FR" sz="2400" dirty="0" smtClean="0">
                <a:latin typeface="Arial Narrow" pitchFamily="34" charset="0"/>
                <a:ea typeface="Dotum" pitchFamily="34" charset="-127"/>
              </a:rPr>
              <a:t>Ce taux est en train d’augmenter d’année en année – ce qui explique l’afflux vers l’enseignement supérieur.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7"/>
            <a:ext cx="9144000" cy="680936"/>
          </a:xfrm>
          <a:prstGeom prst="rect">
            <a:avLst/>
          </a:prstGeom>
        </p:spPr>
      </p:pic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682625"/>
            <a:ext cx="8496944" cy="802159"/>
          </a:xfrm>
        </p:spPr>
        <p:txBody>
          <a:bodyPr>
            <a:normAutofit fontScale="90000"/>
          </a:bodyPr>
          <a:lstStyle/>
          <a:p>
            <a:r>
              <a:rPr lang="fr-FR" sz="3600" dirty="0" smtClean="0">
                <a:latin typeface="Arial Narrow" pitchFamily="34" charset="0"/>
                <a:ea typeface="Dotum" pitchFamily="34" charset="-127"/>
              </a:rPr>
              <a:t>Le paysage de l’enseignement : la </a:t>
            </a:r>
            <a:r>
              <a:rPr lang="fr-FR" sz="3600" dirty="0">
                <a:latin typeface="Arial Narrow" pitchFamily="34" charset="0"/>
                <a:ea typeface="Dotum" pitchFamily="34" charset="-127"/>
              </a:rPr>
              <a:t>population étudiante</a:t>
            </a:r>
            <a:endParaRPr lang="fr-FR" sz="3600" dirty="0" smtClean="0">
              <a:latin typeface="Arial Narrow" pitchFamily="34" charset="0"/>
              <a:ea typeface="Dotu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1327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682625"/>
            <a:ext cx="8496944" cy="802159"/>
          </a:xfrm>
        </p:spPr>
        <p:txBody>
          <a:bodyPr>
            <a:normAutofit fontScale="90000"/>
          </a:bodyPr>
          <a:lstStyle/>
          <a:p>
            <a:r>
              <a:rPr lang="fr-FR" sz="3600" dirty="0">
                <a:latin typeface="Arial Narrow" pitchFamily="34" charset="0"/>
                <a:ea typeface="Dotum" pitchFamily="34" charset="-127"/>
              </a:rPr>
              <a:t>Le paysage de l’enseignement : la population étudiante</a:t>
            </a:r>
            <a:endParaRPr lang="fr-FR" sz="3600" dirty="0" smtClean="0">
              <a:latin typeface="Arial Narrow" pitchFamily="34" charset="0"/>
              <a:ea typeface="Dotum" pitchFamily="34" charset="-127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28801"/>
            <a:ext cx="8229600" cy="3816423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fr-FR" sz="2800" dirty="0">
                <a:latin typeface="Arial Narrow" pitchFamily="34" charset="0"/>
                <a:ea typeface="Dotum" pitchFamily="34" charset="-127"/>
              </a:rPr>
              <a:t>L</a:t>
            </a:r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e nombre des 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Dotum" pitchFamily="34" charset="-127"/>
              </a:rPr>
              <a:t>étudiants étrangers</a:t>
            </a:r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 est également en augmentation depuis des décennies* :</a:t>
            </a:r>
          </a:p>
          <a:p>
            <a:pPr marL="966788" lvl="1" indent="-495300" eaLnBrk="1" hangingPunct="1">
              <a:buFont typeface="Arial" pitchFamily="34" charset="0"/>
              <a:buChar char="•"/>
            </a:pPr>
            <a:r>
              <a:rPr lang="fr-FR" dirty="0" smtClean="0">
                <a:latin typeface="Arial Narrow" pitchFamily="34" charset="0"/>
                <a:ea typeface="Dotum" pitchFamily="34" charset="-127"/>
              </a:rPr>
              <a:t>1975 :	45.590</a:t>
            </a:r>
          </a:p>
          <a:p>
            <a:pPr marL="966788" lvl="1" indent="-495300" eaLnBrk="1" hangingPunct="1">
              <a:buFont typeface="Arial" pitchFamily="34" charset="0"/>
              <a:buChar char="•"/>
            </a:pPr>
            <a:r>
              <a:rPr lang="fr-FR" dirty="0" smtClean="0">
                <a:latin typeface="Arial Narrow" pitchFamily="34" charset="0"/>
                <a:ea typeface="Dotum" pitchFamily="34" charset="-127"/>
              </a:rPr>
              <a:t>1985 : 72.252</a:t>
            </a:r>
          </a:p>
          <a:p>
            <a:pPr marL="966788" lvl="1" indent="-495300" eaLnBrk="1" hangingPunct="1">
              <a:buFont typeface="Arial" pitchFamily="34" charset="0"/>
              <a:buChar char="•"/>
            </a:pPr>
            <a:r>
              <a:rPr lang="fr-FR" dirty="0" smtClean="0">
                <a:latin typeface="Arial Narrow" pitchFamily="34" charset="0"/>
                <a:ea typeface="Dotum" pitchFamily="34" charset="-127"/>
              </a:rPr>
              <a:t>1995 : 146.472</a:t>
            </a:r>
          </a:p>
          <a:p>
            <a:pPr marL="966788" lvl="1" indent="-495300" eaLnBrk="1" hangingPunct="1">
              <a:buFont typeface="Arial" pitchFamily="34" charset="0"/>
              <a:buChar char="•"/>
            </a:pPr>
            <a:r>
              <a:rPr lang="fr-FR" dirty="0" smtClean="0">
                <a:latin typeface="Arial Narrow" pitchFamily="34" charset="0"/>
                <a:ea typeface="Dotum" pitchFamily="34" charset="-127"/>
              </a:rPr>
              <a:t>2005 : 248.357</a:t>
            </a:r>
          </a:p>
          <a:p>
            <a:pPr marL="966788" lvl="1" indent="-495300" eaLnBrk="1" hangingPunct="1">
              <a:buFont typeface="Arial" pitchFamily="34" charset="0"/>
              <a:buChar char="•"/>
            </a:pPr>
            <a:r>
              <a:rPr lang="fr-FR" dirty="0" smtClean="0">
                <a:latin typeface="Arial Narrow" pitchFamily="34" charset="0"/>
                <a:ea typeface="Dotum" pitchFamily="34" charset="-127"/>
              </a:rPr>
              <a:t>2013 : 282.201 (dont 204.644 </a:t>
            </a:r>
            <a:r>
              <a:rPr lang="fr-FR" dirty="0" err="1" smtClean="0">
                <a:latin typeface="Arial Narrow" pitchFamily="34" charset="0"/>
                <a:ea typeface="Dotum" pitchFamily="34" charset="-127"/>
              </a:rPr>
              <a:t>Bildungsausländer</a:t>
            </a:r>
            <a:r>
              <a:rPr lang="fr-FR" dirty="0" smtClean="0">
                <a:latin typeface="Arial Narrow" pitchFamily="34" charset="0"/>
                <a:ea typeface="Dotum" pitchFamily="34" charset="-127"/>
              </a:rPr>
              <a:t>**)</a:t>
            </a:r>
            <a:endParaRPr lang="fr-FR" dirty="0">
              <a:latin typeface="Arial Narrow" pitchFamily="34" charset="0"/>
              <a:ea typeface="Dotum" pitchFamily="34" charset="-127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467544" y="5638452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* Source : Office fédéral allemand des statistiques - </a:t>
            </a:r>
            <a:r>
              <a:rPr lang="fr-FR" sz="1200" dirty="0" err="1" smtClean="0"/>
              <a:t>Destatis</a:t>
            </a:r>
            <a:endParaRPr lang="fr-FR" sz="1200" dirty="0" smtClean="0"/>
          </a:p>
          <a:p>
            <a:r>
              <a:rPr lang="fr-FR" sz="1200" dirty="0" smtClean="0"/>
              <a:t>** étudiants étrangers venus en Allemagne pour y faire des études ; par opposition au « </a:t>
            </a:r>
            <a:r>
              <a:rPr lang="fr-FR" sz="1200" dirty="0" err="1" smtClean="0"/>
              <a:t>Bildungsinländer</a:t>
            </a:r>
            <a:r>
              <a:rPr lang="fr-FR" sz="1200" dirty="0" smtClean="0"/>
              <a:t> » qui sont des étrangers ayant passé le diplôme de fin d’études secondaires allemand (</a:t>
            </a:r>
            <a:r>
              <a:rPr lang="fr-FR" sz="1200" dirty="0" err="1" smtClean="0"/>
              <a:t>Abitur</a:t>
            </a:r>
            <a:r>
              <a:rPr lang="fr-FR" sz="1200" dirty="0" smtClean="0"/>
              <a:t>)</a:t>
            </a:r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109768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11325"/>
            <a:ext cx="8229600" cy="4525963"/>
          </a:xfrm>
        </p:spPr>
        <p:txBody>
          <a:bodyPr>
            <a:normAutofit/>
          </a:bodyPr>
          <a:lstStyle/>
          <a:p>
            <a:pPr marL="0" indent="0" algn="ctr" eaLnBrk="1" hangingPunct="1">
              <a:lnSpc>
                <a:spcPct val="90000"/>
              </a:lnSpc>
              <a:buNone/>
            </a:pPr>
            <a:r>
              <a:rPr lang="fr-FR" sz="2400" dirty="0" smtClean="0">
                <a:latin typeface="Arial Narrow" pitchFamily="34" charset="0"/>
                <a:ea typeface="Dotum" pitchFamily="34" charset="-127"/>
              </a:rPr>
              <a:t>Origine des étudiants étrangers</a:t>
            </a: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fr-FR" sz="2400" dirty="0" smtClean="0">
                <a:latin typeface="Arial Narrow" pitchFamily="34" charset="0"/>
                <a:ea typeface="Dotum" pitchFamily="34" charset="-127"/>
              </a:rPr>
              <a:t>(</a:t>
            </a:r>
            <a:r>
              <a:rPr lang="fr-FR" sz="2400" dirty="0" err="1" smtClean="0">
                <a:latin typeface="Arial Narrow" pitchFamily="34" charset="0"/>
                <a:ea typeface="Dotum" pitchFamily="34" charset="-127"/>
              </a:rPr>
              <a:t>Bildungsausländer</a:t>
            </a:r>
            <a:r>
              <a:rPr lang="fr-FR" sz="2400" dirty="0" smtClean="0">
                <a:latin typeface="Arial Narrow" pitchFamily="34" charset="0"/>
                <a:ea typeface="Dotum" pitchFamily="34" charset="-127"/>
              </a:rPr>
              <a:t> ; 2013)</a:t>
            </a:r>
          </a:p>
        </p:txBody>
      </p:sp>
      <p:graphicFrame>
        <p:nvGraphicFramePr>
          <p:cNvPr id="2" name="Graphique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5147458"/>
              </p:ext>
            </p:extLst>
          </p:nvPr>
        </p:nvGraphicFramePr>
        <p:xfrm>
          <a:off x="1331640" y="2132856"/>
          <a:ext cx="6096000" cy="4581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571500" y="682625"/>
            <a:ext cx="8001000" cy="802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600" dirty="0">
                <a:latin typeface="Arial Narrow" pitchFamily="34" charset="0"/>
                <a:ea typeface="Dotum" pitchFamily="34" charset="-127"/>
              </a:rPr>
              <a:t>Le paysage de l’enseignement : la population étudiante</a:t>
            </a:r>
            <a:endParaRPr lang="fr-FR" sz="3600" dirty="0" smtClean="0">
              <a:latin typeface="Arial Narrow" pitchFamily="34" charset="0"/>
              <a:ea typeface="Dotu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349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  <p:bldGraphic spid="2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11325"/>
            <a:ext cx="8363272" cy="4525987"/>
          </a:xfrm>
        </p:spPr>
        <p:txBody>
          <a:bodyPr>
            <a:normAutofit/>
          </a:bodyPr>
          <a:lstStyle/>
          <a:p>
            <a:pPr marL="571500" indent="-457200"/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L’Allemagne compte environ 11,3 % d’étudiants étrangers,</a:t>
            </a:r>
          </a:p>
          <a:p>
            <a:pPr marL="571500" indent="-457200"/>
            <a:r>
              <a:rPr lang="fr-FR" sz="2800" dirty="0">
                <a:latin typeface="Arial Narrow" pitchFamily="34" charset="0"/>
                <a:ea typeface="Dotum" pitchFamily="34" charset="-127"/>
              </a:rPr>
              <a:t>e</a:t>
            </a:r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lle se situe ainsi en 3</a:t>
            </a:r>
            <a:r>
              <a:rPr lang="fr-FR" sz="2800" baseline="30000" dirty="0" smtClean="0">
                <a:latin typeface="Arial Narrow" pitchFamily="34" charset="0"/>
                <a:ea typeface="Dotum" pitchFamily="34" charset="-127"/>
              </a:rPr>
              <a:t>e</a:t>
            </a:r>
            <a:r>
              <a:rPr lang="fr-FR" sz="2800" dirty="0" smtClean="0">
                <a:latin typeface="Arial Narrow" pitchFamily="34" charset="0"/>
                <a:ea typeface="Dotum" pitchFamily="34" charset="-127"/>
              </a:rPr>
              <a:t> place comme pays d’accueil d’étudiants internationaux* :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7"/>
            <a:ext cx="9144000" cy="680936"/>
          </a:xfrm>
          <a:prstGeom prst="rect">
            <a:avLst/>
          </a:prstGeom>
        </p:spPr>
      </p:pic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682625"/>
            <a:ext cx="8352928" cy="802159"/>
          </a:xfrm>
        </p:spPr>
        <p:txBody>
          <a:bodyPr>
            <a:normAutofit fontScale="90000"/>
          </a:bodyPr>
          <a:lstStyle/>
          <a:p>
            <a:r>
              <a:rPr lang="fr-FR" sz="3600" dirty="0">
                <a:latin typeface="Arial Narrow" pitchFamily="34" charset="0"/>
                <a:ea typeface="Dotum" pitchFamily="34" charset="-127"/>
              </a:rPr>
              <a:t>Le paysage de l’enseignement : la population étudiante</a:t>
            </a:r>
            <a:endParaRPr lang="fr-FR" sz="3600" dirty="0" smtClean="0">
              <a:latin typeface="Arial Narrow" pitchFamily="34" charset="0"/>
              <a:ea typeface="Dotum" pitchFamily="34" charset="-127"/>
            </a:endParaRPr>
          </a:p>
        </p:txBody>
      </p:sp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015469"/>
              </p:ext>
            </p:extLst>
          </p:nvPr>
        </p:nvGraphicFramePr>
        <p:xfrm>
          <a:off x="2987824" y="3356992"/>
          <a:ext cx="3456384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1728192"/>
              </a:tblGrid>
              <a:tr h="370840">
                <a:tc>
                  <a:txBody>
                    <a:bodyPr/>
                    <a:lstStyle/>
                    <a:p>
                      <a:r>
                        <a:rPr lang="fr-FR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Dotum" pitchFamily="34" charset="-127"/>
                        </a:rPr>
                        <a:t>Etats Unis </a:t>
                      </a:r>
                      <a:endParaRPr lang="fr-FR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Dotum" pitchFamily="34" charset="-127"/>
                        </a:rPr>
                        <a:t>709.565</a:t>
                      </a: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Dotum" pitchFamily="34" charset="-127"/>
                        </a:rPr>
                        <a:t>Grande Bretagne</a:t>
                      </a:r>
                      <a:endParaRPr lang="fr-FR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Dotum" pitchFamily="34" charset="-127"/>
                        </a:rPr>
                        <a:t>559.948</a:t>
                      </a: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Dotum" pitchFamily="34" charset="-127"/>
                        </a:rPr>
                        <a:t>Allemagne</a:t>
                      </a:r>
                      <a:endParaRPr lang="fr-FR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Dotum" pitchFamily="34" charset="-127"/>
                        </a:rPr>
                        <a:t>272.696</a:t>
                      </a: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Dotum" pitchFamily="34" charset="-127"/>
                        </a:rPr>
                        <a:t>France</a:t>
                      </a:r>
                      <a:endParaRPr lang="fr-FR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Dotum" pitchFamily="34" charset="-127"/>
                        </a:rPr>
                        <a:t>268.212</a:t>
                      </a: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Dotum" pitchFamily="34" charset="-127"/>
                        </a:rPr>
                        <a:t>Australie</a:t>
                      </a:r>
                      <a:endParaRPr lang="fr-FR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Dotum" pitchFamily="34" charset="-127"/>
                        </a:rPr>
                        <a:t>262.597</a:t>
                      </a: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Dotum" pitchFamily="34" charset="-127"/>
                        </a:rPr>
                        <a:t>Canada</a:t>
                      </a:r>
                      <a:endParaRPr lang="fr-FR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Dotum" pitchFamily="34" charset="-127"/>
                        </a:rPr>
                        <a:t>203.823</a:t>
                      </a:r>
                      <a:endParaRPr lang="fr-FR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3" name="ZoneTexte 2"/>
          <p:cNvSpPr txBox="1"/>
          <p:nvPr/>
        </p:nvSpPr>
        <p:spPr>
          <a:xfrm>
            <a:off x="467544" y="5949280"/>
            <a:ext cx="82089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* source </a:t>
            </a:r>
            <a:r>
              <a:rPr lang="fr-FR" sz="1200" dirty="0"/>
              <a:t>: </a:t>
            </a:r>
            <a:r>
              <a:rPr lang="fr-FR" sz="1200" dirty="0" smtClean="0"/>
              <a:t>OCDE, 2014. Chiffres pour 2011.</a:t>
            </a:r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344288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0769"/>
            <a:ext cx="8229600" cy="4896520"/>
          </a:xfrm>
        </p:spPr>
        <p:txBody>
          <a:bodyPr>
            <a:normAutofit/>
          </a:bodyPr>
          <a:lstStyle/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Le paysage de l’enseignement supérieur</a:t>
            </a:r>
          </a:p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Les établissements : types et particularités</a:t>
            </a:r>
          </a:p>
          <a:p>
            <a:pPr eaLnBrk="1" hangingPunct="1"/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Les diplômes</a:t>
            </a:r>
          </a:p>
          <a:p>
            <a:pPr eaLnBrk="1" hangingPunct="1"/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Mobilité : La </a:t>
            </a:r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reconnaissance d’études et de diplômes dans l’Espace européen de l’enseignement supérieur</a:t>
            </a:r>
          </a:p>
          <a:p>
            <a:pPr eaLnBrk="1" hangingPunct="1"/>
            <a:r>
              <a:rPr lang="fr-FR" dirty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Q</a:t>
            </a:r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uestions pratiques : admission, coût</a:t>
            </a:r>
          </a:p>
          <a:p>
            <a:pPr eaLnBrk="1" hangingPunct="1"/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Pour aller plus loin …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121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57200" y="682625"/>
            <a:ext cx="8229600" cy="936104"/>
          </a:xfrm>
        </p:spPr>
        <p:txBody>
          <a:bodyPr>
            <a:normAutofit/>
          </a:bodyPr>
          <a:lstStyle/>
          <a:p>
            <a:pPr eaLnBrk="1" hangingPunct="1"/>
            <a:r>
              <a:rPr lang="fr-FR" sz="3600" dirty="0" smtClean="0">
                <a:latin typeface="Arial Narrow" pitchFamily="34" charset="0"/>
              </a:rPr>
              <a:t>Les types d’établissement : Les universités (I)</a:t>
            </a:r>
          </a:p>
        </p:txBody>
      </p:sp>
      <p:sp>
        <p:nvSpPr>
          <p:cNvPr id="9219" name="Rectangle 1027"/>
          <p:cNvSpPr>
            <a:spLocks noGrp="1" noChangeArrowheads="1"/>
          </p:cNvSpPr>
          <p:nvPr>
            <p:ph idx="1"/>
          </p:nvPr>
        </p:nvSpPr>
        <p:spPr>
          <a:xfrm>
            <a:off x="390364" y="1772816"/>
            <a:ext cx="8363272" cy="4464496"/>
          </a:xfrm>
        </p:spPr>
        <p:txBody>
          <a:bodyPr>
            <a:normAutofit/>
          </a:bodyPr>
          <a:lstStyle/>
          <a:p>
            <a:pPr eaLnBrk="1" hangingPunct="1"/>
            <a:r>
              <a:rPr lang="fr-FR" sz="2800" dirty="0">
                <a:latin typeface="Arial Narrow" pitchFamily="34" charset="0"/>
              </a:rPr>
              <a:t>M</a:t>
            </a:r>
            <a:r>
              <a:rPr lang="fr-FR" sz="2800" dirty="0" smtClean="0">
                <a:latin typeface="Arial Narrow" pitchFamily="34" charset="0"/>
              </a:rPr>
              <a:t>atières : sciences exactes, sciences humaines et sociales, économie, droit, médecine et sciences de l’ingénieur…</a:t>
            </a:r>
          </a:p>
          <a:p>
            <a:r>
              <a:rPr lang="fr-FR" sz="2800" dirty="0" smtClean="0">
                <a:latin typeface="Arial Narrow" pitchFamily="34" charset="0"/>
              </a:rPr>
              <a:t>E</a:t>
            </a:r>
            <a:r>
              <a:rPr lang="fr-FR" sz="2800" dirty="0">
                <a:latin typeface="Arial Narrow" pitchFamily="34" charset="0"/>
              </a:rPr>
              <a:t>lles offrent une certaine liberté dans </a:t>
            </a:r>
            <a:r>
              <a:rPr lang="fr-FR" sz="2800" dirty="0" smtClean="0">
                <a:latin typeface="Arial Narrow" pitchFamily="34" charset="0"/>
              </a:rPr>
              <a:t>l’accomplissement </a:t>
            </a:r>
            <a:r>
              <a:rPr lang="fr-FR" sz="2800" dirty="0">
                <a:latin typeface="Arial Narrow" pitchFamily="34" charset="0"/>
              </a:rPr>
              <a:t>des études (grand choix d’options, peu </a:t>
            </a:r>
            <a:r>
              <a:rPr lang="fr-FR" sz="2800" dirty="0" smtClean="0">
                <a:latin typeface="Arial Narrow" pitchFamily="34" charset="0"/>
              </a:rPr>
              <a:t>d’obligation </a:t>
            </a:r>
            <a:r>
              <a:rPr lang="fr-FR" sz="2800" dirty="0">
                <a:latin typeface="Arial Narrow" pitchFamily="34" charset="0"/>
              </a:rPr>
              <a:t>d’assiduité, choix du moment de se présenter aux examens</a:t>
            </a:r>
            <a:r>
              <a:rPr lang="fr-FR" sz="2800" dirty="0" smtClean="0">
                <a:latin typeface="Arial Narrow" pitchFamily="34" charset="0"/>
              </a:rPr>
              <a:t>…) ; un </a:t>
            </a:r>
            <a:r>
              <a:rPr lang="fr-FR" sz="2800" dirty="0">
                <a:latin typeface="Arial Narrow" pitchFamily="34" charset="0"/>
              </a:rPr>
              <a:t>travail autonome </a:t>
            </a:r>
            <a:r>
              <a:rPr lang="fr-FR" sz="2800" dirty="0" smtClean="0">
                <a:latin typeface="Arial Narrow" pitchFamily="34" charset="0"/>
              </a:rPr>
              <a:t>est exigé </a:t>
            </a:r>
            <a:r>
              <a:rPr lang="fr-FR" sz="2800" dirty="0">
                <a:latin typeface="Arial Narrow" pitchFamily="34" charset="0"/>
              </a:rPr>
              <a:t>dès le </a:t>
            </a:r>
            <a:r>
              <a:rPr lang="fr-FR" sz="2800" dirty="0" smtClean="0">
                <a:latin typeface="Arial Narrow" pitchFamily="34" charset="0"/>
              </a:rPr>
              <a:t>1</a:t>
            </a:r>
            <a:r>
              <a:rPr lang="fr-FR" sz="2800" baseline="30000" dirty="0" smtClean="0">
                <a:latin typeface="Arial Narrow" pitchFamily="34" charset="0"/>
              </a:rPr>
              <a:t>er</a:t>
            </a:r>
            <a:r>
              <a:rPr lang="fr-FR" sz="2800" dirty="0" smtClean="0">
                <a:latin typeface="Arial Narrow" pitchFamily="34" charset="0"/>
              </a:rPr>
              <a:t> semestre.</a:t>
            </a:r>
            <a:endParaRPr lang="fr-FR" sz="2800" dirty="0">
              <a:latin typeface="Arial Narrow" pitchFamily="34" charset="0"/>
            </a:endParaRPr>
          </a:p>
          <a:p>
            <a:pPr eaLnBrk="1" hangingPunct="1"/>
            <a:r>
              <a:rPr lang="fr-FR" sz="2800" dirty="0" smtClean="0">
                <a:latin typeface="Arial Narrow" pitchFamily="34" charset="0"/>
              </a:rPr>
              <a:t>Possibilité de composer </a:t>
            </a:r>
            <a:r>
              <a:rPr lang="fr-FR" sz="2800" i="1" dirty="0" smtClean="0">
                <a:latin typeface="Arial Narrow" pitchFamily="34" charset="0"/>
              </a:rPr>
              <a:t>à la carte</a:t>
            </a:r>
            <a:r>
              <a:rPr lang="fr-FR" sz="2800" dirty="0" smtClean="0">
                <a:latin typeface="Arial Narrow" pitchFamily="34" charset="0"/>
              </a:rPr>
              <a:t> des licences bi- ou tri-matières « </a:t>
            </a:r>
            <a:r>
              <a:rPr lang="fr-FR" sz="2800" i="1" dirty="0" err="1" smtClean="0">
                <a:latin typeface="Arial Narrow" pitchFamily="34" charset="0"/>
              </a:rPr>
              <a:t>Kombi-Bachelor</a:t>
            </a:r>
            <a:r>
              <a:rPr lang="fr-FR" sz="2800" dirty="0" smtClean="0">
                <a:latin typeface="Arial Narrow" pitchFamily="34" charset="0"/>
              </a:rPr>
              <a:t> » : libre choix de 2 ou 3 matières (p. ex. histoire + sociologie + anglais).</a:t>
            </a:r>
          </a:p>
          <a:p>
            <a:pPr lvl="1" eaLnBrk="1" hangingPunct="1"/>
            <a:endParaRPr lang="fr-FR" dirty="0" smtClean="0"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75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57200" y="682625"/>
            <a:ext cx="8229600" cy="936104"/>
          </a:xfrm>
        </p:spPr>
        <p:txBody>
          <a:bodyPr>
            <a:normAutofit/>
          </a:bodyPr>
          <a:lstStyle/>
          <a:p>
            <a:r>
              <a:rPr lang="fr-FR" sz="3600" dirty="0">
                <a:latin typeface="Arial Narrow" pitchFamily="34" charset="0"/>
              </a:rPr>
              <a:t>Les types d’établissement : Les </a:t>
            </a:r>
            <a:r>
              <a:rPr lang="fr-FR" sz="3600" dirty="0" smtClean="0">
                <a:latin typeface="Arial Narrow" pitchFamily="34" charset="0"/>
              </a:rPr>
              <a:t>universités (II)</a:t>
            </a:r>
          </a:p>
        </p:txBody>
      </p:sp>
      <p:sp>
        <p:nvSpPr>
          <p:cNvPr id="9219" name="Rectangle 1027"/>
          <p:cNvSpPr>
            <a:spLocks noGrp="1" noChangeArrowheads="1"/>
          </p:cNvSpPr>
          <p:nvPr>
            <p:ph idx="1"/>
          </p:nvPr>
        </p:nvSpPr>
        <p:spPr>
          <a:xfrm>
            <a:off x="390364" y="1772816"/>
            <a:ext cx="8363272" cy="4464496"/>
          </a:xfrm>
        </p:spPr>
        <p:txBody>
          <a:bodyPr>
            <a:normAutofit/>
          </a:bodyPr>
          <a:lstStyle/>
          <a:p>
            <a:pPr eaLnBrk="1" hangingPunct="1"/>
            <a:r>
              <a:rPr lang="fr-FR" sz="2800" dirty="0">
                <a:latin typeface="Arial Narrow" pitchFamily="34" charset="0"/>
              </a:rPr>
              <a:t>L</a:t>
            </a:r>
            <a:r>
              <a:rPr lang="fr-FR" sz="2800" dirty="0" smtClean="0">
                <a:latin typeface="Arial Narrow" pitchFamily="34" charset="0"/>
              </a:rPr>
              <a:t>es universités sont caractérisées par le 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principe d’unité d’enseignement et de recherche</a:t>
            </a:r>
            <a:r>
              <a:rPr lang="fr-FR" sz="2800" dirty="0" smtClean="0">
                <a:latin typeface="Arial Narrow" pitchFamily="34" charset="0"/>
              </a:rPr>
              <a:t>, introduit par Wilhelm </a:t>
            </a:r>
            <a:r>
              <a:rPr lang="fr-FR" sz="2800" dirty="0" err="1" smtClean="0">
                <a:latin typeface="Arial Narrow" pitchFamily="34" charset="0"/>
              </a:rPr>
              <a:t>von</a:t>
            </a:r>
            <a:r>
              <a:rPr lang="fr-FR" sz="2800" dirty="0" smtClean="0">
                <a:latin typeface="Arial Narrow" pitchFamily="34" charset="0"/>
              </a:rPr>
              <a:t> Humboldt (au début du 19</a:t>
            </a:r>
            <a:r>
              <a:rPr lang="fr-FR" sz="2800" baseline="30000" dirty="0" smtClean="0">
                <a:latin typeface="Arial Narrow" pitchFamily="34" charset="0"/>
              </a:rPr>
              <a:t>e</a:t>
            </a:r>
            <a:r>
              <a:rPr lang="fr-FR" sz="2800" dirty="0" smtClean="0">
                <a:latin typeface="Arial Narrow" pitchFamily="34" charset="0"/>
              </a:rPr>
              <a:t> siècle) :</a:t>
            </a:r>
          </a:p>
          <a:p>
            <a:pPr lvl="1">
              <a:buFont typeface="Arial" pitchFamily="34" charset="0"/>
              <a:buChar char="•"/>
            </a:pPr>
            <a:r>
              <a:rPr lang="fr-FR" sz="2400" dirty="0">
                <a:latin typeface="Arial Narrow" pitchFamily="34" charset="0"/>
              </a:rPr>
              <a:t>L</a:t>
            </a:r>
            <a:r>
              <a:rPr lang="fr-FR" sz="2400" dirty="0" smtClean="0">
                <a:latin typeface="Arial Narrow" pitchFamily="34" charset="0"/>
              </a:rPr>
              <a:t>es </a:t>
            </a:r>
            <a:r>
              <a:rPr lang="fr-FR" sz="2400" dirty="0">
                <a:latin typeface="Arial Narrow" pitchFamily="34" charset="0"/>
              </a:rPr>
              <a:t>professeurs sont, par définition, </a:t>
            </a:r>
            <a:r>
              <a:rPr lang="fr-FR" sz="2400" dirty="0" smtClean="0">
                <a:latin typeface="Arial Narrow" pitchFamily="34" charset="0"/>
              </a:rPr>
              <a:t>enseignants-chercheurs.</a:t>
            </a:r>
            <a:endParaRPr lang="fr-FR" sz="2400" dirty="0">
              <a:latin typeface="Arial Narrow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fr-FR" sz="2400" dirty="0">
                <a:latin typeface="Arial Narrow" pitchFamily="34" charset="0"/>
              </a:rPr>
              <a:t>L</a:t>
            </a:r>
            <a:r>
              <a:rPr lang="fr-FR" sz="2400" dirty="0" smtClean="0">
                <a:latin typeface="Arial Narrow" pitchFamily="34" charset="0"/>
              </a:rPr>
              <a:t>’apprentissage se fait par la recherche : l’étudiant </a:t>
            </a:r>
            <a:r>
              <a:rPr lang="fr-FR" sz="2400" dirty="0">
                <a:latin typeface="Arial Narrow" pitchFamily="34" charset="0"/>
              </a:rPr>
              <a:t>est tenu d’apprendre à travailler, dès le départ, selon les règles scientifiques de la recherche (rédaction de mini-mémoires d’une quinzaine de pages, exploitation et citation des sources</a:t>
            </a:r>
            <a:r>
              <a:rPr lang="fr-FR" sz="2400" dirty="0" smtClean="0">
                <a:latin typeface="Arial Narrow" pitchFamily="34" charset="0"/>
              </a:rPr>
              <a:t>…).</a:t>
            </a:r>
            <a:endParaRPr lang="fr-FR" sz="2400" dirty="0">
              <a:latin typeface="Arial Narrow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fr-FR" sz="2400" dirty="0">
                <a:latin typeface="Arial Narrow" pitchFamily="34" charset="0"/>
              </a:rPr>
              <a:t>L</a:t>
            </a:r>
            <a:r>
              <a:rPr lang="fr-FR" sz="2400" dirty="0" smtClean="0">
                <a:latin typeface="Arial Narrow" pitchFamily="34" charset="0"/>
              </a:rPr>
              <a:t>a recherche, fondamentale et appliquée, est essentiellement faite dans les universités (il n’y a pas vraiment d’équivalent au CNRS).</a:t>
            </a:r>
          </a:p>
          <a:p>
            <a:pPr lvl="1">
              <a:buFont typeface="Arial" pitchFamily="34" charset="0"/>
              <a:buChar char="•"/>
            </a:pPr>
            <a:endParaRPr lang="fr-FR" sz="2400" dirty="0" smtClean="0">
              <a:latin typeface="Arial Narrow" pitchFamily="34" charset="0"/>
            </a:endParaRPr>
          </a:p>
          <a:p>
            <a:pPr lvl="1"/>
            <a:endParaRPr lang="fr-FR" sz="2400" dirty="0" smtClean="0">
              <a:latin typeface="Arial Narrow" pitchFamily="34" charset="0"/>
            </a:endParaRPr>
          </a:p>
          <a:p>
            <a:pPr lvl="1"/>
            <a:endParaRPr lang="fr-FR" sz="2400" dirty="0" smtClean="0">
              <a:latin typeface="Arial Narrow" pitchFamily="34" charset="0"/>
            </a:endParaRPr>
          </a:p>
          <a:p>
            <a:pPr lvl="1" eaLnBrk="1" hangingPunct="1"/>
            <a:endParaRPr lang="fr-FR" dirty="0" smtClean="0"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575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2625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fr-FR" sz="3600" dirty="0">
                <a:latin typeface="Arial Narrow" pitchFamily="34" charset="0"/>
              </a:rPr>
              <a:t>Les types d’établissement : Les </a:t>
            </a:r>
            <a:r>
              <a:rPr lang="fr-FR" sz="3600" dirty="0" err="1" smtClean="0">
                <a:latin typeface="Arial Narrow" pitchFamily="34" charset="0"/>
              </a:rPr>
              <a:t>Fachhochschulen</a:t>
            </a:r>
            <a:r>
              <a:rPr lang="fr-FR" sz="3600" dirty="0" smtClean="0">
                <a:latin typeface="Arial Narrow" pitchFamily="34" charset="0"/>
              </a:rPr>
              <a:t> (I) : historique</a:t>
            </a:r>
            <a:endParaRPr lang="de-DE" sz="3600" dirty="0" smtClean="0">
              <a:latin typeface="Arial Narrow" pitchFamily="34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772816"/>
            <a:ext cx="8136904" cy="4114800"/>
          </a:xfrm>
        </p:spPr>
        <p:txBody>
          <a:bodyPr>
            <a:normAutofit/>
          </a:bodyPr>
          <a:lstStyle/>
          <a:p>
            <a:pPr eaLnBrk="1" hangingPunct="1"/>
            <a:r>
              <a:rPr lang="de-DE" sz="2800" dirty="0">
                <a:latin typeface="Arial Narrow" pitchFamily="34" charset="0"/>
              </a:rPr>
              <a:t>A</a:t>
            </a:r>
            <a:r>
              <a:rPr lang="de-DE" sz="2800" dirty="0" smtClean="0">
                <a:latin typeface="Arial Narrow" pitchFamily="34" charset="0"/>
              </a:rPr>
              <a:t> la </a:t>
            </a:r>
            <a:r>
              <a:rPr lang="de-DE" sz="2800" dirty="0" err="1" smtClean="0">
                <a:latin typeface="Arial Narrow" pitchFamily="34" charset="0"/>
              </a:rPr>
              <a:t>fin</a:t>
            </a:r>
            <a:r>
              <a:rPr lang="de-DE" sz="2800" dirty="0" smtClean="0">
                <a:latin typeface="Arial Narrow" pitchFamily="34" charset="0"/>
              </a:rPr>
              <a:t> des </a:t>
            </a:r>
            <a:r>
              <a:rPr lang="de-DE" sz="2800" dirty="0" err="1" smtClean="0">
                <a:latin typeface="Arial Narrow" pitchFamily="34" charset="0"/>
              </a:rPr>
              <a:t>années</a:t>
            </a:r>
            <a:r>
              <a:rPr lang="de-DE" sz="2800" dirty="0" smtClean="0">
                <a:latin typeface="Arial Narrow" pitchFamily="34" charset="0"/>
              </a:rPr>
              <a:t> 1960, le </a:t>
            </a:r>
            <a:r>
              <a:rPr lang="de-DE" sz="2800" dirty="0" err="1" smtClean="0">
                <a:latin typeface="Arial Narrow" pitchFamily="34" charset="0"/>
              </a:rPr>
              <a:t>marché</a:t>
            </a:r>
            <a:r>
              <a:rPr lang="de-DE" sz="2800" dirty="0" smtClean="0">
                <a:latin typeface="Arial Narrow" pitchFamily="34" charset="0"/>
              </a:rPr>
              <a:t> du </a:t>
            </a:r>
            <a:r>
              <a:rPr lang="de-DE" sz="2800" dirty="0" err="1" smtClean="0">
                <a:latin typeface="Arial Narrow" pitchFamily="34" charset="0"/>
              </a:rPr>
              <a:t>travail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allemand</a:t>
            </a:r>
            <a:r>
              <a:rPr lang="de-DE" sz="2800" dirty="0" smtClean="0">
                <a:latin typeface="Arial Narrow" pitchFamily="34" charset="0"/>
              </a:rPr>
              <a:t> a </a:t>
            </a:r>
            <a:r>
              <a:rPr lang="de-DE" sz="2800" dirty="0" err="1" smtClean="0">
                <a:latin typeface="Arial Narrow" pitchFamily="34" charset="0"/>
              </a:rPr>
              <a:t>besoin</a:t>
            </a:r>
            <a:r>
              <a:rPr lang="de-DE" sz="2800" dirty="0" smtClean="0">
                <a:latin typeface="Arial Narrow" pitchFamily="34" charset="0"/>
              </a:rPr>
              <a:t> de </a:t>
            </a:r>
            <a:r>
              <a:rPr lang="de-DE" sz="2800" dirty="0" err="1" smtClean="0">
                <a:latin typeface="Arial Narrow" pitchFamily="34" charset="0"/>
              </a:rPr>
              <a:t>diplômés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qualifiés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disposant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u="sng" dirty="0" err="1" smtClean="0">
                <a:latin typeface="Arial Narrow" pitchFamily="34" charset="0"/>
              </a:rPr>
              <a:t>d‘expériences</a:t>
            </a:r>
            <a:r>
              <a:rPr lang="de-DE" sz="2800" u="sng" dirty="0" smtClean="0">
                <a:latin typeface="Arial Narrow" pitchFamily="34" charset="0"/>
              </a:rPr>
              <a:t> </a:t>
            </a:r>
            <a:r>
              <a:rPr lang="de-DE" sz="2800" u="sng" dirty="0" err="1" smtClean="0">
                <a:latin typeface="Arial Narrow" pitchFamily="34" charset="0"/>
              </a:rPr>
              <a:t>pratiques</a:t>
            </a:r>
            <a:r>
              <a:rPr lang="de-DE" sz="2800" u="sng" dirty="0">
                <a:latin typeface="Arial Narrow" pitchFamily="34" charset="0"/>
              </a:rPr>
              <a:t>.</a:t>
            </a:r>
            <a:endParaRPr lang="de-DE" sz="2800" u="sng" dirty="0" smtClean="0">
              <a:latin typeface="Arial Narrow" pitchFamily="34" charset="0"/>
            </a:endParaRPr>
          </a:p>
          <a:p>
            <a:pPr eaLnBrk="1" hangingPunct="1"/>
            <a:r>
              <a:rPr lang="de-DE" sz="2800" dirty="0" err="1" smtClean="0">
                <a:latin typeface="Arial Narrow" pitchFamily="34" charset="0"/>
              </a:rPr>
              <a:t>Réponse</a:t>
            </a:r>
            <a:r>
              <a:rPr lang="de-DE" sz="2800" dirty="0" smtClean="0">
                <a:latin typeface="Arial Narrow" pitchFamily="34" charset="0"/>
              </a:rPr>
              <a:t> des </a:t>
            </a:r>
            <a:r>
              <a:rPr lang="de-DE" sz="2800" dirty="0" err="1" smtClean="0">
                <a:latin typeface="Arial Narrow" pitchFamily="34" charset="0"/>
              </a:rPr>
              <a:t>autorités</a:t>
            </a:r>
            <a:r>
              <a:rPr lang="de-DE" sz="2800" dirty="0" smtClean="0">
                <a:latin typeface="Arial Narrow" pitchFamily="34" charset="0"/>
              </a:rPr>
              <a:t> : </a:t>
            </a:r>
            <a:r>
              <a:rPr lang="de-DE" sz="2800" dirty="0" err="1" smtClean="0">
                <a:latin typeface="Arial Narrow" pitchFamily="34" charset="0"/>
              </a:rPr>
              <a:t>création</a:t>
            </a:r>
            <a:r>
              <a:rPr lang="de-DE" sz="2800" dirty="0" smtClean="0">
                <a:latin typeface="Arial Narrow" pitchFamily="34" charset="0"/>
              </a:rPr>
              <a:t> des </a:t>
            </a:r>
            <a:r>
              <a:rPr lang="de-DE" sz="2800" i="1" dirty="0" smtClean="0">
                <a:latin typeface="Arial Narrow" pitchFamily="34" charset="0"/>
              </a:rPr>
              <a:t>Fachhochschulen</a:t>
            </a:r>
            <a:r>
              <a:rPr lang="de-DE" sz="2800" dirty="0" smtClean="0">
                <a:latin typeface="Arial Narrow" pitchFamily="34" charset="0"/>
              </a:rPr>
              <a:t> (FH) </a:t>
            </a:r>
            <a:r>
              <a:rPr lang="de-DE" sz="2800" dirty="0" err="1" smtClean="0">
                <a:latin typeface="Arial Narrow" pitchFamily="34" charset="0"/>
              </a:rPr>
              <a:t>dans</a:t>
            </a:r>
            <a:r>
              <a:rPr lang="de-DE" sz="2800" dirty="0" smtClean="0">
                <a:latin typeface="Arial Narrow" pitchFamily="34" charset="0"/>
              </a:rPr>
              <a:t> les </a:t>
            </a:r>
            <a:r>
              <a:rPr lang="de-DE" sz="2800" dirty="0" err="1" smtClean="0">
                <a:latin typeface="Arial Narrow" pitchFamily="34" charset="0"/>
              </a:rPr>
              <a:t>années</a:t>
            </a:r>
            <a:r>
              <a:rPr lang="de-DE" sz="2800" dirty="0" smtClean="0">
                <a:latin typeface="Arial Narrow" pitchFamily="34" charset="0"/>
              </a:rPr>
              <a:t> 1970 </a:t>
            </a:r>
            <a:r>
              <a:rPr lang="de-DE" sz="2800" dirty="0" err="1" smtClean="0">
                <a:latin typeface="Arial Narrow" pitchFamily="34" charset="0"/>
              </a:rPr>
              <a:t>comme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i="1" dirty="0" smtClean="0">
                <a:latin typeface="Arial Narrow" pitchFamily="34" charset="0"/>
              </a:rPr>
              <a:t>„</a:t>
            </a:r>
            <a:r>
              <a:rPr lang="de-DE" sz="2800" i="1" dirty="0" err="1" smtClean="0">
                <a:latin typeface="Arial Narrow" pitchFamily="34" charset="0"/>
              </a:rPr>
              <a:t>universités</a:t>
            </a:r>
            <a:r>
              <a:rPr lang="de-DE" sz="2800" i="1" dirty="0" smtClean="0">
                <a:latin typeface="Arial Narrow" pitchFamily="34" charset="0"/>
              </a:rPr>
              <a:t> du </a:t>
            </a:r>
            <a:r>
              <a:rPr lang="de-DE" sz="2800" i="1" dirty="0" err="1" smtClean="0">
                <a:latin typeface="Arial Narrow" pitchFamily="34" charset="0"/>
              </a:rPr>
              <a:t>savoir</a:t>
            </a:r>
            <a:r>
              <a:rPr lang="de-DE" sz="2800" i="1" dirty="0" smtClean="0">
                <a:latin typeface="Arial Narrow" pitchFamily="34" charset="0"/>
              </a:rPr>
              <a:t> </a:t>
            </a:r>
            <a:r>
              <a:rPr lang="de-DE" sz="2800" i="1" dirty="0" err="1" smtClean="0">
                <a:latin typeface="Arial Narrow" pitchFamily="34" charset="0"/>
              </a:rPr>
              <a:t>appliqué</a:t>
            </a:r>
            <a:r>
              <a:rPr lang="de-DE" sz="2800" i="1" dirty="0" smtClean="0">
                <a:latin typeface="Arial Narrow" pitchFamily="34" charset="0"/>
              </a:rPr>
              <a:t>“.</a:t>
            </a:r>
          </a:p>
          <a:p>
            <a:pPr eaLnBrk="1" hangingPunct="1"/>
            <a:r>
              <a:rPr lang="de-DE" sz="2800" dirty="0">
                <a:latin typeface="Arial Narrow" pitchFamily="34" charset="0"/>
              </a:rPr>
              <a:t>L</a:t>
            </a:r>
            <a:r>
              <a:rPr lang="de-DE" sz="2800" dirty="0" smtClean="0">
                <a:latin typeface="Arial Narrow" pitchFamily="34" charset="0"/>
              </a:rPr>
              <a:t>a </a:t>
            </a:r>
            <a:r>
              <a:rPr lang="de-DE" sz="2800" dirty="0" err="1" smtClean="0">
                <a:latin typeface="Arial Narrow" pitchFamily="34" charset="0"/>
              </a:rPr>
              <a:t>loi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cadre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sur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l‘enseignement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supérieur</a:t>
            </a:r>
            <a:r>
              <a:rPr lang="de-DE" sz="2800" dirty="0">
                <a:latin typeface="Arial Narrow" pitchFamily="34" charset="0"/>
              </a:rPr>
              <a:t> </a:t>
            </a:r>
            <a:r>
              <a:rPr lang="de-DE" sz="2800" dirty="0" smtClean="0">
                <a:latin typeface="Arial Narrow" pitchFamily="34" charset="0"/>
              </a:rPr>
              <a:t>(HRG) de 1976 </a:t>
            </a:r>
            <a:r>
              <a:rPr lang="de-DE" sz="2800" dirty="0" err="1" smtClean="0">
                <a:latin typeface="Arial Narrow" pitchFamily="34" charset="0"/>
              </a:rPr>
              <a:t>élève</a:t>
            </a:r>
            <a:r>
              <a:rPr lang="de-DE" sz="2800" dirty="0" smtClean="0">
                <a:latin typeface="Arial Narrow" pitchFamily="34" charset="0"/>
              </a:rPr>
              <a:t> les FH au </a:t>
            </a:r>
            <a:r>
              <a:rPr lang="de-DE" sz="2800" dirty="0" err="1" smtClean="0">
                <a:latin typeface="Arial Narrow" pitchFamily="34" charset="0"/>
              </a:rPr>
              <a:t>même</a:t>
            </a:r>
            <a:r>
              <a:rPr lang="de-DE" sz="2800" dirty="0" smtClean="0">
                <a:latin typeface="Arial Narrow" pitchFamily="34" charset="0"/>
              </a:rPr>
              <a:t> rang </a:t>
            </a:r>
            <a:r>
              <a:rPr lang="de-DE" sz="2800" dirty="0" err="1" smtClean="0">
                <a:latin typeface="Arial Narrow" pitchFamily="34" charset="0"/>
              </a:rPr>
              <a:t>que</a:t>
            </a:r>
            <a:r>
              <a:rPr lang="de-DE" sz="2800" dirty="0" smtClean="0">
                <a:latin typeface="Arial Narrow" pitchFamily="34" charset="0"/>
              </a:rPr>
              <a:t> les </a:t>
            </a:r>
            <a:r>
              <a:rPr lang="de-DE" sz="2800" dirty="0" err="1" smtClean="0">
                <a:latin typeface="Arial Narrow" pitchFamily="34" charset="0"/>
              </a:rPr>
              <a:t>universités</a:t>
            </a:r>
            <a:r>
              <a:rPr lang="de-DE" sz="2800" dirty="0" smtClean="0">
                <a:latin typeface="Arial Narrow" pitchFamily="34" charset="0"/>
              </a:rPr>
              <a:t>.</a:t>
            </a:r>
            <a:endParaRPr lang="de-DE" sz="28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321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53937"/>
            <a:ext cx="8229600" cy="974863"/>
          </a:xfrm>
        </p:spPr>
        <p:txBody>
          <a:bodyPr>
            <a:normAutofit fontScale="90000"/>
          </a:bodyPr>
          <a:lstStyle/>
          <a:p>
            <a:r>
              <a:rPr lang="fr-FR" sz="3600" dirty="0">
                <a:latin typeface="Arial Narrow" pitchFamily="34" charset="0"/>
              </a:rPr>
              <a:t>Les types d’établissement : Les </a:t>
            </a:r>
            <a:r>
              <a:rPr lang="fr-FR" sz="3600" dirty="0" err="1" smtClean="0">
                <a:latin typeface="Arial Narrow" pitchFamily="34" charset="0"/>
              </a:rPr>
              <a:t>Fachhochschulen</a:t>
            </a:r>
            <a:r>
              <a:rPr lang="fr-FR" sz="3600" dirty="0" smtClean="0">
                <a:latin typeface="Arial Narrow" pitchFamily="34" charset="0"/>
              </a:rPr>
              <a:t> (II) : matières, profil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fr-FR" sz="2800" dirty="0">
                <a:latin typeface="Arial Narrow" pitchFamily="34" charset="0"/>
              </a:rPr>
              <a:t>M</a:t>
            </a:r>
            <a:r>
              <a:rPr lang="fr-FR" sz="2800" dirty="0" smtClean="0">
                <a:latin typeface="Arial Narrow" pitchFamily="34" charset="0"/>
              </a:rPr>
              <a:t>atières : principalement sciences économiques et sciences de l’ingénieur ; mais aussi tourisme, certains cursus en sciences sociales (éducation, travail social) et art (design industriel), architecture</a:t>
            </a:r>
            <a:r>
              <a:rPr lang="de-DE" sz="2800" dirty="0" smtClean="0">
                <a:latin typeface="Arial Narrow" pitchFamily="34" charset="0"/>
              </a:rPr>
              <a:t>…</a:t>
            </a:r>
          </a:p>
          <a:p>
            <a:pPr eaLnBrk="1" hangingPunct="1"/>
            <a:r>
              <a:rPr lang="fr-FR" sz="2800" dirty="0" smtClean="0">
                <a:latin typeface="Arial Narrow" pitchFamily="34" charset="0"/>
              </a:rPr>
              <a:t>Les cursus sont caractérisés par une forte orientation vers les aspects pratiques (stages en entreprise intégrés et obligatoires).</a:t>
            </a:r>
          </a:p>
          <a:p>
            <a:pPr eaLnBrk="1" hangingPunct="1"/>
            <a:r>
              <a:rPr lang="fr-FR" sz="2800" dirty="0">
                <a:latin typeface="Arial Narrow" pitchFamily="34" charset="0"/>
              </a:rPr>
              <a:t>C</a:t>
            </a:r>
            <a:r>
              <a:rPr lang="fr-FR" sz="2800" dirty="0" smtClean="0">
                <a:latin typeface="Arial Narrow" pitchFamily="34" charset="0"/>
              </a:rPr>
              <a:t>ursus strictement organisé (« école »)</a:t>
            </a:r>
          </a:p>
          <a:p>
            <a:pPr eaLnBrk="1" hangingPunct="1"/>
            <a:r>
              <a:rPr lang="fr-FR" sz="2800" dirty="0">
                <a:latin typeface="Arial Narrow" pitchFamily="34" charset="0"/>
              </a:rPr>
              <a:t>T</a:t>
            </a:r>
            <a:r>
              <a:rPr lang="fr-FR" sz="2800" dirty="0" smtClean="0">
                <a:latin typeface="Arial Narrow" pitchFamily="34" charset="0"/>
              </a:rPr>
              <a:t>ravail en petits groupes</a:t>
            </a:r>
            <a:endParaRPr lang="fr-FR" dirty="0" smtClean="0"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090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1900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fr-FR" sz="3600" dirty="0">
                <a:latin typeface="Arial Narrow" pitchFamily="34" charset="0"/>
              </a:rPr>
              <a:t>Les types d’établissement : Les </a:t>
            </a:r>
            <a:r>
              <a:rPr lang="fr-FR" sz="3600" dirty="0" err="1" smtClean="0">
                <a:latin typeface="Arial Narrow" pitchFamily="34" charset="0"/>
              </a:rPr>
              <a:t>Fachhochschulen</a:t>
            </a:r>
            <a:r>
              <a:rPr lang="fr-FR" sz="3600" dirty="0" smtClean="0">
                <a:latin typeface="Arial Narrow" pitchFamily="34" charset="0"/>
              </a:rPr>
              <a:t> (III) : enseignants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de-DE" sz="2800" dirty="0">
                <a:latin typeface="Arial Narrow" pitchFamily="34" charset="0"/>
              </a:rPr>
              <a:t>L</a:t>
            </a:r>
            <a:r>
              <a:rPr lang="de-DE" sz="2800" dirty="0" smtClean="0">
                <a:latin typeface="Arial Narrow" pitchFamily="34" charset="0"/>
              </a:rPr>
              <a:t>es </a:t>
            </a:r>
            <a:r>
              <a:rPr lang="fr-FR" sz="2800" dirty="0" smtClean="0">
                <a:latin typeface="Arial Narrow" pitchFamily="34" charset="0"/>
              </a:rPr>
              <a:t>professeurs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disposent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fr-FR" sz="2800" dirty="0" smtClean="0">
                <a:latin typeface="Arial Narrow" pitchFamily="34" charset="0"/>
              </a:rPr>
              <a:t>d‘une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fr-FR" sz="2800" dirty="0" smtClean="0">
                <a:latin typeface="Arial Narrow" pitchFamily="34" charset="0"/>
              </a:rPr>
              <a:t>qualification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scientifique</a:t>
            </a:r>
            <a:r>
              <a:rPr lang="de-DE" sz="2800" dirty="0" smtClean="0">
                <a:latin typeface="Arial Narrow" pitchFamily="34" charset="0"/>
              </a:rPr>
              <a:t> (</a:t>
            </a:r>
            <a:r>
              <a:rPr lang="de-DE" sz="2800" dirty="0" err="1" smtClean="0">
                <a:latin typeface="Arial Narrow" pitchFamily="34" charset="0"/>
              </a:rPr>
              <a:t>doctorat</a:t>
            </a:r>
            <a:r>
              <a:rPr lang="de-DE" sz="2800" dirty="0" smtClean="0">
                <a:latin typeface="Arial Narrow" pitchFamily="34" charset="0"/>
              </a:rPr>
              <a:t>) </a:t>
            </a:r>
            <a:r>
              <a:rPr lang="de-DE" sz="2800" u="sng" dirty="0" smtClean="0">
                <a:latin typeface="Arial Narrow" pitchFamily="34" charset="0"/>
              </a:rPr>
              <a:t>et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d‘une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experience</a:t>
            </a:r>
            <a:r>
              <a:rPr lang="de-DE" sz="2800" dirty="0" smtClean="0">
                <a:latin typeface="Arial Narrow" pitchFamily="34" charset="0"/>
              </a:rPr>
              <a:t> professionelle de </a:t>
            </a:r>
            <a:r>
              <a:rPr lang="de-DE" sz="2800" dirty="0" err="1" smtClean="0">
                <a:latin typeface="Arial Narrow" pitchFamily="34" charset="0"/>
              </a:rPr>
              <a:t>plusieurs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années</a:t>
            </a:r>
            <a:r>
              <a:rPr lang="de-DE" sz="2800" dirty="0" smtClean="0">
                <a:latin typeface="Arial Narrow" pitchFamily="34" charset="0"/>
              </a:rPr>
              <a:t> (</a:t>
            </a:r>
            <a:r>
              <a:rPr lang="de-DE" sz="2800" dirty="0" err="1" smtClean="0">
                <a:latin typeface="Arial Narrow" pitchFamily="34" charset="0"/>
              </a:rPr>
              <a:t>minimum</a:t>
            </a:r>
            <a:r>
              <a:rPr lang="de-DE" sz="2800" dirty="0" smtClean="0">
                <a:latin typeface="Arial Narrow" pitchFamily="34" charset="0"/>
              </a:rPr>
              <a:t> 3 ans).</a:t>
            </a:r>
            <a:endParaRPr lang="fr-FR" sz="2800" dirty="0" smtClean="0">
              <a:latin typeface="Arial Narrow" pitchFamily="34" charset="0"/>
            </a:endParaRPr>
          </a:p>
          <a:p>
            <a:pPr eaLnBrk="1" hangingPunct="1"/>
            <a:r>
              <a:rPr lang="de-DE" sz="2800" dirty="0">
                <a:latin typeface="Arial Narrow" pitchFamily="34" charset="0"/>
              </a:rPr>
              <a:t>I</a:t>
            </a:r>
            <a:r>
              <a:rPr lang="de-DE" sz="2800" dirty="0" smtClean="0">
                <a:latin typeface="Arial Narrow" pitchFamily="34" charset="0"/>
              </a:rPr>
              <a:t>ls </a:t>
            </a:r>
            <a:r>
              <a:rPr lang="de-DE" sz="2800" dirty="0" err="1" smtClean="0">
                <a:latin typeface="Arial Narrow" pitchFamily="34" charset="0"/>
              </a:rPr>
              <a:t>ont</a:t>
            </a:r>
            <a:r>
              <a:rPr lang="de-DE" sz="2800" dirty="0" smtClean="0">
                <a:latin typeface="Arial Narrow" pitchFamily="34" charset="0"/>
              </a:rPr>
              <a:t> des </a:t>
            </a:r>
            <a:r>
              <a:rPr lang="fr-FR" sz="2800" dirty="0" smtClean="0">
                <a:latin typeface="Arial Narrow" pitchFamily="34" charset="0"/>
              </a:rPr>
              <a:t>horaires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fr-FR" sz="2800" dirty="0" smtClean="0">
                <a:latin typeface="Arial Narrow" pitchFamily="34" charset="0"/>
              </a:rPr>
              <a:t>assez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fr-FR" sz="2800" dirty="0" smtClean="0">
                <a:latin typeface="Arial Narrow" pitchFamily="34" charset="0"/>
              </a:rPr>
              <a:t>chargés</a:t>
            </a:r>
            <a:r>
              <a:rPr lang="de-DE" sz="2800" dirty="0" smtClean="0">
                <a:latin typeface="Arial Narrow" pitchFamily="34" charset="0"/>
              </a:rPr>
              <a:t> (18 h de </a:t>
            </a:r>
            <a:r>
              <a:rPr lang="de-DE" sz="2800" dirty="0" err="1" smtClean="0">
                <a:latin typeface="Arial Narrow" pitchFamily="34" charset="0"/>
              </a:rPr>
              <a:t>cours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hebdomadaire</a:t>
            </a:r>
            <a:r>
              <a:rPr lang="de-DE" sz="2800" dirty="0" smtClean="0">
                <a:latin typeface="Arial Narrow" pitchFamily="34" charset="0"/>
              </a:rPr>
              <a:t>), </a:t>
            </a:r>
            <a:r>
              <a:rPr lang="de-DE" sz="2800" dirty="0" err="1" smtClean="0">
                <a:latin typeface="Arial Narrow" pitchFamily="34" charset="0"/>
              </a:rPr>
              <a:t>participent</a:t>
            </a:r>
            <a:r>
              <a:rPr lang="de-DE" sz="2800" dirty="0" smtClean="0">
                <a:latin typeface="Arial Narrow" pitchFamily="34" charset="0"/>
              </a:rPr>
              <a:t> au </a:t>
            </a:r>
            <a:r>
              <a:rPr lang="fr-FR" sz="2800" dirty="0" smtClean="0">
                <a:latin typeface="Arial Narrow" pitchFamily="34" charset="0"/>
              </a:rPr>
              <a:t>fonctionnement</a:t>
            </a:r>
            <a:r>
              <a:rPr lang="de-DE" sz="2800" dirty="0" smtClean="0">
                <a:latin typeface="Arial Narrow" pitchFamily="34" charset="0"/>
              </a:rPr>
              <a:t> des </a:t>
            </a:r>
            <a:r>
              <a:rPr lang="de-DE" sz="2800" dirty="0" err="1" smtClean="0">
                <a:latin typeface="Arial Narrow" pitchFamily="34" charset="0"/>
              </a:rPr>
              <a:t>facultés</a:t>
            </a:r>
            <a:r>
              <a:rPr lang="de-DE" sz="2800" dirty="0">
                <a:latin typeface="Arial Narrow" pitchFamily="34" charset="0"/>
              </a:rPr>
              <a:t>.</a:t>
            </a:r>
            <a:endParaRPr lang="de-DE" sz="2800" dirty="0" smtClean="0">
              <a:latin typeface="Arial Narrow" pitchFamily="34" charset="0"/>
            </a:endParaRPr>
          </a:p>
          <a:p>
            <a:pPr eaLnBrk="1" hangingPunct="1"/>
            <a:r>
              <a:rPr lang="de-DE" sz="2800" dirty="0">
                <a:latin typeface="Arial Narrow" pitchFamily="34" charset="0"/>
              </a:rPr>
              <a:t>L</a:t>
            </a:r>
            <a:r>
              <a:rPr lang="de-DE" sz="2800" dirty="0" smtClean="0">
                <a:latin typeface="Arial Narrow" pitchFamily="34" charset="0"/>
              </a:rPr>
              <a:t>es </a:t>
            </a:r>
            <a:r>
              <a:rPr lang="de-DE" sz="2800" dirty="0" err="1" smtClean="0">
                <a:latin typeface="Arial Narrow" pitchFamily="34" charset="0"/>
              </a:rPr>
              <a:t>chargés</a:t>
            </a:r>
            <a:r>
              <a:rPr lang="de-DE" sz="2800" dirty="0" smtClean="0">
                <a:latin typeface="Arial Narrow" pitchFamily="34" charset="0"/>
              </a:rPr>
              <a:t> de </a:t>
            </a:r>
            <a:r>
              <a:rPr lang="de-DE" sz="2800" dirty="0" err="1" smtClean="0">
                <a:latin typeface="Arial Narrow" pitchFamily="34" charset="0"/>
              </a:rPr>
              <a:t>cours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sont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recrutés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dans</a:t>
            </a:r>
            <a:r>
              <a:rPr lang="de-DE" sz="2800" dirty="0" smtClean="0">
                <a:latin typeface="Arial Narrow" pitchFamily="34" charset="0"/>
              </a:rPr>
              <a:t> le </a:t>
            </a:r>
            <a:r>
              <a:rPr lang="de-DE" sz="2800" dirty="0" err="1" smtClean="0">
                <a:latin typeface="Arial Narrow" pitchFamily="34" charset="0"/>
              </a:rPr>
              <a:t>monde</a:t>
            </a:r>
            <a:r>
              <a:rPr lang="de-DE" sz="2800" dirty="0" smtClean="0">
                <a:latin typeface="Arial Narrow" pitchFamily="34" charset="0"/>
              </a:rPr>
              <a:t> du </a:t>
            </a:r>
            <a:r>
              <a:rPr lang="de-DE" sz="2800" dirty="0" err="1" smtClean="0">
                <a:latin typeface="Arial Narrow" pitchFamily="34" charset="0"/>
              </a:rPr>
              <a:t>travail</a:t>
            </a:r>
            <a:r>
              <a:rPr lang="de-DE" sz="2800" dirty="0" smtClean="0">
                <a:latin typeface="Arial Narrow" pitchFamily="34" charset="0"/>
              </a:rPr>
              <a:t>. </a:t>
            </a:r>
          </a:p>
          <a:p>
            <a:pPr eaLnBrk="1" hangingPunct="1"/>
            <a:r>
              <a:rPr lang="de-DE" sz="2800" dirty="0">
                <a:latin typeface="Arial Narrow" pitchFamily="34" charset="0"/>
              </a:rPr>
              <a:t>I</a:t>
            </a:r>
            <a:r>
              <a:rPr lang="de-DE" sz="2800" dirty="0" smtClean="0">
                <a:latin typeface="Arial Narrow" pitchFamily="34" charset="0"/>
              </a:rPr>
              <a:t>l </a:t>
            </a:r>
            <a:r>
              <a:rPr lang="de-DE" sz="2800" dirty="0" err="1" smtClean="0">
                <a:latin typeface="Arial Narrow" pitchFamily="34" charset="0"/>
              </a:rPr>
              <a:t>existe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un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système</a:t>
            </a:r>
            <a:r>
              <a:rPr lang="de-DE" sz="2800" dirty="0" smtClean="0">
                <a:latin typeface="Arial Narrow" pitchFamily="34" charset="0"/>
              </a:rPr>
              <a:t> de </a:t>
            </a:r>
            <a:r>
              <a:rPr lang="de-DE" sz="2800" dirty="0" err="1" smtClean="0">
                <a:latin typeface="Arial Narrow" pitchFamily="34" charset="0"/>
              </a:rPr>
              <a:t>tutorat</a:t>
            </a:r>
            <a:r>
              <a:rPr lang="de-DE" sz="2800" dirty="0" smtClean="0">
                <a:latin typeface="Arial Narrow" pitchFamily="34" charset="0"/>
              </a:rPr>
              <a:t> (</a:t>
            </a:r>
            <a:r>
              <a:rPr lang="de-DE" sz="2800" dirty="0" err="1" smtClean="0">
                <a:latin typeface="Arial Narrow" pitchFamily="34" charset="0"/>
              </a:rPr>
              <a:t>étudiants</a:t>
            </a:r>
            <a:r>
              <a:rPr lang="de-DE" sz="2800" dirty="0" smtClean="0">
                <a:latin typeface="Arial Narrow" pitchFamily="34" charset="0"/>
              </a:rPr>
              <a:t> de 3</a:t>
            </a:r>
            <a:r>
              <a:rPr lang="de-DE" sz="2800" baseline="30000" dirty="0" smtClean="0">
                <a:latin typeface="Arial Narrow" pitchFamily="34" charset="0"/>
              </a:rPr>
              <a:t>e</a:t>
            </a:r>
            <a:r>
              <a:rPr lang="de-DE" sz="2800" dirty="0" smtClean="0">
                <a:latin typeface="Arial Narrow" pitchFamily="34" charset="0"/>
              </a:rPr>
              <a:t> </a:t>
            </a:r>
            <a:r>
              <a:rPr lang="de-DE" sz="2800" dirty="0" err="1" smtClean="0">
                <a:latin typeface="Arial Narrow" pitchFamily="34" charset="0"/>
              </a:rPr>
              <a:t>année</a:t>
            </a:r>
            <a:r>
              <a:rPr lang="de-DE" sz="2800" dirty="0" smtClean="0">
                <a:latin typeface="Arial Narrow" pitchFamily="34" charset="0"/>
              </a:rPr>
              <a:t>).</a:t>
            </a:r>
            <a:endParaRPr lang="fr-FR" sz="2800" dirty="0" smtClean="0">
              <a:latin typeface="Arial Narrow" pitchFamily="34" charset="0"/>
            </a:endParaRPr>
          </a:p>
          <a:p>
            <a:pPr marL="457200" lvl="1" indent="0" eaLnBrk="1" hangingPunct="1">
              <a:buNone/>
            </a:pPr>
            <a:endParaRPr lang="fr-FR" dirty="0" smtClean="0">
              <a:latin typeface="Arial Narrow" pitchFamily="34" charset="0"/>
            </a:endParaRPr>
          </a:p>
          <a:p>
            <a:pPr lvl="1" eaLnBrk="1" hangingPunct="1"/>
            <a:endParaRPr lang="fr-FR" dirty="0" smtClean="0"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522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0769"/>
            <a:ext cx="8229600" cy="4896520"/>
          </a:xfrm>
        </p:spPr>
        <p:txBody>
          <a:bodyPr>
            <a:normAutofit/>
          </a:bodyPr>
          <a:lstStyle/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Le paysage de l’enseignement supérieur</a:t>
            </a:r>
          </a:p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Les établissements : types et particularités</a:t>
            </a:r>
          </a:p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Les diplômes</a:t>
            </a:r>
          </a:p>
          <a:p>
            <a:pPr eaLnBrk="1" hangingPunct="1"/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Mobilité : La </a:t>
            </a:r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reconnaissance d’études et de diplômes dans l’Espace européen de l’enseignement supérieur</a:t>
            </a:r>
          </a:p>
          <a:p>
            <a:pPr eaLnBrk="1" hangingPunct="1"/>
            <a:r>
              <a:rPr lang="fr-FR" dirty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Q</a:t>
            </a:r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uestions pratiques : admission, coût</a:t>
            </a:r>
          </a:p>
          <a:p>
            <a:pPr eaLnBrk="1" hangingPunct="1"/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Pour aller plus loin …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121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1027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fr-FR" sz="2800" b="1" dirty="0" err="1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Bachelor</a:t>
            </a:r>
            <a:r>
              <a:rPr lang="fr-FR" sz="2800" dirty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fr-FR" sz="2800" dirty="0" smtClean="0">
                <a:latin typeface="Arial Narrow" pitchFamily="34" charset="0"/>
              </a:rPr>
              <a:t>(=licence)</a:t>
            </a:r>
            <a:endParaRPr lang="fr-FR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buFont typeface="Arial" pitchFamily="34" charset="0"/>
              <a:buChar char="•"/>
            </a:pPr>
            <a:r>
              <a:rPr lang="fr-FR" dirty="0">
                <a:latin typeface="Arial Narrow" pitchFamily="34" charset="0"/>
              </a:rPr>
              <a:t>o</a:t>
            </a:r>
            <a:r>
              <a:rPr lang="fr-FR" dirty="0" smtClean="0">
                <a:latin typeface="Arial Narrow" pitchFamily="34" charset="0"/>
              </a:rPr>
              <a:t>ctroyé par universités et </a:t>
            </a:r>
            <a:r>
              <a:rPr lang="fr-FR" i="1" dirty="0" err="1" smtClean="0">
                <a:latin typeface="Arial Narrow" pitchFamily="34" charset="0"/>
              </a:rPr>
              <a:t>Fachhochschulen</a:t>
            </a:r>
            <a:endParaRPr lang="fr-FR" i="1" dirty="0" smtClean="0">
              <a:latin typeface="Arial Narrow" pitchFamily="34" charset="0"/>
            </a:endParaRPr>
          </a:p>
          <a:p>
            <a:pPr lvl="1" eaLnBrk="1" hangingPunct="1">
              <a:buFont typeface="Arial" pitchFamily="34" charset="0"/>
              <a:buChar char="•"/>
            </a:pPr>
            <a:r>
              <a:rPr lang="fr-FR" dirty="0">
                <a:latin typeface="Arial Narrow" pitchFamily="34" charset="0"/>
              </a:rPr>
              <a:t>a</a:t>
            </a:r>
            <a:r>
              <a:rPr lang="fr-FR" dirty="0" smtClean="0">
                <a:latin typeface="Arial Narrow" pitchFamily="34" charset="0"/>
              </a:rPr>
              <a:t>près 3 années d ’études (dans certains cas 4 années)</a:t>
            </a:r>
          </a:p>
          <a:p>
            <a:pPr eaLnBrk="1" hangingPunct="1"/>
            <a:r>
              <a:rPr lang="fr-FR" sz="2800" b="1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Master</a:t>
            </a:r>
            <a:r>
              <a:rPr lang="fr-FR" sz="2800" dirty="0" smtClean="0">
                <a:latin typeface="Arial Narrow" pitchFamily="34" charset="0"/>
              </a:rPr>
              <a:t> (parfois appelé 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Magister</a:t>
            </a:r>
            <a:r>
              <a:rPr lang="fr-FR" sz="2800" dirty="0" smtClean="0">
                <a:latin typeface="Arial Narrow" pitchFamily="34" charset="0"/>
              </a:rPr>
              <a:t>)</a:t>
            </a:r>
          </a:p>
          <a:p>
            <a:pPr lvl="1" eaLnBrk="1" hangingPunct="1">
              <a:buFont typeface="Arial" pitchFamily="34" charset="0"/>
              <a:buChar char="•"/>
            </a:pPr>
            <a:r>
              <a:rPr lang="fr-FR" dirty="0">
                <a:latin typeface="Arial Narrow" pitchFamily="34" charset="0"/>
              </a:rPr>
              <a:t>o</a:t>
            </a:r>
            <a:r>
              <a:rPr lang="fr-FR" dirty="0" smtClean="0">
                <a:latin typeface="Arial Narrow" pitchFamily="34" charset="0"/>
              </a:rPr>
              <a:t>ctroyé par universités et </a:t>
            </a:r>
            <a:r>
              <a:rPr lang="fr-FR" i="1" dirty="0" err="1" smtClean="0">
                <a:latin typeface="Arial Narrow" pitchFamily="34" charset="0"/>
              </a:rPr>
              <a:t>Fachhochschulen</a:t>
            </a:r>
            <a:endParaRPr lang="fr-FR" i="1" dirty="0" smtClean="0">
              <a:latin typeface="Arial Narrow" pitchFamily="34" charset="0"/>
            </a:endParaRPr>
          </a:p>
          <a:p>
            <a:pPr lvl="1" eaLnBrk="1" hangingPunct="1">
              <a:buFont typeface="Arial" pitchFamily="34" charset="0"/>
              <a:buChar char="•"/>
            </a:pPr>
            <a:r>
              <a:rPr lang="fr-FR" dirty="0">
                <a:latin typeface="Arial Narrow" pitchFamily="34" charset="0"/>
              </a:rPr>
              <a:t>a</a:t>
            </a:r>
            <a:r>
              <a:rPr lang="fr-FR" dirty="0" smtClean="0">
                <a:latin typeface="Arial Narrow" pitchFamily="34" charset="0"/>
              </a:rPr>
              <a:t>près 2 années d ’études (dans certains cas 1 année)</a:t>
            </a:r>
          </a:p>
          <a:p>
            <a:pPr eaLnBrk="1" hangingPunct="1"/>
            <a:r>
              <a:rPr lang="fr-FR" sz="2800" b="1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Promotion</a:t>
            </a:r>
            <a:r>
              <a:rPr lang="fr-FR" sz="2800" dirty="0" smtClean="0">
                <a:latin typeface="Arial Narrow" pitchFamily="34" charset="0"/>
              </a:rPr>
              <a:t> (= doctorat)</a:t>
            </a:r>
          </a:p>
          <a:p>
            <a:pPr lvl="1" eaLnBrk="1" hangingPunct="1">
              <a:buFont typeface="Arial" pitchFamily="34" charset="0"/>
              <a:buChar char="•"/>
            </a:pPr>
            <a:r>
              <a:rPr lang="fr-FR" dirty="0" smtClean="0">
                <a:latin typeface="Arial Narrow" pitchFamily="34" charset="0"/>
              </a:rPr>
              <a:t>octroyé uniquement par l’université (car il s’agit d’un diplôme couronnant un travail de recherche, domaine réservé à l’université)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62386"/>
            <a:ext cx="8229600" cy="750390"/>
          </a:xfrm>
        </p:spPr>
        <p:txBody>
          <a:bodyPr>
            <a:normAutofit/>
          </a:bodyPr>
          <a:lstStyle/>
          <a:p>
            <a:pPr eaLnBrk="1" hangingPunct="1"/>
            <a:r>
              <a:rPr lang="fr-FR" sz="3600" dirty="0" smtClean="0">
                <a:latin typeface="Arial Narrow" pitchFamily="34" charset="0"/>
              </a:rPr>
              <a:t>Les diplômes (I)</a:t>
            </a:r>
          </a:p>
        </p:txBody>
      </p:sp>
    </p:spTree>
    <p:extLst>
      <p:ext uri="{BB962C8B-B14F-4D97-AF65-F5344CB8AC3E}">
        <p14:creationId xmlns:p14="http://schemas.microsoft.com/office/powerpoint/2010/main" val="346180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62386"/>
            <a:ext cx="8229600" cy="750390"/>
          </a:xfrm>
        </p:spPr>
        <p:txBody>
          <a:bodyPr>
            <a:normAutofit/>
          </a:bodyPr>
          <a:lstStyle/>
          <a:p>
            <a:pPr eaLnBrk="1" hangingPunct="1"/>
            <a:r>
              <a:rPr lang="fr-FR" sz="3600" dirty="0" smtClean="0">
                <a:latin typeface="Arial Narrow" pitchFamily="34" charset="0"/>
              </a:rPr>
              <a:t>Les diplômes (II)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Autofit/>
          </a:bodyPr>
          <a:lstStyle/>
          <a:p>
            <a:pPr marL="0" indent="0" eaLnBrk="1" hangingPunct="1">
              <a:buNone/>
            </a:pPr>
            <a:r>
              <a:rPr lang="fr-FR" sz="2800" dirty="0">
                <a:latin typeface="Arial Narrow" pitchFamily="34" charset="0"/>
              </a:rPr>
              <a:t>I</a:t>
            </a:r>
            <a:r>
              <a:rPr lang="fr-FR" sz="2800" dirty="0" smtClean="0">
                <a:latin typeface="Arial Narrow" pitchFamily="34" charset="0"/>
              </a:rPr>
              <a:t>l n’y a pas de distinction entre « Master recherche » et « Master professionnel » mais on fait une différence entre</a:t>
            </a:r>
          </a:p>
          <a:p>
            <a:pPr lvl="1">
              <a:buFont typeface="Arial" pitchFamily="34" charset="0"/>
              <a:buChar char="•"/>
            </a:pPr>
            <a:r>
              <a:rPr lang="fr-FR" dirty="0" smtClean="0">
                <a:latin typeface="Arial Narrow" pitchFamily="34" charset="0"/>
              </a:rPr>
              <a:t>Master « consécutif » qui suit un programme de </a:t>
            </a:r>
            <a:r>
              <a:rPr lang="fr-FR" dirty="0" err="1" smtClean="0">
                <a:latin typeface="Arial Narrow" pitchFamily="34" charset="0"/>
              </a:rPr>
              <a:t>Bachelor</a:t>
            </a:r>
            <a:r>
              <a:rPr lang="fr-FR" dirty="0" smtClean="0">
                <a:latin typeface="Arial Narrow" pitchFamily="34" charset="0"/>
              </a:rPr>
              <a:t> déterminé</a:t>
            </a:r>
          </a:p>
          <a:p>
            <a:pPr marL="457200" lvl="1" indent="0">
              <a:buNone/>
            </a:pPr>
            <a:r>
              <a:rPr lang="fr-FR" dirty="0" smtClean="0">
                <a:latin typeface="Arial Narrow" pitchFamily="34" charset="0"/>
              </a:rPr>
              <a:t>	et</a:t>
            </a:r>
          </a:p>
          <a:p>
            <a:pPr lvl="1">
              <a:buFont typeface="Arial" pitchFamily="34" charset="0"/>
              <a:buChar char="•"/>
            </a:pPr>
            <a:r>
              <a:rPr lang="fr-FR" dirty="0" smtClean="0">
                <a:latin typeface="Arial Narrow" pitchFamily="34" charset="0"/>
              </a:rPr>
              <a:t>Master « non-consécutif » avec une ouverture de recrutement plus large, parfois interdisciplinaire</a:t>
            </a:r>
          </a:p>
          <a:p>
            <a:pPr lvl="2"/>
            <a:r>
              <a:rPr lang="fr-FR" dirty="0" smtClean="0">
                <a:latin typeface="Arial Narrow" pitchFamily="34" charset="0"/>
              </a:rPr>
              <a:t>p.ex. « Master en management en pharmacie » est ouvert aux diplômés « </a:t>
            </a:r>
            <a:r>
              <a:rPr lang="fr-FR" dirty="0" err="1" smtClean="0">
                <a:latin typeface="Arial Narrow" pitchFamily="34" charset="0"/>
              </a:rPr>
              <a:t>Bachelor</a:t>
            </a:r>
            <a:r>
              <a:rPr lang="fr-FR" dirty="0" smtClean="0">
                <a:latin typeface="Arial Narrow" pitchFamily="34" charset="0"/>
              </a:rPr>
              <a:t> en économie / gestion » et « </a:t>
            </a:r>
            <a:r>
              <a:rPr lang="fr-FR" dirty="0" err="1" smtClean="0">
                <a:latin typeface="Arial Narrow" pitchFamily="34" charset="0"/>
              </a:rPr>
              <a:t>Bachelor</a:t>
            </a:r>
            <a:r>
              <a:rPr lang="fr-FR" dirty="0" smtClean="0">
                <a:latin typeface="Arial Narrow" pitchFamily="34" charset="0"/>
              </a:rPr>
              <a:t> en sciences »)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243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62386"/>
            <a:ext cx="8229600" cy="750390"/>
          </a:xfrm>
        </p:spPr>
        <p:txBody>
          <a:bodyPr>
            <a:normAutofit/>
          </a:bodyPr>
          <a:lstStyle/>
          <a:p>
            <a:pPr eaLnBrk="1" hangingPunct="1"/>
            <a:r>
              <a:rPr lang="fr-FR" sz="3600" dirty="0" smtClean="0">
                <a:latin typeface="Arial Narrow" pitchFamily="34" charset="0"/>
              </a:rPr>
              <a:t>Les diplômes (III)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eaLnBrk="1" hangingPunct="1">
              <a:buNone/>
            </a:pPr>
            <a:endParaRPr lang="fr-FR" sz="2800" dirty="0" smtClean="0">
              <a:latin typeface="Arial Narrow" pitchFamily="34" charset="0"/>
            </a:endParaRPr>
          </a:p>
          <a:p>
            <a:r>
              <a:rPr lang="fr-FR" sz="2800" dirty="0" smtClean="0">
                <a:latin typeface="Arial Narrow" pitchFamily="34" charset="0"/>
              </a:rPr>
              <a:t>Même après la réforme du processus de Bologne, le diplôme appelé « </a:t>
            </a:r>
            <a:r>
              <a:rPr lang="fr-FR" sz="2800" i="1" dirty="0" err="1" smtClean="0">
                <a:latin typeface="Arial Narrow" pitchFamily="34" charset="0"/>
              </a:rPr>
              <a:t>Staatsexamen</a:t>
            </a:r>
            <a:r>
              <a:rPr lang="fr-FR" sz="2800" dirty="0" smtClean="0">
                <a:latin typeface="Arial Narrow" pitchFamily="34" charset="0"/>
              </a:rPr>
              <a:t> » </a:t>
            </a:r>
            <a:r>
              <a:rPr lang="fr-FR" sz="2800" dirty="0">
                <a:latin typeface="Arial Narrow" pitchFamily="34" charset="0"/>
              </a:rPr>
              <a:t>(examen </a:t>
            </a:r>
            <a:r>
              <a:rPr lang="fr-FR" sz="2800" dirty="0" smtClean="0">
                <a:latin typeface="Arial Narrow" pitchFamily="34" charset="0"/>
              </a:rPr>
              <a:t>d’état) continue à exister pour le </a:t>
            </a:r>
            <a:r>
              <a:rPr lang="fr-FR" sz="2800" u="sng" dirty="0" smtClean="0">
                <a:latin typeface="Arial Narrow" pitchFamily="34" charset="0"/>
              </a:rPr>
              <a:t>droit</a:t>
            </a:r>
            <a:r>
              <a:rPr lang="fr-FR" sz="2800" dirty="0" smtClean="0">
                <a:latin typeface="Arial Narrow" pitchFamily="34" charset="0"/>
              </a:rPr>
              <a:t>, la </a:t>
            </a:r>
            <a:r>
              <a:rPr lang="fr-FR" sz="2800" u="sng" dirty="0" smtClean="0">
                <a:latin typeface="Arial Narrow" pitchFamily="34" charset="0"/>
              </a:rPr>
              <a:t>médecine</a:t>
            </a:r>
            <a:r>
              <a:rPr lang="fr-FR" sz="2800" dirty="0" smtClean="0">
                <a:latin typeface="Arial Narrow" pitchFamily="34" charset="0"/>
              </a:rPr>
              <a:t> et, dans certains </a:t>
            </a:r>
            <a:r>
              <a:rPr lang="fr-FR" sz="2800" i="1" dirty="0" smtClean="0">
                <a:latin typeface="Arial Narrow" pitchFamily="34" charset="0"/>
              </a:rPr>
              <a:t>Länder</a:t>
            </a:r>
            <a:r>
              <a:rPr lang="fr-FR" sz="2800" dirty="0" smtClean="0">
                <a:latin typeface="Arial Narrow" pitchFamily="34" charset="0"/>
              </a:rPr>
              <a:t>, pour les cursus formant des enseignants : ce n’est pas l’université, mais l’état qui organise cet examen dans ces domaines particulièrement importants.</a:t>
            </a:r>
            <a:endParaRPr lang="fr-FR" dirty="0" smtClean="0"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134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0769"/>
            <a:ext cx="8229600" cy="4896520"/>
          </a:xfrm>
        </p:spPr>
        <p:txBody>
          <a:bodyPr>
            <a:normAutofit/>
          </a:bodyPr>
          <a:lstStyle/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Le paysage de l’enseignement supérieur</a:t>
            </a:r>
          </a:p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Les établissements : types et particularités</a:t>
            </a:r>
          </a:p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Les diplômes</a:t>
            </a:r>
          </a:p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Mobilité : La </a:t>
            </a:r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reconnaissance d’études et de diplômes dans l’Espace européen de l’enseignement supérieur</a:t>
            </a:r>
          </a:p>
          <a:p>
            <a:pPr eaLnBrk="1" hangingPunct="1"/>
            <a:r>
              <a:rPr lang="fr-FR" dirty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Q</a:t>
            </a:r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uestions pratiques : admission, coût</a:t>
            </a:r>
          </a:p>
          <a:p>
            <a:pPr eaLnBrk="1" hangingPunct="1"/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Pour aller plus loin …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121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44825"/>
            <a:ext cx="8229600" cy="42484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800" dirty="0" smtClean="0">
                <a:latin typeface="Arial Narrow" pitchFamily="34" charset="0"/>
              </a:rPr>
              <a:t>L’Espace européen de l’enseignement supérieur (UE + Russie, Turquie…), qui est le résultat du processus de </a:t>
            </a:r>
            <a:r>
              <a:rPr lang="fr-FR" sz="2800" dirty="0">
                <a:latin typeface="Arial Narrow" pitchFamily="34" charset="0"/>
              </a:rPr>
              <a:t>Bologne, </a:t>
            </a:r>
            <a:r>
              <a:rPr lang="fr-FR" sz="2800" dirty="0" smtClean="0">
                <a:latin typeface="Arial Narrow" pitchFamily="34" charset="0"/>
              </a:rPr>
              <a:t>fixe </a:t>
            </a:r>
            <a:r>
              <a:rPr lang="fr-FR" sz="2800" dirty="0">
                <a:latin typeface="Arial Narrow" pitchFamily="34" charset="0"/>
              </a:rPr>
              <a:t>un cadre commun fondé sur trois points </a:t>
            </a:r>
            <a:r>
              <a:rPr lang="fr-FR" sz="2800" dirty="0" smtClean="0">
                <a:latin typeface="Arial Narrow" pitchFamily="34" charset="0"/>
              </a:rPr>
              <a:t>clef :</a:t>
            </a:r>
          </a:p>
          <a:p>
            <a:r>
              <a:rPr lang="fr-FR" sz="2800" dirty="0" smtClean="0">
                <a:latin typeface="Arial Narrow" pitchFamily="34" charset="0"/>
              </a:rPr>
              <a:t>structure des cursus en trois cycles</a:t>
            </a:r>
          </a:p>
          <a:p>
            <a:r>
              <a:rPr lang="fr-FR" sz="2800" i="1" dirty="0" err="1" smtClean="0">
                <a:latin typeface="Arial Narrow" pitchFamily="34" charset="0"/>
              </a:rPr>
              <a:t>European</a:t>
            </a:r>
            <a:r>
              <a:rPr lang="fr-FR" sz="2800" i="1" dirty="0" smtClean="0">
                <a:latin typeface="Arial Narrow" pitchFamily="34" charset="0"/>
              </a:rPr>
              <a:t> </a:t>
            </a:r>
            <a:r>
              <a:rPr lang="fr-FR" sz="2800" i="1" dirty="0" err="1" smtClean="0">
                <a:latin typeface="Arial Narrow" pitchFamily="34" charset="0"/>
              </a:rPr>
              <a:t>Credit</a:t>
            </a:r>
            <a:r>
              <a:rPr lang="fr-FR" sz="2800" i="1" dirty="0" smtClean="0">
                <a:latin typeface="Arial Narrow" pitchFamily="34" charset="0"/>
              </a:rPr>
              <a:t> </a:t>
            </a:r>
            <a:r>
              <a:rPr lang="fr-FR" sz="2800" i="1" dirty="0" err="1" smtClean="0">
                <a:latin typeface="Arial Narrow" pitchFamily="34" charset="0"/>
              </a:rPr>
              <a:t>Transer</a:t>
            </a:r>
            <a:r>
              <a:rPr lang="fr-FR" sz="2800" i="1" dirty="0" smtClean="0">
                <a:latin typeface="Arial Narrow" pitchFamily="34" charset="0"/>
              </a:rPr>
              <a:t> System </a:t>
            </a:r>
            <a:r>
              <a:rPr lang="fr-FR" sz="2800" dirty="0" smtClean="0">
                <a:latin typeface="Arial Narrow" pitchFamily="34" charset="0"/>
              </a:rPr>
              <a:t>: 30 point / semestre</a:t>
            </a:r>
          </a:p>
          <a:p>
            <a:pPr lvl="1"/>
            <a:r>
              <a:rPr lang="fr-FR" sz="2400" dirty="0" err="1" smtClean="0">
                <a:latin typeface="Arial Narrow" pitchFamily="34" charset="0"/>
              </a:rPr>
              <a:t>Bachelor</a:t>
            </a:r>
            <a:r>
              <a:rPr lang="fr-FR" sz="2400" dirty="0" smtClean="0">
                <a:latin typeface="Arial Narrow" pitchFamily="34" charset="0"/>
              </a:rPr>
              <a:t>: 180 points, Master 120 points</a:t>
            </a:r>
          </a:p>
          <a:p>
            <a:r>
              <a:rPr lang="fr-FR" sz="2800" dirty="0" smtClean="0">
                <a:latin typeface="Arial Narrow" pitchFamily="34" charset="0"/>
              </a:rPr>
              <a:t>supplément </a:t>
            </a:r>
            <a:r>
              <a:rPr lang="fr-FR" sz="2800" dirty="0">
                <a:latin typeface="Arial Narrow" pitchFamily="34" charset="0"/>
              </a:rPr>
              <a:t>au diplôme </a:t>
            </a:r>
            <a:r>
              <a:rPr lang="fr-FR" sz="2800" dirty="0" smtClean="0">
                <a:latin typeface="Arial Narrow" pitchFamily="34" charset="0"/>
              </a:rPr>
              <a:t>: afin </a:t>
            </a:r>
            <a:r>
              <a:rPr lang="fr-FR" sz="2800" dirty="0">
                <a:latin typeface="Arial Narrow" pitchFamily="34" charset="0"/>
              </a:rPr>
              <a:t>de rendre plus facilement lisibles et comparables les </a:t>
            </a:r>
            <a:r>
              <a:rPr lang="fr-FR" sz="2800" dirty="0" smtClean="0">
                <a:latin typeface="Arial Narrow" pitchFamily="34" charset="0"/>
              </a:rPr>
              <a:t>diplôme</a:t>
            </a:r>
            <a:endParaRPr lang="fr-FR" sz="2800" dirty="0" smtClean="0">
              <a:latin typeface="Arial Narrow" pitchFamily="34" charset="0"/>
            </a:endParaRPr>
          </a:p>
          <a:p>
            <a:pPr lvl="1" eaLnBrk="1" hangingPunct="1"/>
            <a:endParaRPr lang="fr-FR" dirty="0" smtClean="0"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2625"/>
            <a:ext cx="8229600" cy="1143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Arial Narrow" pitchFamily="34" charset="0"/>
                <a:ea typeface="Dotum" pitchFamily="34" charset="-127"/>
              </a:rPr>
              <a:t>Mobilité : La </a:t>
            </a:r>
            <a:r>
              <a:rPr lang="fr-FR" sz="3600" dirty="0" smtClean="0">
                <a:latin typeface="Arial Narrow" pitchFamily="34" charset="0"/>
                <a:ea typeface="Dotum" pitchFamily="34" charset="-127"/>
              </a:rPr>
              <a:t>reconnaissance d’études et de diplômes</a:t>
            </a:r>
            <a:endParaRPr lang="fr-FR" sz="3600" dirty="0">
              <a:latin typeface="Arial Narrow" pitchFamily="34" charset="0"/>
              <a:ea typeface="Dotu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37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44825"/>
            <a:ext cx="8229600" cy="4248472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fr-FR" sz="2800" dirty="0" smtClean="0">
                <a:latin typeface="Arial Narrow" pitchFamily="34" charset="0"/>
              </a:rPr>
              <a:t>Ce système assure </a:t>
            </a:r>
            <a:r>
              <a:rPr lang="fr-FR" sz="2800" dirty="0" smtClean="0">
                <a:latin typeface="Arial Narrow" pitchFamily="34" charset="0"/>
              </a:rPr>
              <a:t>une lisibilité facilitée des études effectuées et des diplômes obtenus </a:t>
            </a:r>
            <a:r>
              <a:rPr lang="fr-FR" sz="2800" dirty="0" smtClean="0">
                <a:latin typeface="Arial Narrow" pitchFamily="34" charset="0"/>
              </a:rPr>
              <a:t>:</a:t>
            </a:r>
            <a:endParaRPr lang="fr-FR" sz="2800" dirty="0" smtClean="0">
              <a:latin typeface="Arial Narrow" pitchFamily="34" charset="0"/>
            </a:endParaRPr>
          </a:p>
          <a:p>
            <a:pPr lvl="1" eaLnBrk="1" hangingPunct="1">
              <a:buFont typeface="Arial" pitchFamily="34" charset="0"/>
              <a:buChar char="•"/>
            </a:pPr>
            <a:r>
              <a:rPr lang="fr-FR" dirty="0" smtClean="0">
                <a:latin typeface="Arial Narrow" pitchFamily="34" charset="0"/>
              </a:rPr>
              <a:t>Il permet la réorientation facilitée </a:t>
            </a:r>
            <a:r>
              <a:rPr lang="fr-FR" i="1" dirty="0" smtClean="0">
                <a:latin typeface="Arial Narrow" pitchFamily="34" charset="0"/>
              </a:rPr>
              <a:t>entre</a:t>
            </a:r>
            <a:r>
              <a:rPr lang="fr-FR" dirty="0" smtClean="0">
                <a:latin typeface="Arial Narrow" pitchFamily="34" charset="0"/>
              </a:rPr>
              <a:t> les cycles d’études (p.ex. Licence française, puis Master allemand)</a:t>
            </a:r>
          </a:p>
          <a:p>
            <a:pPr lvl="1" eaLnBrk="1" hangingPunct="1">
              <a:buFont typeface="Arial" pitchFamily="34" charset="0"/>
              <a:buChar char="•"/>
            </a:pPr>
            <a:r>
              <a:rPr lang="fr-FR" dirty="0" smtClean="0">
                <a:latin typeface="Arial Narrow" pitchFamily="34" charset="0"/>
              </a:rPr>
              <a:t>la </a:t>
            </a:r>
            <a:r>
              <a:rPr lang="fr-FR" dirty="0" smtClean="0">
                <a:latin typeface="Arial Narrow" pitchFamily="34" charset="0"/>
              </a:rPr>
              <a:t>pratique montre qu’il reste problématique de changer d’établissement </a:t>
            </a:r>
            <a:r>
              <a:rPr lang="fr-FR" i="1" dirty="0" smtClean="0">
                <a:latin typeface="Arial Narrow" pitchFamily="34" charset="0"/>
              </a:rPr>
              <a:t>pendant</a:t>
            </a:r>
            <a:r>
              <a:rPr lang="fr-FR" dirty="0" smtClean="0">
                <a:latin typeface="Arial Narrow" pitchFamily="34" charset="0"/>
              </a:rPr>
              <a:t> un cycle d’études.</a:t>
            </a:r>
          </a:p>
          <a:p>
            <a:pPr lvl="1" eaLnBrk="1" hangingPunct="1"/>
            <a:endParaRPr lang="fr-FR" dirty="0" smtClean="0"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2625"/>
            <a:ext cx="8229600" cy="1143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Arial Narrow" pitchFamily="34" charset="0"/>
                <a:ea typeface="Dotum" pitchFamily="34" charset="-127"/>
              </a:rPr>
              <a:t>Mobilité : La </a:t>
            </a:r>
            <a:r>
              <a:rPr lang="fr-FR" sz="3600" dirty="0" smtClean="0">
                <a:latin typeface="Arial Narrow" pitchFamily="34" charset="0"/>
                <a:ea typeface="Dotum" pitchFamily="34" charset="-127"/>
              </a:rPr>
              <a:t>reconnaissance d’études et de diplômes</a:t>
            </a:r>
            <a:endParaRPr lang="fr-FR" sz="3600" dirty="0">
              <a:latin typeface="Arial Narrow" pitchFamily="34" charset="0"/>
              <a:ea typeface="Dotu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7527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060848"/>
            <a:ext cx="8229600" cy="3840832"/>
          </a:xfrm>
        </p:spPr>
        <p:txBody>
          <a:bodyPr>
            <a:normAutofit/>
          </a:bodyPr>
          <a:lstStyle/>
          <a:p>
            <a:pPr eaLnBrk="1" hangingPunct="1"/>
            <a:r>
              <a:rPr lang="fr-FR" sz="2800" dirty="0" smtClean="0">
                <a:latin typeface="Arial Narrow" pitchFamily="34" charset="0"/>
              </a:rPr>
              <a:t>Il existe des accords gouvernementaux franco-allemands « sur les dispenses de scolarité, d’examens et de diplômes pour l’admission aux études universitaires dans le pays partenaire » datant d’avant la réforme LMD : </a:t>
            </a:r>
          </a:p>
          <a:p>
            <a:pPr lvl="1" eaLnBrk="1" hangingPunct="1">
              <a:buFont typeface="Arial" pitchFamily="34" charset="0"/>
              <a:buChar char="•"/>
            </a:pPr>
            <a:r>
              <a:rPr lang="fr-FR" dirty="0" smtClean="0">
                <a:latin typeface="Arial Narrow" pitchFamily="34" charset="0"/>
              </a:rPr>
              <a:t>définitions détaillées des règles de validation</a:t>
            </a:r>
          </a:p>
          <a:p>
            <a:pPr lvl="1" eaLnBrk="1" hangingPunct="1">
              <a:buFont typeface="Arial" pitchFamily="34" charset="0"/>
              <a:buChar char="•"/>
            </a:pPr>
            <a:r>
              <a:rPr lang="fr-FR" dirty="0">
                <a:latin typeface="Arial Narrow" pitchFamily="34" charset="0"/>
              </a:rPr>
              <a:t>s</a:t>
            </a:r>
            <a:r>
              <a:rPr lang="fr-FR" dirty="0" smtClean="0">
                <a:latin typeface="Arial Narrow" pitchFamily="34" charset="0"/>
              </a:rPr>
              <a:t>’appliquent toujours, même aux diplômes LMD (application analogue)</a:t>
            </a:r>
          </a:p>
          <a:p>
            <a:pPr lvl="1" eaLnBrk="1" hangingPunct="1">
              <a:buFont typeface="Arial" pitchFamily="34" charset="0"/>
              <a:buChar char="•"/>
            </a:pPr>
            <a:r>
              <a:rPr lang="fr-FR" dirty="0">
                <a:latin typeface="Arial Narrow" pitchFamily="34" charset="0"/>
              </a:rPr>
              <a:t>t</a:t>
            </a:r>
            <a:r>
              <a:rPr lang="fr-FR" dirty="0" smtClean="0">
                <a:latin typeface="Arial Narrow" pitchFamily="34" charset="0"/>
              </a:rPr>
              <a:t>extes disponible sur </a:t>
            </a:r>
            <a:r>
              <a:rPr lang="fr-FR" dirty="0" smtClean="0">
                <a:latin typeface="Arial Narrow" pitchFamily="34" charset="0"/>
                <a:hlinkClick r:id="rId3"/>
              </a:rPr>
              <a:t>http://paris.daad.de</a:t>
            </a:r>
            <a:r>
              <a:rPr lang="fr-FR" dirty="0" smtClean="0">
                <a:latin typeface="Arial Narrow" pitchFamily="34" charset="0"/>
              </a:rPr>
              <a:t>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2625"/>
            <a:ext cx="8229600" cy="1143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Arial Narrow" pitchFamily="34" charset="0"/>
                <a:ea typeface="Dotum" pitchFamily="34" charset="-127"/>
              </a:rPr>
              <a:t>Mobilité : La </a:t>
            </a:r>
            <a:r>
              <a:rPr lang="fr-FR" sz="3600" dirty="0">
                <a:latin typeface="Arial Narrow" pitchFamily="34" charset="0"/>
                <a:ea typeface="Dotum" pitchFamily="34" charset="-127"/>
              </a:rPr>
              <a:t>reconnaissance </a:t>
            </a:r>
            <a:r>
              <a:rPr lang="fr-FR" sz="3600" dirty="0" smtClean="0">
                <a:latin typeface="Arial Narrow" pitchFamily="34" charset="0"/>
                <a:ea typeface="Dotum" pitchFamily="34" charset="-127"/>
              </a:rPr>
              <a:t>d’études et de diplômes</a:t>
            </a:r>
            <a:endParaRPr lang="fr-FR" sz="3600" dirty="0">
              <a:latin typeface="Arial Narrow" pitchFamily="34" charset="0"/>
              <a:ea typeface="Dotu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941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0769"/>
            <a:ext cx="8229600" cy="4896520"/>
          </a:xfrm>
        </p:spPr>
        <p:txBody>
          <a:bodyPr>
            <a:normAutofit/>
          </a:bodyPr>
          <a:lstStyle/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Le paysage de l’enseignement supérieur</a:t>
            </a:r>
          </a:p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Les établissements : types et particularités</a:t>
            </a:r>
          </a:p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Les diplômes</a:t>
            </a:r>
          </a:p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Mobilité : La </a:t>
            </a:r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reconnaissance d’études et de diplômes dans l’Espace européen de l’enseignement supérieur</a:t>
            </a:r>
          </a:p>
          <a:p>
            <a:pPr eaLnBrk="1" hangingPunct="1"/>
            <a:r>
              <a:rPr lang="fr-FR" dirty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Q</a:t>
            </a:r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uestions pratiques : admission, coût</a:t>
            </a:r>
          </a:p>
          <a:p>
            <a:pPr eaLnBrk="1" hangingPunct="1"/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Narrow" pitchFamily="34" charset="0"/>
                <a:ea typeface="Dotum" pitchFamily="34" charset="-127"/>
              </a:rPr>
              <a:t>Pour aller plus loin …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121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2625"/>
            <a:ext cx="8229600" cy="874167"/>
          </a:xfrm>
        </p:spPr>
        <p:txBody>
          <a:bodyPr>
            <a:normAutofit/>
          </a:bodyPr>
          <a:lstStyle/>
          <a:p>
            <a:r>
              <a:rPr lang="fr-FR" sz="3600" dirty="0">
                <a:latin typeface="Arial Narrow" pitchFamily="34" charset="0"/>
                <a:ea typeface="Dotum" pitchFamily="34" charset="-127"/>
              </a:rPr>
              <a:t>Questions pratiques : </a:t>
            </a:r>
            <a:r>
              <a:rPr lang="fr-FR" sz="3600" dirty="0" smtClean="0">
                <a:latin typeface="Arial Narrow" pitchFamily="34" charset="0"/>
                <a:ea typeface="Dotum" pitchFamily="34" charset="-127"/>
              </a:rPr>
              <a:t>conditions d’admission</a:t>
            </a:r>
            <a:endParaRPr lang="fr-FR" sz="3600" dirty="0">
              <a:latin typeface="Arial Narrow" pitchFamily="34" charset="0"/>
              <a:ea typeface="Dotum" pitchFamily="34" charset="-127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28800"/>
            <a:ext cx="8229600" cy="4752528"/>
          </a:xfrm>
        </p:spPr>
        <p:txBody>
          <a:bodyPr>
            <a:normAutofit/>
          </a:bodyPr>
          <a:lstStyle/>
          <a:p>
            <a:pPr eaLnBrk="1" hangingPunct="1"/>
            <a:r>
              <a:rPr lang="fr-FR" sz="2800" dirty="0">
                <a:latin typeface="Arial Narrow" pitchFamily="34" charset="0"/>
              </a:rPr>
              <a:t>C</a:t>
            </a:r>
            <a:r>
              <a:rPr lang="fr-FR" sz="2800" dirty="0" smtClean="0">
                <a:latin typeface="Arial Narrow" pitchFamily="34" charset="0"/>
              </a:rPr>
              <a:t>onditions d’admission pour un étudiant étranger :</a:t>
            </a:r>
          </a:p>
          <a:p>
            <a:pPr marL="971550" lvl="1" indent="-514350" eaLnBrk="1" hangingPunct="1">
              <a:buFont typeface="+mj-lt"/>
              <a:buAutoNum type="arabicParenR"/>
            </a:pPr>
            <a:r>
              <a:rPr lang="fr-FR" dirty="0" smtClean="0">
                <a:latin typeface="Arial Narrow" pitchFamily="34" charset="0"/>
              </a:rPr>
              <a:t>avoir un diplôme de fin d’études secondaires reconnu en Allemagne : le </a:t>
            </a:r>
            <a:r>
              <a:rPr lang="fr-FR" u="sng" dirty="0" smtClean="0">
                <a:latin typeface="Arial Narrow" pitchFamily="34" charset="0"/>
              </a:rPr>
              <a:t>baccalauréat français est </a:t>
            </a:r>
            <a:r>
              <a:rPr lang="fr-FR" u="sng" dirty="0" smtClean="0">
                <a:latin typeface="Arial Narrow" pitchFamily="34" charset="0"/>
              </a:rPr>
              <a:t>reconnu</a:t>
            </a:r>
            <a:endParaRPr lang="fr-FR" u="sng" dirty="0" smtClean="0">
              <a:latin typeface="Arial Narrow" pitchFamily="34" charset="0"/>
            </a:endParaRPr>
          </a:p>
          <a:p>
            <a:pPr marL="1371600" lvl="2" indent="-514350">
              <a:buFont typeface="Wingdings" pitchFamily="2" charset="2"/>
              <a:buChar char="Ø"/>
            </a:pPr>
            <a:r>
              <a:rPr lang="fr-FR" dirty="0" smtClean="0">
                <a:latin typeface="Arial Narrow" pitchFamily="34" charset="0"/>
              </a:rPr>
              <a:t>Lorsqu’un établissement (universités, FH …) reçoit plus de candidatures qu’il ne propose de places d’études, une procédure de sélection s’impose : </a:t>
            </a:r>
            <a:br>
              <a:rPr lang="fr-FR" dirty="0" smtClean="0">
                <a:latin typeface="Arial Narrow" pitchFamily="34" charset="0"/>
              </a:rPr>
            </a:br>
            <a:r>
              <a:rPr lang="fr-FR" dirty="0" smtClean="0">
                <a:latin typeface="Arial Narrow" pitchFamily="34" charset="0"/>
              </a:rPr>
              <a:t>Le critère principal de cette sélection est la note obtenu au baccalauréat (moyenne générale). </a:t>
            </a:r>
          </a:p>
          <a:p>
            <a:pPr marL="1371600" lvl="2" indent="-514350">
              <a:buFont typeface="Wingdings" pitchFamily="2" charset="2"/>
              <a:buChar char="Ø"/>
            </a:pPr>
            <a:r>
              <a:rPr lang="fr-FR" dirty="0" smtClean="0">
                <a:latin typeface="Arial Narrow" pitchFamily="34" charset="0"/>
              </a:rPr>
              <a:t>A l’heure actuelle, une sélection existe pour la majorité des cursus.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394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2625"/>
            <a:ext cx="8229600" cy="874167"/>
          </a:xfrm>
        </p:spPr>
        <p:txBody>
          <a:bodyPr>
            <a:normAutofit/>
          </a:bodyPr>
          <a:lstStyle/>
          <a:p>
            <a:r>
              <a:rPr lang="fr-FR" sz="3600" dirty="0">
                <a:latin typeface="Arial Narrow" pitchFamily="34" charset="0"/>
                <a:ea typeface="Dotum" pitchFamily="34" charset="-127"/>
              </a:rPr>
              <a:t>Questions pratiques : </a:t>
            </a:r>
            <a:r>
              <a:rPr lang="fr-FR" sz="3600" dirty="0" smtClean="0">
                <a:latin typeface="Arial Narrow" pitchFamily="34" charset="0"/>
                <a:ea typeface="Dotum" pitchFamily="34" charset="-127"/>
              </a:rPr>
              <a:t>conditions d’admission</a:t>
            </a:r>
            <a:endParaRPr lang="fr-FR" sz="3600" dirty="0">
              <a:latin typeface="Arial Narrow" pitchFamily="34" charset="0"/>
              <a:ea typeface="Dotum" pitchFamily="34" charset="-127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28800"/>
            <a:ext cx="8229600" cy="4752528"/>
          </a:xfrm>
        </p:spPr>
        <p:txBody>
          <a:bodyPr>
            <a:normAutofit/>
          </a:bodyPr>
          <a:lstStyle/>
          <a:p>
            <a:pPr eaLnBrk="1" hangingPunct="1"/>
            <a:r>
              <a:rPr lang="fr-FR" sz="2800" dirty="0">
                <a:latin typeface="Arial Narrow" pitchFamily="34" charset="0"/>
              </a:rPr>
              <a:t>C</a:t>
            </a:r>
            <a:r>
              <a:rPr lang="fr-FR" sz="2800" dirty="0" smtClean="0">
                <a:latin typeface="Arial Narrow" pitchFamily="34" charset="0"/>
              </a:rPr>
              <a:t>onditions d’admission pour un étudiant étranger :</a:t>
            </a:r>
          </a:p>
          <a:p>
            <a:pPr marL="971550" lvl="1" indent="-514350" eaLnBrk="1" hangingPunct="1">
              <a:buFont typeface="+mj-lt"/>
              <a:buAutoNum type="arabicParenR" startAt="2"/>
            </a:pPr>
            <a:r>
              <a:rPr lang="fr-FR" dirty="0" smtClean="0">
                <a:latin typeface="Arial Narrow" pitchFamily="34" charset="0"/>
              </a:rPr>
              <a:t>avoir des connaissances d’allemand suffisantes :</a:t>
            </a:r>
          </a:p>
          <a:p>
            <a:pPr lvl="2"/>
            <a:r>
              <a:rPr lang="fr-FR" dirty="0" smtClean="0">
                <a:latin typeface="Arial Narrow" pitchFamily="34" charset="0"/>
              </a:rPr>
              <a:t>il faut passer le test d’évaluation dédié« </a:t>
            </a:r>
            <a:r>
              <a:rPr lang="fr-FR" dirty="0" err="1" smtClean="0">
                <a:latin typeface="Arial Narrow" pitchFamily="34" charset="0"/>
              </a:rPr>
              <a:t>TestDaF</a:t>
            </a:r>
            <a:r>
              <a:rPr lang="fr-FR" dirty="0" smtClean="0">
                <a:latin typeface="Arial Narrow" pitchFamily="34" charset="0"/>
              </a:rPr>
              <a:t> » (</a:t>
            </a:r>
            <a:r>
              <a:rPr lang="fr-FR" dirty="0" smtClean="0">
                <a:latin typeface="Arial Narrow" pitchFamily="34" charset="0"/>
                <a:hlinkClick r:id="rId3"/>
              </a:rPr>
              <a:t>www.testdaf.de</a:t>
            </a:r>
            <a:r>
              <a:rPr lang="fr-FR" dirty="0" smtClean="0">
                <a:latin typeface="Arial Narrow" pitchFamily="34" charset="0"/>
              </a:rPr>
              <a:t>), proposé par les Instituts Goethe en France</a:t>
            </a:r>
          </a:p>
          <a:p>
            <a:pPr lvl="2"/>
            <a:r>
              <a:rPr lang="fr-FR" dirty="0">
                <a:latin typeface="Arial Narrow" pitchFamily="34" charset="0"/>
              </a:rPr>
              <a:t>à</a:t>
            </a:r>
            <a:r>
              <a:rPr lang="fr-FR" dirty="0" smtClean="0">
                <a:latin typeface="Arial Narrow" pitchFamily="34" charset="0"/>
              </a:rPr>
              <a:t> défaut, se présenter à un test auprès de l’établissement qu’on souhaite intégrer en Allemagne (test DSH)</a:t>
            </a:r>
          </a:p>
          <a:p>
            <a:pPr lvl="2"/>
            <a:r>
              <a:rPr lang="fr-FR" dirty="0">
                <a:latin typeface="Arial Narrow" pitchFamily="34" charset="0"/>
              </a:rPr>
              <a:t>c</a:t>
            </a:r>
            <a:r>
              <a:rPr lang="fr-FR" dirty="0" smtClean="0">
                <a:latin typeface="Arial Narrow" pitchFamily="34" charset="0"/>
              </a:rPr>
              <a:t>ertains diplômes ou certificats de langue sont également reconnus (Goethe Institut, KMK…)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659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764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 eaLnBrk="1" hangingPunct="1">
              <a:buNone/>
            </a:pPr>
            <a:r>
              <a:rPr lang="fr-FR" sz="2800" dirty="0" smtClean="0">
                <a:latin typeface="Arial Narrow" pitchFamily="34" charset="0"/>
              </a:rPr>
              <a:t>Les démarches pour </a:t>
            </a:r>
            <a:r>
              <a:rPr lang="fr-FR" sz="2800" dirty="0" smtClean="0">
                <a:latin typeface="Arial Narrow" pitchFamily="34" charset="0"/>
              </a:rPr>
              <a:t>s’inscrire en Allemagne :</a:t>
            </a:r>
          </a:p>
          <a:p>
            <a:pPr marL="971550" lvl="1" indent="-514350">
              <a:buFont typeface="+mj-lt"/>
              <a:buAutoNum type="arabicPeriod"/>
            </a:pPr>
            <a:r>
              <a:rPr lang="fr-FR" dirty="0" smtClean="0">
                <a:latin typeface="Arial Narrow" pitchFamily="34" charset="0"/>
              </a:rPr>
              <a:t>Identifier les établissements qui proposent des cursus qui conviennent : sur </a:t>
            </a:r>
            <a:r>
              <a:rPr lang="fr-FR" dirty="0" smtClean="0">
                <a:latin typeface="Arial Narrow" pitchFamily="34" charset="0"/>
                <a:hlinkClick r:id="rId3"/>
              </a:rPr>
              <a:t>www.hochschulkompass.de</a:t>
            </a:r>
            <a:r>
              <a:rPr lang="fr-FR" dirty="0" smtClean="0">
                <a:latin typeface="Arial Narrow" pitchFamily="34" charset="0"/>
              </a:rPr>
              <a:t> </a:t>
            </a:r>
            <a:r>
              <a:rPr lang="fr-FR" dirty="0" smtClean="0">
                <a:latin typeface="Arial Narrow" pitchFamily="34" charset="0"/>
              </a:rPr>
              <a:t>on peut rechercher parmi tous les cursus proposés en Allemagne selon divers critères (matière, niveau, ville, …) </a:t>
            </a:r>
          </a:p>
          <a:p>
            <a:pPr marL="971550" lvl="1" indent="-514350">
              <a:buFont typeface="+mj-lt"/>
              <a:buAutoNum type="arabicPeriod"/>
            </a:pPr>
            <a:r>
              <a:rPr lang="fr-FR" dirty="0" smtClean="0">
                <a:latin typeface="Arial Narrow" pitchFamily="34" charset="0"/>
              </a:rPr>
              <a:t>S’approcher de ces établissements pour connaitre tous les détails comment déposer sa candidature </a:t>
            </a:r>
          </a:p>
          <a:p>
            <a:pPr marL="1371600" lvl="2" indent="-514350">
              <a:buFont typeface="+mj-lt"/>
              <a:buAutoNum type="arabicPeriod"/>
            </a:pPr>
            <a:r>
              <a:rPr lang="fr-FR" dirty="0" smtClean="0">
                <a:latin typeface="Arial Narrow" pitchFamily="34" charset="0"/>
              </a:rPr>
              <a:t>Quels justificatifs ?</a:t>
            </a:r>
          </a:p>
          <a:p>
            <a:pPr marL="1371600" lvl="2" indent="-514350">
              <a:buFont typeface="+mj-lt"/>
              <a:buAutoNum type="arabicPeriod"/>
            </a:pPr>
            <a:r>
              <a:rPr lang="fr-FR" dirty="0" smtClean="0">
                <a:latin typeface="Arial Narrow" pitchFamily="34" charset="0"/>
              </a:rPr>
              <a:t>Quelle date limite de dépôt de dossier à respecter ?</a:t>
            </a:r>
          </a:p>
          <a:p>
            <a:pPr marL="1371600" lvl="2" indent="-514350">
              <a:buFont typeface="+mj-lt"/>
              <a:buAutoNum type="arabicPeriod"/>
            </a:pPr>
            <a:r>
              <a:rPr lang="fr-FR" dirty="0" smtClean="0">
                <a:latin typeface="Arial Narrow" pitchFamily="34" charset="0"/>
              </a:rPr>
              <a:t>Où envoyer la candidature (par internet ou par la poste ; directement à l’établissement ou à l’un des deux organismes de gestion de candidatures) ?</a:t>
            </a:r>
            <a:endParaRPr lang="fr-FR" dirty="0" smtClean="0"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2625"/>
            <a:ext cx="8229600" cy="874167"/>
          </a:xfrm>
        </p:spPr>
        <p:txBody>
          <a:bodyPr>
            <a:normAutofit/>
          </a:bodyPr>
          <a:lstStyle/>
          <a:p>
            <a:r>
              <a:rPr lang="fr-FR" sz="3600" dirty="0">
                <a:latin typeface="Arial Narrow" pitchFamily="34" charset="0"/>
                <a:ea typeface="Dotum" pitchFamily="34" charset="-127"/>
              </a:rPr>
              <a:t>Questions pratiques : </a:t>
            </a:r>
            <a:r>
              <a:rPr lang="fr-FR" sz="3600" dirty="0" smtClean="0">
                <a:latin typeface="Arial Narrow" pitchFamily="34" charset="0"/>
                <a:ea typeface="Dotum" pitchFamily="34" charset="-127"/>
              </a:rPr>
              <a:t>candidature</a:t>
            </a:r>
            <a:endParaRPr lang="fr-FR" sz="3600" dirty="0">
              <a:latin typeface="Arial Narrow" pitchFamily="34" charset="0"/>
              <a:ea typeface="Dotu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4465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76400"/>
            <a:ext cx="8229600" cy="4525963"/>
          </a:xfrm>
        </p:spPr>
        <p:txBody>
          <a:bodyPr>
            <a:normAutofit/>
          </a:bodyPr>
          <a:lstStyle/>
          <a:p>
            <a:pPr marL="857250" lvl="2" indent="0">
              <a:buNone/>
            </a:pPr>
            <a:endParaRPr lang="fr-FR" dirty="0" smtClean="0">
              <a:latin typeface="Arial Narrow" pitchFamily="34" charset="0"/>
            </a:endParaRPr>
          </a:p>
          <a:p>
            <a:pPr marL="857250" lvl="2" indent="0">
              <a:buNone/>
            </a:pPr>
            <a:r>
              <a:rPr lang="fr-FR" sz="2800" dirty="0" smtClean="0">
                <a:latin typeface="Arial Narrow" pitchFamily="34" charset="0"/>
              </a:rPr>
              <a:t>Un certain nombre </a:t>
            </a:r>
            <a:r>
              <a:rPr lang="fr-FR" sz="2800" dirty="0">
                <a:latin typeface="Arial Narrow" pitchFamily="34" charset="0"/>
              </a:rPr>
              <a:t>d’établissements demandent aux candidats de déposer leur candidature auprès d’un organisme </a:t>
            </a:r>
            <a:r>
              <a:rPr lang="fr-FR" sz="2800" dirty="0" smtClean="0">
                <a:latin typeface="Arial Narrow" pitchFamily="34" charset="0"/>
              </a:rPr>
              <a:t>de gestion de candidatures </a:t>
            </a:r>
            <a:r>
              <a:rPr lang="fr-FR" sz="2800" dirty="0">
                <a:latin typeface="Arial Narrow" pitchFamily="34" charset="0"/>
              </a:rPr>
              <a:t>« </a:t>
            </a:r>
            <a:r>
              <a:rPr lang="fr-FR" sz="2800" dirty="0" smtClean="0">
                <a:latin typeface="Arial Narrow" pitchFamily="34" charset="0"/>
              </a:rPr>
              <a:t>uni-</a:t>
            </a:r>
            <a:r>
              <a:rPr lang="fr-FR" sz="2800" dirty="0" err="1" smtClean="0">
                <a:latin typeface="Arial Narrow" pitchFamily="34" charset="0"/>
              </a:rPr>
              <a:t>assist</a:t>
            </a:r>
            <a:r>
              <a:rPr lang="fr-FR" sz="2800" dirty="0">
                <a:latin typeface="Arial Narrow" pitchFamily="34" charset="0"/>
              </a:rPr>
              <a:t> » : </a:t>
            </a:r>
            <a:r>
              <a:rPr lang="fr-FR" sz="2800" dirty="0">
                <a:latin typeface="Arial Narrow" pitchFamily="34" charset="0"/>
                <a:hlinkClick r:id="rId3"/>
              </a:rPr>
              <a:t>www.uni-assist.de</a:t>
            </a:r>
            <a:r>
              <a:rPr lang="fr-FR" sz="2800" dirty="0">
                <a:latin typeface="Arial Narrow" pitchFamily="34" charset="0"/>
              </a:rPr>
              <a:t> (coût : 25 €</a:t>
            </a:r>
            <a:r>
              <a:rPr lang="fr-FR" sz="2800" dirty="0" smtClean="0">
                <a:latin typeface="Arial Narrow" pitchFamily="34" charset="0"/>
              </a:rPr>
              <a:t>).</a:t>
            </a:r>
            <a:endParaRPr lang="fr-FR" sz="2800" dirty="0">
              <a:latin typeface="Arial Narrow" pitchFamily="34" charset="0"/>
            </a:endParaRPr>
          </a:p>
          <a:p>
            <a:pPr marL="857250" lvl="2" indent="0">
              <a:buNone/>
            </a:pPr>
            <a:endParaRPr lang="fr-FR" sz="2800" dirty="0" smtClean="0">
              <a:latin typeface="Arial Narrow" pitchFamily="34" charset="0"/>
            </a:endParaRPr>
          </a:p>
          <a:p>
            <a:pPr marL="857250" lvl="2" indent="0">
              <a:buNone/>
            </a:pPr>
            <a:r>
              <a:rPr lang="fr-FR" sz="2800" dirty="0" smtClean="0">
                <a:latin typeface="Arial Narrow" pitchFamily="34" charset="0"/>
              </a:rPr>
              <a:t>Pour </a:t>
            </a:r>
            <a:r>
              <a:rPr lang="fr-FR" sz="2800" dirty="0" smtClean="0">
                <a:latin typeface="Arial Narrow" pitchFamily="34" charset="0"/>
              </a:rPr>
              <a:t>certaines matières </a:t>
            </a:r>
            <a:r>
              <a:rPr lang="fr-FR" sz="2800" dirty="0" smtClean="0">
                <a:latin typeface="Arial Narrow" pitchFamily="34" charset="0"/>
              </a:rPr>
              <a:t>(médecine, médecine dentaire et vétérinaire, pharmacie), </a:t>
            </a:r>
            <a:r>
              <a:rPr lang="fr-FR" sz="2800" dirty="0" smtClean="0">
                <a:latin typeface="Arial Narrow" pitchFamily="34" charset="0"/>
                <a:hlinkClick r:id="rId4"/>
              </a:rPr>
              <a:t>www.hochschulstart.de</a:t>
            </a:r>
            <a:r>
              <a:rPr lang="fr-FR" sz="2800" dirty="0" smtClean="0">
                <a:latin typeface="Arial Narrow" pitchFamily="34" charset="0"/>
              </a:rPr>
              <a:t>, s’occupe de l’attribution des places.</a:t>
            </a:r>
            <a:endParaRPr lang="fr-FR" sz="2800" dirty="0" smtClean="0">
              <a:latin typeface="Arial Narrow" pitchFamily="34" charset="0"/>
            </a:endParaRPr>
          </a:p>
          <a:p>
            <a:pPr lvl="1" eaLnBrk="1" hangingPunct="1"/>
            <a:endParaRPr lang="fr-FR" dirty="0" smtClean="0"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2625"/>
            <a:ext cx="8229600" cy="874167"/>
          </a:xfrm>
        </p:spPr>
        <p:txBody>
          <a:bodyPr>
            <a:normAutofit/>
          </a:bodyPr>
          <a:lstStyle/>
          <a:p>
            <a:r>
              <a:rPr lang="fr-FR" sz="3600" dirty="0">
                <a:latin typeface="Arial Narrow" pitchFamily="34" charset="0"/>
                <a:ea typeface="Dotum" pitchFamily="34" charset="-127"/>
              </a:rPr>
              <a:t>Questions pratiques : </a:t>
            </a:r>
            <a:r>
              <a:rPr lang="fr-FR" sz="3600" dirty="0" smtClean="0">
                <a:latin typeface="Arial Narrow" pitchFamily="34" charset="0"/>
                <a:ea typeface="Dotum" pitchFamily="34" charset="-127"/>
              </a:rPr>
              <a:t>candidature</a:t>
            </a:r>
            <a:endParaRPr lang="fr-FR" sz="3600" dirty="0">
              <a:latin typeface="Arial Narrow" pitchFamily="34" charset="0"/>
              <a:ea typeface="Dotum" pitchFamily="34" charset="-127"/>
            </a:endParaRPr>
          </a:p>
        </p:txBody>
      </p:sp>
      <p:pic>
        <p:nvPicPr>
          <p:cNvPr id="1026" name="Picture 2" descr="C:\Users\Kilian\AppData\Local\Microsoft\Windows\Temporary Internet Files\Content.IE5\7UCQ722P\MC900434750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32" y="2564904"/>
            <a:ext cx="710809" cy="71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ilian\AppData\Local\Microsoft\Windows\Temporary Internet Files\Content.IE5\7UCQ722P\MC900434750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908" y="4593145"/>
            <a:ext cx="636055" cy="636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6346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76400"/>
            <a:ext cx="8229600" cy="4525963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fr-FR" sz="2800" dirty="0" smtClean="0">
                <a:latin typeface="Arial Narrow" pitchFamily="34" charset="0"/>
              </a:rPr>
              <a:t>Tous les établissements prélèvent des frais d’inscription entre </a:t>
            </a:r>
            <a:r>
              <a:rPr lang="fr-FR" sz="2800" dirty="0" smtClean="0">
                <a:latin typeface="Arial Narrow" pitchFamily="34" charset="0"/>
              </a:rPr>
              <a:t>90 </a:t>
            </a:r>
            <a:r>
              <a:rPr lang="fr-FR" sz="2800" dirty="0" smtClean="0">
                <a:latin typeface="Arial Narrow" pitchFamily="34" charset="0"/>
              </a:rPr>
              <a:t>et </a:t>
            </a:r>
            <a:r>
              <a:rPr lang="fr-FR" sz="2800" dirty="0" smtClean="0">
                <a:latin typeface="Arial Narrow" pitchFamily="34" charset="0"/>
              </a:rPr>
              <a:t>150 </a:t>
            </a:r>
            <a:r>
              <a:rPr lang="fr-FR" sz="2800" dirty="0" smtClean="0">
                <a:latin typeface="Arial Narrow" pitchFamily="34" charset="0"/>
              </a:rPr>
              <a:t>€ par semestre (frais administratifs, cotisation sociale, contribution aux instances de cogestion étudiante </a:t>
            </a:r>
            <a:r>
              <a:rPr lang="fr-FR" sz="2800" dirty="0" smtClean="0">
                <a:latin typeface="Arial Narrow" pitchFamily="34" charset="0"/>
              </a:rPr>
              <a:t>…).</a:t>
            </a:r>
          </a:p>
          <a:p>
            <a:pPr eaLnBrk="1" hangingPunct="1"/>
            <a:r>
              <a:rPr lang="fr-FR" sz="2800" dirty="0" smtClean="0">
                <a:latin typeface="Arial Narrow" pitchFamily="34" charset="0"/>
              </a:rPr>
              <a:t>Souvent, le ticket pour le transport urbain est obligatoire : 25 € - 150 €</a:t>
            </a:r>
          </a:p>
          <a:p>
            <a:pPr eaLnBrk="1" hangingPunct="1"/>
            <a:endParaRPr lang="fr-FR" sz="2800" dirty="0" smtClean="0">
              <a:latin typeface="Arial Narrow" pitchFamily="34" charset="0"/>
            </a:endParaRPr>
          </a:p>
          <a:p>
            <a:pPr marL="0" indent="0" eaLnBrk="1" hangingPunct="1">
              <a:buNone/>
            </a:pPr>
            <a:r>
              <a:rPr lang="fr-FR" sz="2800" dirty="0" smtClean="0">
                <a:latin typeface="Arial Narrow" pitchFamily="34" charset="0"/>
              </a:rPr>
              <a:t>NB : Dans le Land Niedersachsen, les </a:t>
            </a:r>
            <a:r>
              <a:rPr lang="fr-FR" sz="2800" dirty="0" smtClean="0">
                <a:latin typeface="Arial Narrow" pitchFamily="34" charset="0"/>
              </a:rPr>
              <a:t>établissements </a:t>
            </a:r>
            <a:r>
              <a:rPr lang="fr-FR" sz="2800" dirty="0" smtClean="0">
                <a:latin typeface="Arial Narrow" pitchFamily="34" charset="0"/>
              </a:rPr>
              <a:t>prélèvent </a:t>
            </a:r>
            <a:r>
              <a:rPr lang="fr-FR" sz="2800" dirty="0" smtClean="0">
                <a:latin typeface="Arial Narrow" pitchFamily="34" charset="0"/>
              </a:rPr>
              <a:t>des « frais de scolarité » </a:t>
            </a:r>
            <a:r>
              <a:rPr lang="fr-FR" sz="2800" dirty="0" smtClean="0">
                <a:latin typeface="Arial Narrow" pitchFamily="34" charset="0"/>
              </a:rPr>
              <a:t>qui peuvent atteindre </a:t>
            </a:r>
            <a:r>
              <a:rPr lang="fr-FR" sz="2800" dirty="0" smtClean="0">
                <a:latin typeface="Arial Narrow" pitchFamily="34" charset="0"/>
              </a:rPr>
              <a:t>500 € par semestre</a:t>
            </a:r>
            <a:r>
              <a:rPr lang="fr-FR" sz="2800" dirty="0" smtClean="0">
                <a:latin typeface="Arial Narrow" pitchFamily="34" charset="0"/>
              </a:rPr>
              <a:t>.</a:t>
            </a:r>
            <a:endParaRPr lang="fr-FR" sz="2800" dirty="0" smtClean="0"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2625"/>
            <a:ext cx="8229600" cy="874167"/>
          </a:xfrm>
        </p:spPr>
        <p:txBody>
          <a:bodyPr>
            <a:normAutofit/>
          </a:bodyPr>
          <a:lstStyle/>
          <a:p>
            <a:r>
              <a:rPr lang="fr-FR" sz="3600" dirty="0">
                <a:latin typeface="Arial Narrow" pitchFamily="34" charset="0"/>
                <a:ea typeface="Dotum" pitchFamily="34" charset="-127"/>
              </a:rPr>
              <a:t>Questions pratiques : </a:t>
            </a:r>
            <a:r>
              <a:rPr lang="fr-FR" sz="3600" dirty="0" smtClean="0">
                <a:latin typeface="Arial Narrow" pitchFamily="34" charset="0"/>
                <a:ea typeface="Dotum" pitchFamily="34" charset="-127"/>
              </a:rPr>
              <a:t>coût</a:t>
            </a:r>
            <a:endParaRPr lang="fr-FR" sz="3600" dirty="0">
              <a:latin typeface="Arial Narrow" pitchFamily="34" charset="0"/>
              <a:ea typeface="Dotu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672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0769"/>
            <a:ext cx="8229600" cy="4896520"/>
          </a:xfrm>
        </p:spPr>
        <p:txBody>
          <a:bodyPr>
            <a:normAutofit/>
          </a:bodyPr>
          <a:lstStyle/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Le paysage de l’enseignement supérieur</a:t>
            </a:r>
          </a:p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Les établissements : types et particularités</a:t>
            </a:r>
          </a:p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Les diplômes</a:t>
            </a:r>
          </a:p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Mobilité : La </a:t>
            </a:r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reconnaissance d’études et de diplômes dans l’Espace européen de l’enseignement supérieur</a:t>
            </a:r>
          </a:p>
          <a:p>
            <a:pPr eaLnBrk="1" hangingPunct="1"/>
            <a:r>
              <a:rPr lang="fr-FR" dirty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Q</a:t>
            </a:r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uestions pratiques : admission, coût</a:t>
            </a:r>
          </a:p>
          <a:p>
            <a:pPr eaLnBrk="1" hangingPunct="1"/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ea typeface="Dotum" pitchFamily="34" charset="-127"/>
              </a:rPr>
              <a:t>Pour aller plus loin …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121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2625"/>
            <a:ext cx="8229600" cy="730151"/>
          </a:xfrm>
        </p:spPr>
        <p:txBody>
          <a:bodyPr>
            <a:normAutofit/>
          </a:bodyPr>
          <a:lstStyle/>
          <a:p>
            <a:r>
              <a:rPr lang="fr-FR" sz="3600" dirty="0">
                <a:latin typeface="Arial Narrow" pitchFamily="34" charset="0"/>
                <a:ea typeface="Dotum" pitchFamily="34" charset="-127"/>
              </a:rPr>
              <a:t>Pour aller plus loin …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76400"/>
            <a:ext cx="8229600" cy="4776936"/>
          </a:xfrm>
        </p:spPr>
        <p:txBody>
          <a:bodyPr>
            <a:noAutofit/>
          </a:bodyPr>
          <a:lstStyle/>
          <a:p>
            <a:pPr lvl="1">
              <a:buFont typeface="Arial" pitchFamily="34" charset="0"/>
              <a:buChar char="•"/>
            </a:pPr>
            <a:r>
              <a:rPr lang="fr-FR" b="1" dirty="0" smtClean="0">
                <a:latin typeface="Arial Narrow" pitchFamily="34" charset="0"/>
              </a:rPr>
              <a:t>UFA – Université franco-allemande</a:t>
            </a:r>
            <a:endParaRPr lang="fr-FR" dirty="0" smtClean="0">
              <a:latin typeface="Arial Narrow" pitchFamily="34" charset="0"/>
            </a:endParaRPr>
          </a:p>
          <a:p>
            <a:pPr lvl="2"/>
            <a:r>
              <a:rPr lang="fr-FR" dirty="0" smtClean="0">
                <a:latin typeface="Arial Narrow" pitchFamily="34" charset="0"/>
              </a:rPr>
              <a:t>Réunit sous sa tutelle plus de 130 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cursus</a:t>
            </a:r>
            <a:b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de double-diplôme </a:t>
            </a:r>
            <a:r>
              <a:rPr lang="fr-FR" dirty="0" smtClean="0">
                <a:latin typeface="Arial Narrow" pitchFamily="34" charset="0"/>
              </a:rPr>
              <a:t>et offre des bourses.</a:t>
            </a:r>
          </a:p>
          <a:p>
            <a:pPr lvl="2"/>
            <a:r>
              <a:rPr lang="fr-FR" dirty="0">
                <a:latin typeface="Arial Narrow" pitchFamily="34" charset="0"/>
                <a:hlinkClick r:id="rId3"/>
              </a:rPr>
              <a:t>http://</a:t>
            </a:r>
            <a:r>
              <a:rPr lang="fr-FR" dirty="0" smtClean="0">
                <a:latin typeface="Arial Narrow" pitchFamily="34" charset="0"/>
                <a:hlinkClick r:id="rId3"/>
              </a:rPr>
              <a:t>www.dfh-ufa.org</a:t>
            </a:r>
            <a:r>
              <a:rPr lang="fr-FR" dirty="0" smtClean="0">
                <a:latin typeface="Arial Narrow" pitchFamily="34" charset="0"/>
              </a:rPr>
              <a:t> </a:t>
            </a:r>
          </a:p>
          <a:p>
            <a:pPr lvl="2"/>
            <a:endParaRPr lang="fr-FR" sz="2800" dirty="0" smtClean="0">
              <a:latin typeface="Arial Narrow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fr-FR" b="1" dirty="0" smtClean="0">
                <a:latin typeface="Arial Narrow" pitchFamily="34" charset="0"/>
              </a:rPr>
              <a:t>Action pour l’Allemand dans</a:t>
            </a:r>
            <a:br>
              <a:rPr lang="fr-FR" b="1" dirty="0" smtClean="0">
                <a:latin typeface="Arial Narrow" pitchFamily="34" charset="0"/>
              </a:rPr>
            </a:br>
            <a:r>
              <a:rPr lang="fr-FR" b="1" dirty="0" smtClean="0">
                <a:latin typeface="Arial Narrow" pitchFamily="34" charset="0"/>
              </a:rPr>
              <a:t>l’Enseignement Supérieur (</a:t>
            </a:r>
            <a:r>
              <a:rPr lang="fr-FR" b="1" dirty="0" err="1" smtClean="0">
                <a:latin typeface="Arial Narrow" pitchFamily="34" charset="0"/>
              </a:rPr>
              <a:t>AllES</a:t>
            </a:r>
            <a:r>
              <a:rPr lang="fr-FR" b="1" dirty="0" smtClean="0">
                <a:latin typeface="Arial Narrow" pitchFamily="34" charset="0"/>
              </a:rPr>
              <a:t>)</a:t>
            </a:r>
          </a:p>
          <a:p>
            <a:pPr lvl="2"/>
            <a:r>
              <a:rPr lang="fr-FR" dirty="0" smtClean="0">
                <a:latin typeface="Arial Narrow" pitchFamily="34" charset="0"/>
              </a:rPr>
              <a:t>Infos sur tous les cursus, en France, de quelque discipline que ce soit, comportant des 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enseignements d’allemand.</a:t>
            </a:r>
          </a:p>
          <a:p>
            <a:pPr lvl="2"/>
            <a:r>
              <a:rPr lang="fr-FR" dirty="0">
                <a:hlinkClick r:id="rId4"/>
              </a:rPr>
              <a:t>http://</a:t>
            </a:r>
            <a:r>
              <a:rPr lang="fr-FR" dirty="0" smtClean="0">
                <a:hlinkClick r:id="rId4"/>
              </a:rPr>
              <a:t>www.allemand-postbac.fr</a:t>
            </a:r>
            <a:r>
              <a:rPr lang="fr-FR" dirty="0"/>
              <a:t> </a:t>
            </a:r>
            <a:endParaRPr lang="fr-FR" dirty="0" smtClean="0"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2700" y="4051334"/>
            <a:ext cx="1989429" cy="79208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859" y="1844824"/>
            <a:ext cx="2390889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46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2625"/>
            <a:ext cx="8229600" cy="730151"/>
          </a:xfrm>
        </p:spPr>
        <p:txBody>
          <a:bodyPr>
            <a:normAutofit/>
          </a:bodyPr>
          <a:lstStyle/>
          <a:p>
            <a:r>
              <a:rPr lang="fr-FR" sz="3600" dirty="0">
                <a:latin typeface="Arial Narrow" pitchFamily="34" charset="0"/>
                <a:ea typeface="Dotum" pitchFamily="34" charset="-127"/>
              </a:rPr>
              <a:t>Pour aller plus loin …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1676400"/>
            <a:ext cx="8568952" cy="4525963"/>
          </a:xfrm>
        </p:spPr>
        <p:txBody>
          <a:bodyPr>
            <a:noAutofit/>
          </a:bodyPr>
          <a:lstStyle/>
          <a:p>
            <a:r>
              <a:rPr lang="fr-FR" b="1" dirty="0" smtClean="0">
                <a:latin typeface="Arial Narrow" pitchFamily="34" charset="0"/>
              </a:rPr>
              <a:t>DAAD - Service d’information et de documentation</a:t>
            </a:r>
          </a:p>
          <a:p>
            <a:pPr lvl="2"/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nforme</a:t>
            </a:r>
            <a:r>
              <a:rPr lang="fr-FR" sz="2800" dirty="0" smtClean="0">
                <a:latin typeface="Arial Narrow" pitchFamily="34" charset="0"/>
              </a:rPr>
              <a:t> sur l’enseignement supérieur en Allemagne,</a:t>
            </a:r>
          </a:p>
          <a:p>
            <a:pPr lvl="2"/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onseille</a:t>
            </a:r>
            <a:r>
              <a:rPr lang="fr-FR" sz="2800" dirty="0" smtClean="0">
                <a:latin typeface="Arial Narrow" pitchFamily="34" charset="0"/>
              </a:rPr>
              <a:t> les étudiants désirant poursuivre leurs études ou leur recherche Outre-Rhin,</a:t>
            </a:r>
          </a:p>
          <a:p>
            <a:pPr lvl="2"/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ubventionne</a:t>
            </a:r>
            <a:r>
              <a:rPr lang="fr-FR" sz="2800" dirty="0" smtClean="0">
                <a:latin typeface="Arial Narrow" pitchFamily="34" charset="0"/>
              </a:rPr>
              <a:t> des séjours d’études ou de recherche par le biais de programmes de bourses (pour étudiants et enseignants).</a:t>
            </a:r>
          </a:p>
          <a:p>
            <a:pPr lvl="2"/>
            <a:r>
              <a:rPr lang="fr-FR" sz="2800" dirty="0" smtClean="0">
                <a:latin typeface="Arial Narrow" pitchFamily="34" charset="0"/>
                <a:hlinkClick r:id="rId3"/>
              </a:rPr>
              <a:t>http</a:t>
            </a:r>
            <a:r>
              <a:rPr lang="fr-FR" sz="2800" dirty="0">
                <a:latin typeface="Arial Narrow" pitchFamily="34" charset="0"/>
                <a:hlinkClick r:id="rId3"/>
              </a:rPr>
              <a:t>://</a:t>
            </a:r>
            <a:r>
              <a:rPr lang="fr-FR" sz="2800" dirty="0" smtClean="0">
                <a:latin typeface="Arial Narrow" pitchFamily="34" charset="0"/>
                <a:hlinkClick r:id="rId3"/>
              </a:rPr>
              <a:t>paris.daad.de</a:t>
            </a:r>
            <a:endParaRPr lang="fr-FR" sz="2800" dirty="0">
              <a:latin typeface="Arial Narrow" pitchFamily="34" charset="0"/>
            </a:endParaRPr>
          </a:p>
          <a:p>
            <a:pPr lvl="2"/>
            <a:endParaRPr lang="fr-FR" sz="2800" dirty="0" smtClean="0"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922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>
                <a:latin typeface="Arial Narrow" pitchFamily="34" charset="0"/>
              </a:rPr>
              <a:t> 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2411760" y="3645024"/>
            <a:ext cx="6429400" cy="2400671"/>
          </a:xfrm>
        </p:spPr>
        <p:txBody>
          <a:bodyPr>
            <a:normAutofit/>
          </a:bodyPr>
          <a:lstStyle/>
          <a:p>
            <a:pPr marL="457200" lvl="1" indent="0" eaLnBrk="1" hangingPunct="1">
              <a:buNone/>
            </a:pPr>
            <a:endParaRPr lang="fr-FR" sz="3600" b="1" dirty="0" smtClean="0">
              <a:latin typeface="Arial Narrow" pitchFamily="34" charset="0"/>
            </a:endParaRPr>
          </a:p>
          <a:p>
            <a:pPr marL="457200" lvl="1" indent="0" eaLnBrk="1" hangingPunct="1">
              <a:buNone/>
            </a:pPr>
            <a:endParaRPr lang="fr-FR" sz="3600" b="1" dirty="0" smtClean="0">
              <a:latin typeface="Arial Narrow" pitchFamily="34" charset="0"/>
            </a:endParaRPr>
          </a:p>
          <a:p>
            <a:pPr marL="457200" lvl="1" indent="0" eaLnBrk="1" hangingPunct="1">
              <a:buNone/>
            </a:pPr>
            <a:r>
              <a:rPr lang="fr-FR" sz="3600" b="1" dirty="0" smtClean="0">
                <a:latin typeface="Arial Narrow" pitchFamily="34" charset="0"/>
              </a:rPr>
              <a:t>Merci de votre attention </a:t>
            </a:r>
            <a:r>
              <a:rPr lang="fr-FR" sz="3600" b="1" dirty="0" smtClean="0">
                <a:latin typeface="Arial Narrow" pitchFamily="34" charset="0"/>
                <a:sym typeface="Wingdings" pitchFamily="2" charset="2"/>
              </a:rPr>
              <a:t></a:t>
            </a:r>
            <a:endParaRPr lang="fr-FR" sz="3600" b="1" dirty="0" smtClean="0"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4744"/>
            <a:ext cx="9144000" cy="1906621"/>
          </a:xfrm>
          <a:prstGeom prst="rect">
            <a:avLst/>
          </a:prstGeom>
        </p:spPr>
      </p:pic>
      <p:pic>
        <p:nvPicPr>
          <p:cNvPr id="5" name="34 - Gaudeamus Igitur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475656" y="50851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98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8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41509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4579" grpId="0" build="p"/>
    </p:bldLst>
  </p:timing>
</p:sld>
</file>

<file path=ppt/theme/theme1.xml><?xml version="1.0" encoding="utf-8"?>
<a:theme xmlns:a="http://schemas.openxmlformats.org/drawingml/2006/main" name="Thème Office">
  <a:themeElements>
    <a:clrScheme name="Personnalisé 2">
      <a:dk1>
        <a:srgbClr val="000000"/>
      </a:dk1>
      <a:lt1>
        <a:srgbClr val="FFFFFF"/>
      </a:lt1>
      <a:dk2>
        <a:srgbClr val="FFFFFF"/>
      </a:dk2>
      <a:lt2>
        <a:srgbClr val="000000"/>
      </a:lt2>
      <a:accent1>
        <a:srgbClr val="000000"/>
      </a:accent1>
      <a:accent2>
        <a:srgbClr val="3333FF"/>
      </a:accent2>
      <a:accent3>
        <a:srgbClr val="3366FF"/>
      </a:accent3>
      <a:accent4>
        <a:srgbClr val="6699FF"/>
      </a:accent4>
      <a:accent5>
        <a:srgbClr val="99CCFF"/>
      </a:accent5>
      <a:accent6>
        <a:srgbClr val="CCECFF"/>
      </a:accent6>
      <a:hlink>
        <a:srgbClr val="0066FF"/>
      </a:hlink>
      <a:folHlink>
        <a:srgbClr val="0066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1712</TotalTime>
  <Words>1683</Words>
  <Application>Microsoft Office PowerPoint</Application>
  <PresentationFormat>Affichage à l'écran (4:3)</PresentationFormat>
  <Paragraphs>240</Paragraphs>
  <Slides>34</Slides>
  <Notes>34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34</vt:i4>
      </vt:variant>
    </vt:vector>
  </HeadingPairs>
  <TitlesOfParts>
    <vt:vector size="36" baseType="lpstr">
      <vt:lpstr>Thème Office</vt:lpstr>
      <vt:lpstr>Conception personnalisée</vt:lpstr>
      <vt:lpstr>Présentation PowerPoint</vt:lpstr>
      <vt:lpstr>Présentation PowerPoint</vt:lpstr>
      <vt:lpstr>Le paysage de l’enseignement : le fédéralisme</vt:lpstr>
      <vt:lpstr>Le paysage de l’enseignement : le fédéralisme</vt:lpstr>
      <vt:lpstr>Le paysage de l’enseignement : les établissements</vt:lpstr>
      <vt:lpstr>Le paysage de l’enseignement : les établissements</vt:lpstr>
      <vt:lpstr>Le paysage de l’enseignement : la population étudiante</vt:lpstr>
      <vt:lpstr>Le paysage de l’enseignement : la population étudiante</vt:lpstr>
      <vt:lpstr>Présentation PowerPoint</vt:lpstr>
      <vt:lpstr>Le paysage de l’enseignement : la population étudiante</vt:lpstr>
      <vt:lpstr>Présentation PowerPoint</vt:lpstr>
      <vt:lpstr>Les types d’établissement : Les universités (I)</vt:lpstr>
      <vt:lpstr>Les types d’établissement : Les universités (II)</vt:lpstr>
      <vt:lpstr>Les types d’établissement : Les Fachhochschulen (I) : historique</vt:lpstr>
      <vt:lpstr>Les types d’établissement : Les Fachhochschulen (II) : matières, profil</vt:lpstr>
      <vt:lpstr>Les types d’établissement : Les Fachhochschulen (III) : enseignants</vt:lpstr>
      <vt:lpstr>Présentation PowerPoint</vt:lpstr>
      <vt:lpstr>Les diplômes (I)</vt:lpstr>
      <vt:lpstr>Les diplômes (II)</vt:lpstr>
      <vt:lpstr>Les diplômes (III)</vt:lpstr>
      <vt:lpstr>Présentation PowerPoint</vt:lpstr>
      <vt:lpstr>Mobilité : La reconnaissance d’études et de diplômes</vt:lpstr>
      <vt:lpstr>Mobilité : La reconnaissance d’études et de diplômes</vt:lpstr>
      <vt:lpstr>Mobilité : La reconnaissance d’études et de diplômes</vt:lpstr>
      <vt:lpstr>Présentation PowerPoint</vt:lpstr>
      <vt:lpstr>Questions pratiques : conditions d’admission</vt:lpstr>
      <vt:lpstr>Questions pratiques : conditions d’admission</vt:lpstr>
      <vt:lpstr>Questions pratiques : candidature</vt:lpstr>
      <vt:lpstr>Questions pratiques : candidature</vt:lpstr>
      <vt:lpstr>Questions pratiques : coût</vt:lpstr>
      <vt:lpstr>Présentation PowerPoint</vt:lpstr>
      <vt:lpstr>Pour aller plus loin …</vt:lpstr>
      <vt:lpstr>Pour aller plus loin …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Kilian</dc:creator>
  <cp:lastModifiedBy>Kilian</cp:lastModifiedBy>
  <cp:revision>153</cp:revision>
  <cp:lastPrinted>2014-09-02T14:19:53Z</cp:lastPrinted>
  <dcterms:created xsi:type="dcterms:W3CDTF">2011-05-01T14:10:31Z</dcterms:created>
  <dcterms:modified xsi:type="dcterms:W3CDTF">2014-09-11T11:24:52Z</dcterms:modified>
</cp:coreProperties>
</file>