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86"/>
  </p:notesMasterIdLst>
  <p:handoutMasterIdLst>
    <p:handoutMasterId r:id="rId87"/>
  </p:handoutMasterIdLst>
  <p:sldIdLst>
    <p:sldId id="256" r:id="rId2"/>
    <p:sldId id="305" r:id="rId3"/>
    <p:sldId id="362" r:id="rId4"/>
    <p:sldId id="363" r:id="rId5"/>
    <p:sldId id="364" r:id="rId6"/>
    <p:sldId id="306" r:id="rId7"/>
    <p:sldId id="325" r:id="rId8"/>
    <p:sldId id="264" r:id="rId9"/>
    <p:sldId id="366" r:id="rId10"/>
    <p:sldId id="375" r:id="rId11"/>
    <p:sldId id="300" r:id="rId12"/>
    <p:sldId id="271" r:id="rId13"/>
    <p:sldId id="354" r:id="rId14"/>
    <p:sldId id="359" r:id="rId15"/>
    <p:sldId id="360" r:id="rId16"/>
    <p:sldId id="361" r:id="rId17"/>
    <p:sldId id="445" r:id="rId18"/>
    <p:sldId id="481" r:id="rId19"/>
    <p:sldId id="272" r:id="rId20"/>
    <p:sldId id="435" r:id="rId21"/>
    <p:sldId id="438" r:id="rId22"/>
    <p:sldId id="365" r:id="rId23"/>
    <p:sldId id="367" r:id="rId24"/>
    <p:sldId id="369" r:id="rId25"/>
    <p:sldId id="370" r:id="rId26"/>
    <p:sldId id="371" r:id="rId27"/>
    <p:sldId id="372" r:id="rId28"/>
    <p:sldId id="373" r:id="rId29"/>
    <p:sldId id="374" r:id="rId30"/>
    <p:sldId id="376" r:id="rId31"/>
    <p:sldId id="448" r:id="rId32"/>
    <p:sldId id="449" r:id="rId33"/>
    <p:sldId id="451" r:id="rId34"/>
    <p:sldId id="452" r:id="rId35"/>
    <p:sldId id="453" r:id="rId36"/>
    <p:sldId id="454" r:id="rId37"/>
    <p:sldId id="455" r:id="rId38"/>
    <p:sldId id="456" r:id="rId39"/>
    <p:sldId id="377" r:id="rId40"/>
    <p:sldId id="378" r:id="rId41"/>
    <p:sldId id="382" r:id="rId42"/>
    <p:sldId id="430" r:id="rId43"/>
    <p:sldId id="457" r:id="rId44"/>
    <p:sldId id="459" r:id="rId45"/>
    <p:sldId id="460" r:id="rId46"/>
    <p:sldId id="461" r:id="rId47"/>
    <p:sldId id="462" r:id="rId48"/>
    <p:sldId id="463" r:id="rId49"/>
    <p:sldId id="464" r:id="rId50"/>
    <p:sldId id="465" r:id="rId51"/>
    <p:sldId id="466" r:id="rId52"/>
    <p:sldId id="467" r:id="rId53"/>
    <p:sldId id="468" r:id="rId54"/>
    <p:sldId id="469" r:id="rId55"/>
    <p:sldId id="470" r:id="rId56"/>
    <p:sldId id="471" r:id="rId57"/>
    <p:sldId id="472" r:id="rId58"/>
    <p:sldId id="473" r:id="rId59"/>
    <p:sldId id="475" r:id="rId60"/>
    <p:sldId id="477" r:id="rId61"/>
    <p:sldId id="478" r:id="rId62"/>
    <p:sldId id="474" r:id="rId63"/>
    <p:sldId id="476" r:id="rId64"/>
    <p:sldId id="432" r:id="rId65"/>
    <p:sldId id="433" r:id="rId66"/>
    <p:sldId id="434" r:id="rId67"/>
    <p:sldId id="398" r:id="rId68"/>
    <p:sldId id="446" r:id="rId69"/>
    <p:sldId id="447" r:id="rId70"/>
    <p:sldId id="479" r:id="rId71"/>
    <p:sldId id="480" r:id="rId72"/>
    <p:sldId id="399" r:id="rId73"/>
    <p:sldId id="400" r:id="rId74"/>
    <p:sldId id="401" r:id="rId75"/>
    <p:sldId id="402" r:id="rId76"/>
    <p:sldId id="403" r:id="rId77"/>
    <p:sldId id="404" r:id="rId78"/>
    <p:sldId id="405" r:id="rId79"/>
    <p:sldId id="406" r:id="rId80"/>
    <p:sldId id="407" r:id="rId81"/>
    <p:sldId id="410" r:id="rId82"/>
    <p:sldId id="411" r:id="rId83"/>
    <p:sldId id="412" r:id="rId84"/>
    <p:sldId id="344"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hiddenSlides="1" frameSlides="1"/>
  <p:clrMru>
    <a:srgbClr val="FF5B11"/>
    <a:srgbClr val="00A1FF"/>
    <a:srgbClr val="0056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2" autoAdjust="0"/>
  </p:normalViewPr>
  <p:slideViewPr>
    <p:cSldViewPr snapToGrid="0" snapToObjects="1">
      <p:cViewPr>
        <p:scale>
          <a:sx n="125" d="100"/>
          <a:sy n="125" d="100"/>
        </p:scale>
        <p:origin x="546" y="16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6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hyperlink" Target="http://www.coe.int/T/DG4/Linguistic/Source/Framework_FR.pdf" TargetMode="External"/></Relationships>
</file>

<file path=ppt/diagrams/_rels/drawing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hyperlink" Target="http://www.coe.int/T/DG4/Linguistic/Source/Framework_FR.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FDB1C-5138-4B61-BBD9-4B137143A43A}" type="doc">
      <dgm:prSet loTypeId="urn:microsoft.com/office/officeart/2005/8/layout/bList2#7" loCatId="picture" qsTypeId="urn:microsoft.com/office/officeart/2005/8/quickstyle/simple1" qsCatId="simple" csTypeId="urn:microsoft.com/office/officeart/2005/8/colors/accent1_2" csCatId="accent1" phldr="1"/>
      <dgm:spPr/>
    </dgm:pt>
    <dgm:pt modelId="{27C27817-C3DC-43E7-8EC8-7E9E129BF2EF}">
      <dgm:prSet phldrT="[Texte]"/>
      <dgm:spPr/>
      <dgm:t>
        <a:bodyPr/>
        <a:lstStyle/>
        <a:p>
          <a:r>
            <a:rPr lang="fr-FR" dirty="0" smtClean="0">
              <a:hlinkClick xmlns:r="http://schemas.openxmlformats.org/officeDocument/2006/relationships" r:id="rId1"/>
            </a:rPr>
            <a:t>CECRL</a:t>
          </a:r>
          <a:endParaRPr lang="fr-FR" dirty="0"/>
        </a:p>
      </dgm:t>
    </dgm:pt>
    <dgm:pt modelId="{A978429A-9D5F-4476-B597-B253227A9192}" type="parTrans" cxnId="{A6A572E8-191D-473E-B654-F92B782BD9A6}">
      <dgm:prSet/>
      <dgm:spPr/>
      <dgm:t>
        <a:bodyPr/>
        <a:lstStyle/>
        <a:p>
          <a:endParaRPr lang="fr-FR"/>
        </a:p>
      </dgm:t>
    </dgm:pt>
    <dgm:pt modelId="{6B06A2DD-1A99-42E4-A7B7-DA2032F48244}" type="sibTrans" cxnId="{A6A572E8-191D-473E-B654-F92B782BD9A6}">
      <dgm:prSet/>
      <dgm:spPr/>
      <dgm:t>
        <a:bodyPr/>
        <a:lstStyle/>
        <a:p>
          <a:endParaRPr lang="fr-FR"/>
        </a:p>
      </dgm:t>
    </dgm:pt>
    <dgm:pt modelId="{EA218028-D4CC-4FA6-ADB2-F977E6519DB1}" type="pres">
      <dgm:prSet presAssocID="{A0AFDB1C-5138-4B61-BBD9-4B137143A43A}" presName="diagram" presStyleCnt="0">
        <dgm:presLayoutVars>
          <dgm:dir/>
          <dgm:animLvl val="lvl"/>
          <dgm:resizeHandles val="exact"/>
        </dgm:presLayoutVars>
      </dgm:prSet>
      <dgm:spPr/>
    </dgm:pt>
    <dgm:pt modelId="{A86E9A4F-9BEF-4598-B993-6B793C4E51F4}" type="pres">
      <dgm:prSet presAssocID="{27C27817-C3DC-43E7-8EC8-7E9E129BF2EF}" presName="compNode" presStyleCnt="0"/>
      <dgm:spPr/>
    </dgm:pt>
    <dgm:pt modelId="{F046B8C2-AC25-43B2-9FF0-43660F0AD42F}" type="pres">
      <dgm:prSet presAssocID="{27C27817-C3DC-43E7-8EC8-7E9E129BF2EF}" presName="childRect" presStyleLbl="bgAcc1" presStyleIdx="0" presStyleCnt="1" custFlipHor="1" custScaleX="17566" custScaleY="6289" custLinFactNeighborX="-23" custLinFactNeighborY="814">
        <dgm:presLayoutVars>
          <dgm:bulletEnabled val="1"/>
        </dgm:presLayoutVars>
      </dgm:prSet>
      <dgm:spPr/>
    </dgm:pt>
    <dgm:pt modelId="{41D059C1-C634-400A-9725-85F755140B67}" type="pres">
      <dgm:prSet presAssocID="{27C27817-C3DC-43E7-8EC8-7E9E129BF2EF}" presName="parentText" presStyleLbl="node1" presStyleIdx="0" presStyleCnt="0">
        <dgm:presLayoutVars>
          <dgm:chMax val="0"/>
          <dgm:bulletEnabled val="1"/>
        </dgm:presLayoutVars>
      </dgm:prSet>
      <dgm:spPr/>
      <dgm:t>
        <a:bodyPr/>
        <a:lstStyle/>
        <a:p>
          <a:endParaRPr lang="fr-FR"/>
        </a:p>
      </dgm:t>
    </dgm:pt>
    <dgm:pt modelId="{A9D19551-3CE3-4A4E-962D-CFE4C93DBFDD}" type="pres">
      <dgm:prSet presAssocID="{27C27817-C3DC-43E7-8EC8-7E9E129BF2EF}" presName="parentRect" presStyleLbl="alignNode1" presStyleIdx="0" presStyleCnt="1" custScaleX="183911" custScaleY="180693" custLinFactNeighborX="157" custLinFactNeighborY="341"/>
      <dgm:spPr/>
      <dgm:t>
        <a:bodyPr/>
        <a:lstStyle/>
        <a:p>
          <a:endParaRPr lang="fr-FR"/>
        </a:p>
      </dgm:t>
    </dgm:pt>
    <dgm:pt modelId="{E2350391-BDD1-4A2B-802F-3834EA1E54F9}" type="pres">
      <dgm:prSet presAssocID="{27C27817-C3DC-43E7-8EC8-7E9E129BF2EF}" presName="adorn" presStyleLbl="fgAccFollowNode1" presStyleIdx="0" presStyleCnt="1" custLinFactNeighborX="69935" custLinFactNeighborY="-354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14000" r="-14000"/>
          </a:stretch>
        </a:blipFill>
      </dgm:spPr>
    </dgm:pt>
  </dgm:ptLst>
  <dgm:cxnLst>
    <dgm:cxn modelId="{A6A572E8-191D-473E-B654-F92B782BD9A6}" srcId="{A0AFDB1C-5138-4B61-BBD9-4B137143A43A}" destId="{27C27817-C3DC-43E7-8EC8-7E9E129BF2EF}" srcOrd="0" destOrd="0" parTransId="{A978429A-9D5F-4476-B597-B253227A9192}" sibTransId="{6B06A2DD-1A99-42E4-A7B7-DA2032F48244}"/>
    <dgm:cxn modelId="{E97A684B-747D-8744-8869-99F4BCC20211}" type="presOf" srcId="{27C27817-C3DC-43E7-8EC8-7E9E129BF2EF}" destId="{41D059C1-C634-400A-9725-85F755140B67}" srcOrd="0" destOrd="0" presId="urn:microsoft.com/office/officeart/2005/8/layout/bList2#7"/>
    <dgm:cxn modelId="{40DE1BB9-99A3-234D-9738-E6493620A88C}" type="presOf" srcId="{A0AFDB1C-5138-4B61-BBD9-4B137143A43A}" destId="{EA218028-D4CC-4FA6-ADB2-F977E6519DB1}" srcOrd="0" destOrd="0" presId="urn:microsoft.com/office/officeart/2005/8/layout/bList2#7"/>
    <dgm:cxn modelId="{0FE7FCD6-C0A7-6240-9536-91BED0D6D858}" type="presOf" srcId="{27C27817-C3DC-43E7-8EC8-7E9E129BF2EF}" destId="{A9D19551-3CE3-4A4E-962D-CFE4C93DBFDD}" srcOrd="1" destOrd="0" presId="urn:microsoft.com/office/officeart/2005/8/layout/bList2#7"/>
    <dgm:cxn modelId="{2E925310-CDF0-364F-8ED0-EDDDF2377B5C}" type="presParOf" srcId="{EA218028-D4CC-4FA6-ADB2-F977E6519DB1}" destId="{A86E9A4F-9BEF-4598-B993-6B793C4E51F4}" srcOrd="0" destOrd="0" presId="urn:microsoft.com/office/officeart/2005/8/layout/bList2#7"/>
    <dgm:cxn modelId="{3B943C31-8BDA-374A-945E-B33923F7DF52}" type="presParOf" srcId="{A86E9A4F-9BEF-4598-B993-6B793C4E51F4}" destId="{F046B8C2-AC25-43B2-9FF0-43660F0AD42F}" srcOrd="0" destOrd="0" presId="urn:microsoft.com/office/officeart/2005/8/layout/bList2#7"/>
    <dgm:cxn modelId="{0AF2AB18-6600-2747-A5B2-CEC66194DAAB}" type="presParOf" srcId="{A86E9A4F-9BEF-4598-B993-6B793C4E51F4}" destId="{41D059C1-C634-400A-9725-85F755140B67}" srcOrd="1" destOrd="0" presId="urn:microsoft.com/office/officeart/2005/8/layout/bList2#7"/>
    <dgm:cxn modelId="{BABF7828-A963-CF42-8D60-D89648DAD621}" type="presParOf" srcId="{A86E9A4F-9BEF-4598-B993-6B793C4E51F4}" destId="{A9D19551-3CE3-4A4E-962D-CFE4C93DBFDD}" srcOrd="2" destOrd="0" presId="urn:microsoft.com/office/officeart/2005/8/layout/bList2#7"/>
    <dgm:cxn modelId="{6E1A1169-A619-E541-8F5E-1BCF4FD811B5}" type="presParOf" srcId="{A86E9A4F-9BEF-4598-B993-6B793C4E51F4}" destId="{E2350391-BDD1-4A2B-802F-3834EA1E54F9}" srcOrd="3" destOrd="0" presId="urn:microsoft.com/office/officeart/2005/8/layout/bList2#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6B8C2-AC25-43B2-9FF0-43660F0AD42F}">
      <dsp:nvSpPr>
        <dsp:cNvPr id="0" name=""/>
        <dsp:cNvSpPr/>
      </dsp:nvSpPr>
      <dsp:spPr>
        <a:xfrm flipH="1">
          <a:off x="1372152" y="300153"/>
          <a:ext cx="289615" cy="7740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D19551-3CE3-4A4E-962D-CFE4C93DBFDD}">
      <dsp:nvSpPr>
        <dsp:cNvPr id="0" name=""/>
        <dsp:cNvSpPr/>
      </dsp:nvSpPr>
      <dsp:spPr>
        <a:xfrm>
          <a:off x="2484" y="732490"/>
          <a:ext cx="3032195" cy="95626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0" rIns="55880" bIns="0" numCol="1" spcCol="1270" anchor="ctr" anchorCtr="0">
          <a:noAutofit/>
        </a:bodyPr>
        <a:lstStyle/>
        <a:p>
          <a:pPr lvl="0" algn="l" defTabSz="1955800">
            <a:lnSpc>
              <a:spcPct val="90000"/>
            </a:lnSpc>
            <a:spcBef>
              <a:spcPct val="0"/>
            </a:spcBef>
            <a:spcAft>
              <a:spcPct val="35000"/>
            </a:spcAft>
          </a:pPr>
          <a:r>
            <a:rPr lang="fr-FR" sz="4400" kern="1200" dirty="0" smtClean="0">
              <a:hlinkClick xmlns:r="http://schemas.openxmlformats.org/officeDocument/2006/relationships" r:id="rId1"/>
            </a:rPr>
            <a:t>CECRL</a:t>
          </a:r>
          <a:endParaRPr lang="fr-FR" sz="4400" kern="1200" dirty="0"/>
        </a:p>
      </dsp:txBody>
      <dsp:txXfrm>
        <a:off x="2484" y="732490"/>
        <a:ext cx="2135349" cy="956261"/>
      </dsp:txXfrm>
    </dsp:sp>
    <dsp:sp modelId="{E2350391-BDD1-4A2B-802F-3834EA1E54F9}">
      <dsp:nvSpPr>
        <dsp:cNvPr id="0" name=""/>
        <dsp:cNvSpPr/>
      </dsp:nvSpPr>
      <dsp:spPr>
        <a:xfrm>
          <a:off x="2304256" y="1007812"/>
          <a:ext cx="577055" cy="577055"/>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14000" r="-14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7">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FC7739C-E1EB-284E-9D4E-D0FEABAEA000}" type="datetimeFigureOut">
              <a:rPr lang="fr-FR" smtClean="0"/>
              <a:t>15/10/2017</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9CF6B3-52EB-974A-AF32-B8D43AF81A70}" type="slidenum">
              <a:rPr lang="fr-FR" smtClean="0"/>
              <a:t>‹N°›</a:t>
            </a:fld>
            <a:endParaRPr lang="fr-FR"/>
          </a:p>
        </p:txBody>
      </p:sp>
    </p:spTree>
    <p:extLst>
      <p:ext uri="{BB962C8B-B14F-4D97-AF65-F5344CB8AC3E}">
        <p14:creationId xmlns:p14="http://schemas.microsoft.com/office/powerpoint/2010/main" val="340906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4598D-3FCA-4F7B-B251-B886EA35C438}" type="datetimeFigureOut">
              <a:rPr lang="fr-FR" smtClean="0"/>
              <a:t>15/10/2017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98E90-8050-4A81-A091-DA4783AEF6F8}" type="slidenum">
              <a:rPr lang="fr-FR" smtClean="0"/>
              <a:t>‹N°›</a:t>
            </a:fld>
            <a:endParaRPr lang="fr-FR"/>
          </a:p>
        </p:txBody>
      </p:sp>
    </p:spTree>
    <p:extLst>
      <p:ext uri="{BB962C8B-B14F-4D97-AF65-F5344CB8AC3E}">
        <p14:creationId xmlns:p14="http://schemas.microsoft.com/office/powerpoint/2010/main" val="289831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103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fld id="{1ED6E075-3849-4393-926C-2008B74247B1}" type="slidenum">
              <a:rPr lang="fr-FR" altLang="fr-FR" smtClean="0">
                <a:solidFill>
                  <a:prstClr val="black"/>
                </a:solidFill>
                <a:latin typeface="Calibri" pitchFamily="34" charset="0"/>
              </a:rPr>
              <a:pPr/>
              <a:t>15</a:t>
            </a:fld>
            <a:endParaRPr lang="fr-FR" altLang="fr-FR" smtClean="0">
              <a:solidFill>
                <a:prstClr val="black"/>
              </a:solidFill>
              <a:latin typeface="Calibri" pitchFamily="34" charset="0"/>
            </a:endParaRPr>
          </a:p>
        </p:txBody>
      </p:sp>
    </p:spTree>
    <p:extLst>
      <p:ext uri="{BB962C8B-B14F-4D97-AF65-F5344CB8AC3E}">
        <p14:creationId xmlns:p14="http://schemas.microsoft.com/office/powerpoint/2010/main" val="3405393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xfrm>
            <a:off x="917575" y="754063"/>
            <a:ext cx="4960938" cy="3721100"/>
          </a:xfrm>
          <a:solidFill>
            <a:srgbClr val="CFE7F5"/>
          </a:solidFill>
          <a:ln w="25400">
            <a:solidFill>
              <a:srgbClr val="808080"/>
            </a:solidFill>
            <a:miter lim="800000"/>
            <a:headEnd/>
            <a:tailEnd/>
          </a:ln>
        </p:spPr>
      </p:sp>
      <p:sp>
        <p:nvSpPr>
          <p:cNvPr id="57347" name="Espace réservé des commentair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426976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bwMode="auto">
          <a:xfrm>
            <a:off x="917575" y="754063"/>
            <a:ext cx="4960938" cy="3721100"/>
          </a:xfrm>
          <a:solidFill>
            <a:srgbClr val="CFE7F5"/>
          </a:solidFill>
          <a:ln w="25400">
            <a:solidFill>
              <a:srgbClr val="808080"/>
            </a:solidFill>
            <a:miter lim="800000"/>
            <a:headEnd/>
            <a:tailEnd/>
          </a:ln>
        </p:spPr>
      </p:sp>
      <p:sp>
        <p:nvSpPr>
          <p:cNvPr id="68611" name="Espace réservé des commentair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64347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xfrm>
            <a:off x="917575" y="754063"/>
            <a:ext cx="4960938" cy="3721100"/>
          </a:xfrm>
          <a:solidFill>
            <a:srgbClr val="CFE7F5"/>
          </a:solidFill>
          <a:ln w="25400">
            <a:solidFill>
              <a:srgbClr val="808080"/>
            </a:solidFill>
            <a:miter lim="800000"/>
            <a:headEnd/>
            <a:tailEnd/>
          </a:ln>
        </p:spPr>
      </p:sp>
      <p:sp>
        <p:nvSpPr>
          <p:cNvPr id="70659" name="Espace réservé des commentair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86166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g num"/>
          <p:cNvSpPr txBox="1">
            <a:spLocks noGrp="1" noChangeArrowheads="1"/>
          </p:cNvSpPr>
          <p:nvPr/>
        </p:nvSpPr>
        <p:spPr bwMode="auto">
          <a:xfrm>
            <a:off x="8886825" y="6478588"/>
            <a:ext cx="7937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25513" eaLnBrk="0" hangingPunct="0">
              <a:defRPr sz="2000" b="1">
                <a:solidFill>
                  <a:schemeClr val="tx1"/>
                </a:solidFill>
                <a:latin typeface="Arial" panose="020B0604020202020204" pitchFamily="34" charset="0"/>
              </a:defRPr>
            </a:lvl1pPr>
            <a:lvl2pPr marL="742950" indent="-285750" defTabSz="925513" eaLnBrk="0" hangingPunct="0">
              <a:defRPr sz="2000" b="1">
                <a:solidFill>
                  <a:schemeClr val="tx1"/>
                </a:solidFill>
                <a:latin typeface="Arial" panose="020B0604020202020204" pitchFamily="34" charset="0"/>
              </a:defRPr>
            </a:lvl2pPr>
            <a:lvl3pPr marL="1143000" indent="-228600" defTabSz="925513" eaLnBrk="0" hangingPunct="0">
              <a:defRPr sz="2000" b="1">
                <a:solidFill>
                  <a:schemeClr val="tx1"/>
                </a:solidFill>
                <a:latin typeface="Arial" panose="020B0604020202020204" pitchFamily="34" charset="0"/>
              </a:defRPr>
            </a:lvl3pPr>
            <a:lvl4pPr marL="1600200" indent="-228600" defTabSz="925513" eaLnBrk="0" hangingPunct="0">
              <a:defRPr sz="2000" b="1">
                <a:solidFill>
                  <a:schemeClr val="tx1"/>
                </a:solidFill>
                <a:latin typeface="Arial" panose="020B0604020202020204" pitchFamily="34" charset="0"/>
              </a:defRPr>
            </a:lvl4pPr>
            <a:lvl5pPr marL="2057400" indent="-228600" defTabSz="925513" eaLnBrk="0" hangingPunct="0">
              <a:defRPr sz="2000" b="1">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Arial" panose="020B0604020202020204" pitchFamily="34" charset="0"/>
              </a:defRPr>
            </a:lvl9pPr>
          </a:lstStyle>
          <a:p>
            <a:pPr algn="r" eaLnBrk="1" hangingPunct="1"/>
            <a:fld id="{F798ED98-9541-45A6-AD26-A1999A8958E9}" type="slidenum">
              <a:rPr lang="de-DE" altLang="fr-FR" sz="1200" b="0"/>
              <a:pPr algn="r" eaLnBrk="1" hangingPunct="1"/>
              <a:t>65</a:t>
            </a:fld>
            <a:endParaRPr lang="de-DE" altLang="fr-FR" sz="1200" b="0"/>
          </a:p>
        </p:txBody>
      </p:sp>
      <p:sp>
        <p:nvSpPr>
          <p:cNvPr id="22531" name="Rectangle 2"/>
          <p:cNvSpPr>
            <a:spLocks noGrp="1" noRot="1" noChangeAspect="1" noChangeArrowheads="1" noTextEdit="1"/>
          </p:cNvSpPr>
          <p:nvPr>
            <p:ph type="sldImg"/>
          </p:nvPr>
        </p:nvSpPr>
        <p:spPr>
          <a:xfrm>
            <a:off x="1090613" y="874713"/>
            <a:ext cx="7743825" cy="5808662"/>
          </a:xfrm>
        </p:spPr>
      </p:sp>
      <p:sp>
        <p:nvSpPr>
          <p:cNvPr id="22532" name="Rectangle 3"/>
          <p:cNvSpPr>
            <a:spLocks noGrp="1" noChangeArrowheads="1"/>
          </p:cNvSpPr>
          <p:nvPr>
            <p:ph type="body" idx="1"/>
          </p:nvPr>
        </p:nvSpPr>
        <p:spPr>
          <a:xfrm>
            <a:off x="1196975" y="419100"/>
            <a:ext cx="7642225" cy="220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fr-FR" smtClean="0">
              <a:latin typeface="Arial" panose="020B0604020202020204" pitchFamily="34" charset="0"/>
            </a:endParaRPr>
          </a:p>
        </p:txBody>
      </p:sp>
    </p:spTree>
    <p:extLst>
      <p:ext uri="{BB962C8B-B14F-4D97-AF65-F5344CB8AC3E}">
        <p14:creationId xmlns:p14="http://schemas.microsoft.com/office/powerpoint/2010/main" val="2402423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panose="020F0502020204030204" pitchFamily="34" charset="0"/>
              </a:defRPr>
            </a:lvl1pPr>
            <a:lvl2pPr marL="742950" indent="-285750" defTabSz="912813">
              <a:spcBef>
                <a:spcPct val="30000"/>
              </a:spcBef>
              <a:defRPr sz="1200">
                <a:solidFill>
                  <a:schemeClr val="tx1"/>
                </a:solidFill>
                <a:latin typeface="Calibri" panose="020F0502020204030204" pitchFamily="34" charset="0"/>
              </a:defRPr>
            </a:lvl2pPr>
            <a:lvl3pPr marL="1143000" indent="-228600" defTabSz="912813">
              <a:spcBef>
                <a:spcPct val="30000"/>
              </a:spcBef>
              <a:defRPr sz="1200">
                <a:solidFill>
                  <a:schemeClr val="tx1"/>
                </a:solidFill>
                <a:latin typeface="Calibri" panose="020F0502020204030204" pitchFamily="34" charset="0"/>
              </a:defRPr>
            </a:lvl3pPr>
            <a:lvl4pPr marL="1600200" indent="-228600" defTabSz="912813">
              <a:spcBef>
                <a:spcPct val="30000"/>
              </a:spcBef>
              <a:defRPr sz="1200">
                <a:solidFill>
                  <a:schemeClr val="tx1"/>
                </a:solidFill>
                <a:latin typeface="Calibri" panose="020F0502020204030204" pitchFamily="34" charset="0"/>
              </a:defRPr>
            </a:lvl4pPr>
            <a:lvl5pPr marL="2057400" indent="-228600" defTabSz="912813">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Font typeface="Times New Roman" panose="02020603050405020304" pitchFamily="18" charset="0"/>
              <a:buNone/>
            </a:pPr>
            <a:fld id="{916112AA-6A96-49A5-8F1F-AAA5E8712BD5}" type="slidenum">
              <a:rPr lang="fr-FR" altLang="fr-FR" smtClean="0">
                <a:latin typeface="Times New Roman" panose="02020603050405020304" pitchFamily="18" charset="0"/>
                <a:ea typeface="Microsoft YaHei" panose="020B0503020204020204" pitchFamily="34" charset="-122"/>
                <a:cs typeface="Segoe UI" panose="020B0502040204020203" pitchFamily="34" charset="0"/>
              </a:rPr>
              <a:pPr>
                <a:spcBef>
                  <a:spcPct val="0"/>
                </a:spcBef>
                <a:buFont typeface="Times New Roman" panose="02020603050405020304" pitchFamily="18" charset="0"/>
                <a:buNone/>
              </a:pPr>
              <a:t>69</a:t>
            </a:fld>
            <a:endParaRPr lang="fr-FR" altLang="fr-FR" smtClean="0">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32771" name="Rectangle 1"/>
          <p:cNvSpPr>
            <a:spLocks noGrp="1" noRot="1" noChangeAspect="1" noChangeArrowheads="1" noTextEdit="1"/>
          </p:cNvSpPr>
          <p:nvPr>
            <p:ph type="sldImg"/>
          </p:nvPr>
        </p:nvSpPr>
        <p:spPr bwMode="auto">
          <a:xfrm>
            <a:off x="917575" y="754063"/>
            <a:ext cx="4960938" cy="3721100"/>
          </a:xfrm>
          <a:solidFill>
            <a:srgbClr val="FFFFFF"/>
          </a:solidFill>
          <a:ln>
            <a:solidFill>
              <a:srgbClr val="000000"/>
            </a:solidFill>
            <a:miter lim="800000"/>
            <a:headEnd/>
            <a:tailEnd/>
          </a:ln>
        </p:spPr>
      </p:sp>
      <p:sp>
        <p:nvSpPr>
          <p:cNvPr id="3277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a:spcBef>
                <a:spcPct val="0"/>
              </a:spcBef>
            </a:pPr>
            <a:endParaRPr lang="fr-FR" altLang="fr-FR" smtClean="0">
              <a:latin typeface="Times New Roman" panose="02020603050405020304" pitchFamily="18" charset="0"/>
            </a:endParaRPr>
          </a:p>
        </p:txBody>
      </p:sp>
    </p:spTree>
    <p:extLst>
      <p:ext uri="{BB962C8B-B14F-4D97-AF65-F5344CB8AC3E}">
        <p14:creationId xmlns:p14="http://schemas.microsoft.com/office/powerpoint/2010/main" val="2153889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098E90-8050-4A81-A091-DA4783AEF6F8}" type="slidenum">
              <a:rPr lang="fr-FR" smtClean="0"/>
              <a:t>70</a:t>
            </a:fld>
            <a:endParaRPr lang="fr-FR"/>
          </a:p>
        </p:txBody>
      </p:sp>
    </p:spTree>
    <p:extLst>
      <p:ext uri="{BB962C8B-B14F-4D97-AF65-F5344CB8AC3E}">
        <p14:creationId xmlns:p14="http://schemas.microsoft.com/office/powerpoint/2010/main" val="934619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098E90-8050-4A81-A091-DA4783AEF6F8}" type="slidenum">
              <a:rPr lang="fr-FR" smtClean="0"/>
              <a:t>84</a:t>
            </a:fld>
            <a:endParaRPr lang="fr-FR"/>
          </a:p>
        </p:txBody>
      </p:sp>
    </p:spTree>
    <p:extLst>
      <p:ext uri="{BB962C8B-B14F-4D97-AF65-F5344CB8AC3E}">
        <p14:creationId xmlns:p14="http://schemas.microsoft.com/office/powerpoint/2010/main" val="2353589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1183705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802651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847838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0FAA508-F0CD-46EA-95FB-26B559A0B5D9}" type="datetimeFigureOut">
              <a:rPr lang="en-US" smtClean="0"/>
              <a:t>10/15/2017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7665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70FAA508-F0CD-46EA-95FB-26B559A0B5D9}" type="datetimeFigureOut">
              <a:rPr lang="en-US" smtClean="0"/>
              <a:t>10/15/2017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963866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0FAA508-F0CD-46EA-95FB-26B559A0B5D9}" type="datetimeFigureOut">
              <a:rPr lang="en-US" smtClean="0"/>
              <a:t>10/15/2017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97101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0FAA508-F0CD-46EA-95FB-26B559A0B5D9}" type="datetimeFigureOut">
              <a:rPr lang="en-US" smtClean="0"/>
              <a:t>10/15/2017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28852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70FAA508-F0CD-46EA-95FB-26B559A0B5D9}" type="datetimeFigureOut">
              <a:rPr lang="en-US" smtClean="0"/>
              <a:t>10/15/2017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358296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FAA508-F0CD-46EA-95FB-26B559A0B5D9}" type="datetimeFigureOut">
              <a:rPr lang="en-US" smtClean="0"/>
              <a:t>10/15/2017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8287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0FAA508-F0CD-46EA-95FB-26B559A0B5D9}" type="datetimeFigureOut">
              <a:rPr lang="en-US" smtClean="0"/>
              <a:t>10/15/2017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675754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0FAA508-F0CD-46EA-95FB-26B559A0B5D9}" type="datetimeFigureOut">
              <a:rPr lang="en-US" smtClean="0"/>
              <a:t>10/15/2017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4A822907-8A9D-4F6B-98F6-913902AD56B5}" type="slidenum">
              <a:rPr lang="en-US" smtClean="0"/>
              <a:t>‹N°›</a:t>
            </a:fld>
            <a:endParaRPr lang="en-US"/>
          </a:p>
        </p:txBody>
      </p:sp>
    </p:spTree>
    <p:extLst>
      <p:ext uri="{BB962C8B-B14F-4D97-AF65-F5344CB8AC3E}">
        <p14:creationId xmlns:p14="http://schemas.microsoft.com/office/powerpoint/2010/main" val="2078290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6">
                <a:shade val="45000"/>
                <a:satMod val="135000"/>
              </a:schemeClr>
              <a:prstClr val="white"/>
            </a:duotone>
            <a:extLst>
              <a:ext uri="{BEBA8EAE-BF5A-486C-A8C5-ECC9F3942E4B}">
                <a14:imgProps xmlns:a14="http://schemas.microsoft.com/office/drawing/2010/main">
                  <a14:imgLayer r:embed="rId14">
                    <a14:imgEffect>
                      <a14:sharpenSoften amount="38000"/>
                    </a14:imgEffect>
                    <a14:imgEffect>
                      <a14:brightnessContrast bright="19000" contrast="24000"/>
                    </a14:imgEffect>
                  </a14:imgLayer>
                </a14:imgProps>
              </a:ext>
            </a:extLst>
          </a:blip>
          <a:srcRect/>
          <a:stretch>
            <a:fillRect t="-16000" b="-12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0FAA508-F0CD-46EA-95FB-26B559A0B5D9}" type="datetimeFigureOut">
              <a:rPr lang="en-US" smtClean="0"/>
              <a:t>10/15/2017</a:t>
            </a:fld>
            <a:endParaRPr lang="en-US"/>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822907-8A9D-4F6B-98F6-913902AD56B5}" type="slidenum">
              <a:rPr lang="en-US" smtClean="0"/>
              <a:t>‹N°›</a:t>
            </a:fld>
            <a:endParaRPr lang="en-US"/>
          </a:p>
        </p:txBody>
      </p:sp>
    </p:spTree>
    <p:extLst>
      <p:ext uri="{BB962C8B-B14F-4D97-AF65-F5344CB8AC3E}">
        <p14:creationId xmlns:p14="http://schemas.microsoft.com/office/powerpoint/2010/main" val="354434001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c.europa.eu/ploteus/en/compare"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ec.europa.eu/eures" TargetMode="External"/><Relationship Id="rId7" Type="http://schemas.openxmlformats.org/officeDocument/2006/relationships/image" Target="../media/image27.png"/><Relationship Id="rId12" Type="http://schemas.openxmlformats.org/officeDocument/2006/relationships/hyperlink" Target="http://www.cedefop.europa.eu/"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www.eurodesk.eu/" TargetMode="External"/><Relationship Id="rId11" Type="http://schemas.openxmlformats.org/officeDocument/2006/relationships/image" Target="../media/image30.png"/><Relationship Id="rId5" Type="http://schemas.openxmlformats.org/officeDocument/2006/relationships/hyperlink" Target="http://www.enic-naric.net/"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ec.europa.eu/euraxes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uropass.cedefop.europa.eu/fr" TargetMode="External"/><Relationship Id="rId2" Type="http://schemas.openxmlformats.org/officeDocument/2006/relationships/hyperlink" Target="https://youtu.be/jkDHchnXdcg"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euroguidance-france.org/les-langues-en-europe/les-tests-et-les-diplomes-de-langues/" TargetMode="External"/><Relationship Id="rId3" Type="http://schemas.openxmlformats.org/officeDocument/2006/relationships/diagramLayout" Target="../diagrams/layout1.xml"/><Relationship Id="rId7" Type="http://schemas.openxmlformats.org/officeDocument/2006/relationships/image" Target="../media/image36.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hyperlink" Target="https://prezi.com/usjtizv4arxj/euroguidance/"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hyperlink" Target="http://www.euroguidance-france.org/" TargetMode="External"/><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ofaj.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duscol.education.fr/" TargetMode="External"/><Relationship Id="rId2" Type="http://schemas.openxmlformats.org/officeDocument/2006/relationships/hyperlink" Target="http://www.aefe.fr/"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dfs-sfa.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crjfr.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scholarshipportal.com/"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www.studielink.nl/" TargetMode="External"/><Relationship Id="rId2" Type="http://schemas.openxmlformats.org/officeDocument/2006/relationships/hyperlink" Target="http://www.ucas.com/" TargetMode="Externa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www.hochschulstart.d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http:/www.euroguidance-france.org/etudier-en-europe/europe-thematiques-transversales/les-formations-dispensees-en-anglais-en-europe-en-dehors-du-royaume-uni-et-de-lirlande/"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www.afs-fr.org/" TargetMode="External"/><Relationship Id="rId7" Type="http://schemas.openxmlformats.org/officeDocument/2006/relationships/image" Target="../media/image81.png"/><Relationship Id="rId2" Type="http://schemas.openxmlformats.org/officeDocument/2006/relationships/hyperlink" Target="http://www.yfu.org/" TargetMode="Externa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www.loffice.org/" TargetMode="External"/><Relationship Id="rId4" Type="http://schemas.openxmlformats.org/officeDocument/2006/relationships/hyperlink" Target="http://www.unosel.or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pvtistes.net/" TargetMode="External"/><Relationship Id="rId7"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7.png"/><Relationship Id="rId4" Type="http://schemas.openxmlformats.org/officeDocument/2006/relationships/hyperlink" Target="http://www.working-holiday-visas.com/informations-pratiques/les-destinations-pvt" TargetMode="External"/><Relationship Id="rId9" Type="http://schemas.openxmlformats.org/officeDocument/2006/relationships/hyperlink" Target="https://www.youtube.com/watch?v=QQpTD8UO6j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zellidja.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cotravaux.fr/"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leclubteli.asso.fr/" TargetMode="External"/><Relationship Id="rId2" Type="http://schemas.openxmlformats.org/officeDocument/2006/relationships/hyperlink" Target="http://www.euroguidance-france.org/" TargetMode="Externa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www.teli.asso.f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www.helpx.net/" TargetMode="External"/><Relationship Id="rId7" Type="http://schemas.openxmlformats.org/officeDocument/2006/relationships/image" Target="../media/image94.png"/><Relationship Id="rId2" Type="http://schemas.openxmlformats.org/officeDocument/2006/relationships/hyperlink" Target="http://www.wwoof.fr/" TargetMode="Externa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www.helpstay.com/" TargetMode="External"/><Relationship Id="rId10" Type="http://schemas.openxmlformats.org/officeDocument/2006/relationships/image" Target="../media/image97.png"/><Relationship Id="rId4" Type="http://schemas.openxmlformats.org/officeDocument/2006/relationships/hyperlink" Target="http://www.workaway.info/index-fr.html" TargetMode="External"/><Relationship Id="rId9"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www.ciep.fr/"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erasmusplus-jeunesse.fr/site/sve_jeunes-17-30-an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www.service-civique.gouv.fr/" TargetMode="Externa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civiweb.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clong-volontariat.org/" TargetMode="External"/><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thecompleteuniversityguide.co.uk/" TargetMode="External"/><Relationship Id="rId2" Type="http://schemas.openxmlformats.org/officeDocument/2006/relationships/hyperlink" Target="http://www.cumulusassociation.or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hyperlink" Target="http://www.britishcouncil.org/fr/france.htm" TargetMode="Externa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hyperlink" Target="http://www.postgrad.hobsons.co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ucas.com/?theme=apply&amp;tile=tile-246"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hyperlink" Target="http://www.gov.uk/student-finance/eu-students" TargetMode="External"/><Relationship Id="rId2" Type="http://schemas.openxmlformats.org/officeDocument/2006/relationships/hyperlink" Target="http://www.studyinscotland.org/" TargetMode="Externa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hyperlink" Target="http://www.timeshighereducation.com/" TargetMode="External"/><Relationship Id="rId4" Type="http://schemas.openxmlformats.org/officeDocument/2006/relationships/hyperlink" Target="http://www.thecompleteuniversityguide.co.uk/"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3" Type="http://schemas.openxmlformats.org/officeDocument/2006/relationships/hyperlink" Target="http://www.studienwahl.de/" TargetMode="External"/><Relationship Id="rId7" Type="http://schemas.openxmlformats.org/officeDocument/2006/relationships/hyperlink" Target="http://ranking.zeit.de/che2016/de" TargetMode="External"/><Relationship Id="rId12" Type="http://schemas.openxmlformats.org/officeDocument/2006/relationships/image" Target="../media/image119.png"/><Relationship Id="rId2" Type="http://schemas.openxmlformats.org/officeDocument/2006/relationships/hyperlink" Target="http://www.hochschulkompass.de/" TargetMode="External"/><Relationship Id="rId1" Type="http://schemas.openxmlformats.org/officeDocument/2006/relationships/slideLayout" Target="../slideLayouts/slideLayout2.xml"/><Relationship Id="rId6" Type="http://schemas.openxmlformats.org/officeDocument/2006/relationships/hyperlink" Target="http://www.studentenwerke.de/" TargetMode="External"/><Relationship Id="rId11" Type="http://schemas.openxmlformats.org/officeDocument/2006/relationships/image" Target="../media/image118.png"/><Relationship Id="rId5" Type="http://schemas.openxmlformats.org/officeDocument/2006/relationships/hyperlink" Target="http://paris.daad.de/bourses_et_subventions.html" TargetMode="External"/><Relationship Id="rId15" Type="http://schemas.openxmlformats.org/officeDocument/2006/relationships/image" Target="../media/image122.png"/><Relationship Id="rId10" Type="http://schemas.openxmlformats.org/officeDocument/2006/relationships/hyperlink" Target="http://www.arbeitsagentur.de/" TargetMode="External"/><Relationship Id="rId4" Type="http://schemas.openxmlformats.org/officeDocument/2006/relationships/hyperlink" Target="http://www.daad.de/" TargetMode="External"/><Relationship Id="rId9" Type="http://schemas.openxmlformats.org/officeDocument/2006/relationships/image" Target="../media/image117.png"/><Relationship Id="rId1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www.studienwahl.d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5.png"/><Relationship Id="rId4" Type="http://schemas.openxmlformats.org/officeDocument/2006/relationships/hyperlink" Target="http://www.dfh-ufa.org/f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universitesquebecoises.ca/" TargetMode="External"/><Relationship Id="rId7" Type="http://schemas.openxmlformats.org/officeDocument/2006/relationships/image" Target="../media/image1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cic.gc.ca/francais/index.asp" TargetMode="External"/><Relationship Id="rId5" Type="http://schemas.openxmlformats.org/officeDocument/2006/relationships/hyperlink" Target="http://www.studyincanada.com/" TargetMode="External"/><Relationship Id="rId4" Type="http://schemas.openxmlformats.org/officeDocument/2006/relationships/hyperlink" Target="http://www.educanada.ca/"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educanada.ca/" TargetMode="External"/><Relationship Id="rId2" Type="http://schemas.openxmlformats.org/officeDocument/2006/relationships/hyperlink" Target="http://www.educationau-incanada.ca/" TargetMode="Externa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2.xml.rels><?xml version="1.0" encoding="UTF-8" standalone="yes"?>
<Relationships xmlns="http://schemas.openxmlformats.org/package/2006/relationships"><Relationship Id="rId3" Type="http://schemas.openxmlformats.org/officeDocument/2006/relationships/hyperlink" Target="http://www.equivalences.cfwb.be/" TargetMode="External"/><Relationship Id="rId2" Type="http://schemas.openxmlformats.org/officeDocument/2006/relationships/hyperlink" Target="http://www.euroguidance-france.org/" TargetMode="Externa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hyperlink" Target="http://www.enseignement.be/" TargetMode="External"/><Relationship Id="rId4" Type="http://schemas.openxmlformats.org/officeDocument/2006/relationships/hyperlink" Target="http://www.studyinbelgium.be/"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www.studyinbelgium.be/"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uned.es/" TargetMode="External"/><Relationship Id="rId2" Type="http://schemas.openxmlformats.org/officeDocument/2006/relationships/hyperlink" Target="http://www.todofp.es/" TargetMode="Externa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hyperlink" Target="http://www.educacion.es/educacion/universidades.ht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www.universidad.es/"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istruzione.it/web/universita/offerta-formativa" TargetMode="External"/><Relationship Id="rId7" Type="http://schemas.openxmlformats.org/officeDocument/2006/relationships/image" Target="../media/image135.jpeg"/><Relationship Id="rId2" Type="http://schemas.openxmlformats.org/officeDocument/2006/relationships/hyperlink" Target="http://www.etudier-en-italie.it/" TargetMode="External"/><Relationship Id="rId1" Type="http://schemas.openxmlformats.org/officeDocument/2006/relationships/slideLayout" Target="../slideLayouts/slideLayout2.xml"/><Relationship Id="rId6" Type="http://schemas.openxmlformats.org/officeDocument/2006/relationships/hyperlink" Target="http://www.euroguidance-france.org/wp-content/uploads/2014/07/drapeau-italie.jpg" TargetMode="External"/><Relationship Id="rId5" Type="http://schemas.openxmlformats.org/officeDocument/2006/relationships/hyperlink" Target="http://www.cestor.it/" TargetMode="External"/><Relationship Id="rId4" Type="http://schemas.openxmlformats.org/officeDocument/2006/relationships/hyperlink" Target="http://iostudio.pubblica.istruzione.it/web/guest/hom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universitaly.it/" TargetMode="External"/><Relationship Id="rId2" Type="http://schemas.openxmlformats.org/officeDocument/2006/relationships/hyperlink" Target="http://www.study-in-italy.it/" TargetMode="Externa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78.xml.rels><?xml version="1.0" encoding="UTF-8" standalone="yes"?>
<Relationships xmlns="http://schemas.openxmlformats.org/package/2006/relationships"><Relationship Id="rId3" Type="http://schemas.openxmlformats.org/officeDocument/2006/relationships/hyperlink" Target="http://www.qualifax.ie/" TargetMode="External"/><Relationship Id="rId2" Type="http://schemas.openxmlformats.org/officeDocument/2006/relationships/hyperlink" Target="http://www.education.ie/" TargetMode="Externa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qualifax.i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ec.europa.eu/eurostat/documents/2995521/8001730/3-26042017-BP-EN.pdf/c22de270-ea00-4581-89bc-501056f9cae2"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3" Type="http://schemas.openxmlformats.org/officeDocument/2006/relationships/hyperlink" Target="http://www.educationusa.state.gov/" TargetMode="External"/><Relationship Id="rId2" Type="http://schemas.openxmlformats.org/officeDocument/2006/relationships/hyperlink" Target="http://www.collegeboard.org/" TargetMode="Externa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hyperlink" Target="http://www.fulbright-france.or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hyperlink" Target="http://www.educationusa.info/"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www.fulbright-france.or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hyperlink" Target="http://www.education.gouv.fr/cid97827/strategie-langues-vivantes.html#Dynamiser_la_mobilite_internationale_des_eleves_au_service_de_leur_reussit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smtClean="0"/>
              <a:t>Partir à l’étranger : </a:t>
            </a:r>
            <a:br>
              <a:rPr lang="fr-FR" dirty="0" smtClean="0"/>
            </a:br>
            <a:r>
              <a:rPr lang="fr-FR" sz="3200" dirty="0" smtClean="0"/>
              <a:t>études, stages, jobs, volontariats…</a:t>
            </a:r>
            <a:endParaRPr lang="fr-FR" sz="3200" dirty="0"/>
          </a:p>
        </p:txBody>
      </p:sp>
      <p:sp>
        <p:nvSpPr>
          <p:cNvPr id="3" name="Sous-titre 2"/>
          <p:cNvSpPr>
            <a:spLocks noGrp="1"/>
          </p:cNvSpPr>
          <p:nvPr>
            <p:ph type="subTitle" idx="1"/>
          </p:nvPr>
        </p:nvSpPr>
        <p:spPr>
          <a:xfrm>
            <a:off x="1060922" y="3862315"/>
            <a:ext cx="6858000" cy="2279177"/>
          </a:xfrm>
        </p:spPr>
        <p:txBody>
          <a:bodyPr>
            <a:normAutofit fontScale="77500" lnSpcReduction="20000"/>
          </a:bodyPr>
          <a:lstStyle/>
          <a:p>
            <a:pPr>
              <a:lnSpc>
                <a:spcPct val="170000"/>
              </a:lnSpc>
            </a:pPr>
            <a:r>
              <a:rPr lang="fr-FR" sz="2500" b="1" dirty="0" smtClean="0"/>
              <a:t>Formation académique Psychologues de l’Education nationale – Académie de Paris</a:t>
            </a:r>
            <a:endParaRPr lang="fr-FR" sz="2500" b="1" dirty="0"/>
          </a:p>
          <a:p>
            <a:endParaRPr lang="fr-FR" sz="2500" b="1" dirty="0" smtClean="0"/>
          </a:p>
          <a:p>
            <a:r>
              <a:rPr lang="fr-FR" sz="2500" b="1" dirty="0" smtClean="0"/>
              <a:t>16 octobre 2017</a:t>
            </a:r>
          </a:p>
          <a:p>
            <a:r>
              <a:rPr lang="fr-FR" sz="2500" b="1" dirty="0" err="1" smtClean="0"/>
              <a:t>Graziana</a:t>
            </a:r>
            <a:r>
              <a:rPr lang="fr-FR" sz="2500" b="1" dirty="0" smtClean="0"/>
              <a:t> </a:t>
            </a:r>
            <a:r>
              <a:rPr lang="fr-FR" sz="2500" b="1" dirty="0" err="1" smtClean="0"/>
              <a:t>Boscato</a:t>
            </a:r>
            <a:r>
              <a:rPr lang="fr-FR" sz="2500" b="1" dirty="0"/>
              <a:t> </a:t>
            </a:r>
            <a:r>
              <a:rPr lang="fr-FR" sz="2500" b="1" dirty="0" smtClean="0"/>
              <a:t>– Manon Klein </a:t>
            </a:r>
          </a:p>
          <a:p>
            <a:r>
              <a:rPr lang="fr-FR" sz="2500" b="1" dirty="0" smtClean="0"/>
              <a:t>CIO </a:t>
            </a:r>
            <a:r>
              <a:rPr lang="fr-FR" sz="2500" b="1" dirty="0" err="1" smtClean="0"/>
              <a:t>Euroguidance</a:t>
            </a:r>
            <a:r>
              <a:rPr lang="fr-FR" sz="2500" b="1" dirty="0" smtClean="0"/>
              <a:t> Strasbourg </a:t>
            </a:r>
            <a:endParaRPr lang="fr-FR" sz="2500" b="1" dirty="0"/>
          </a:p>
          <a:p>
            <a:endParaRPr lang="fr-FR" dirty="0"/>
          </a:p>
        </p:txBody>
      </p:sp>
      <p:pic>
        <p:nvPicPr>
          <p:cNvPr id="4" name="Image 3"/>
          <p:cNvPicPr>
            <a:picLocks noChangeAspect="1"/>
          </p:cNvPicPr>
          <p:nvPr/>
        </p:nvPicPr>
        <p:blipFill>
          <a:blip r:embed="rId2"/>
          <a:stretch>
            <a:fillRect/>
          </a:stretch>
        </p:blipFill>
        <p:spPr>
          <a:xfrm>
            <a:off x="7488321" y="368065"/>
            <a:ext cx="861203" cy="921487"/>
          </a:xfrm>
          <a:prstGeom prst="rect">
            <a:avLst/>
          </a:prstGeom>
        </p:spPr>
      </p:pic>
    </p:spTree>
    <p:extLst>
      <p:ext uri="{BB962C8B-B14F-4D97-AF65-F5344CB8AC3E}">
        <p14:creationId xmlns:p14="http://schemas.microsoft.com/office/powerpoint/2010/main" val="624327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200" dirty="0" smtClean="0"/>
              <a:t>Le processus de Bologne</a:t>
            </a:r>
          </a:p>
        </p:txBody>
      </p:sp>
      <p:sp>
        <p:nvSpPr>
          <p:cNvPr id="3" name="Espace réservé du contenu 2"/>
          <p:cNvSpPr>
            <a:spLocks noGrp="1"/>
          </p:cNvSpPr>
          <p:nvPr>
            <p:ph idx="1"/>
          </p:nvPr>
        </p:nvSpPr>
        <p:spPr/>
        <p:txBody>
          <a:bodyPr rtlCol="0">
            <a:normAutofit fontScale="77500" lnSpcReduction="20000"/>
          </a:bodyPr>
          <a:lstStyle/>
          <a:p>
            <a:pPr marL="0" indent="0" eaLnBrk="1" fontAlgn="auto" hangingPunct="1">
              <a:lnSpc>
                <a:spcPct val="140000"/>
              </a:lnSpc>
              <a:spcAft>
                <a:spcPts val="0"/>
              </a:spcAft>
              <a:buFont typeface="Arial" panose="020B0604020202020204" pitchFamily="34" charset="0"/>
              <a:buNone/>
              <a:defRPr/>
            </a:pPr>
            <a:r>
              <a:rPr lang="fr-FR" b="1" dirty="0"/>
              <a:t>Le processus de Bologne (1999)</a:t>
            </a:r>
            <a:r>
              <a:rPr lang="fr-FR" dirty="0"/>
              <a:t> ou l’harmonisation européenne des études universitaires </a:t>
            </a:r>
            <a:r>
              <a:rPr lang="fr-FR" dirty="0" smtClean="0"/>
              <a:t>pour </a:t>
            </a:r>
            <a:r>
              <a:rPr lang="fr-FR" dirty="0"/>
              <a:t>favoriser reconnaissance des diplômes </a:t>
            </a:r>
            <a:r>
              <a:rPr lang="fr-FR" dirty="0" smtClean="0"/>
              <a:t> </a:t>
            </a:r>
            <a:endParaRPr lang="fr-FR" dirty="0"/>
          </a:p>
          <a:p>
            <a:pPr eaLnBrk="1" fontAlgn="auto" hangingPunct="1">
              <a:lnSpc>
                <a:spcPct val="140000"/>
              </a:lnSpc>
              <a:spcAft>
                <a:spcPts val="0"/>
              </a:spcAft>
              <a:buClr>
                <a:schemeClr val="tx1"/>
              </a:buClr>
              <a:defRPr/>
            </a:pPr>
            <a:r>
              <a:rPr lang="fr-FR" dirty="0"/>
              <a:t>schéma LMD (en France), </a:t>
            </a:r>
            <a:endParaRPr lang="fr-FR" dirty="0" smtClean="0"/>
          </a:p>
          <a:p>
            <a:pPr eaLnBrk="1" fontAlgn="auto" hangingPunct="1">
              <a:lnSpc>
                <a:spcPct val="140000"/>
              </a:lnSpc>
              <a:spcAft>
                <a:spcPts val="0"/>
              </a:spcAft>
              <a:buClr>
                <a:schemeClr val="tx1"/>
              </a:buClr>
              <a:defRPr/>
            </a:pPr>
            <a:r>
              <a:rPr lang="fr-FR" dirty="0" smtClean="0"/>
              <a:t>crédits ECTS,</a:t>
            </a:r>
          </a:p>
          <a:p>
            <a:pPr eaLnBrk="1" fontAlgn="auto" hangingPunct="1">
              <a:lnSpc>
                <a:spcPct val="140000"/>
              </a:lnSpc>
              <a:spcAft>
                <a:spcPts val="0"/>
              </a:spcAft>
              <a:buClr>
                <a:schemeClr val="tx1"/>
              </a:buClr>
              <a:defRPr/>
            </a:pPr>
            <a:r>
              <a:rPr lang="fr-FR" dirty="0" smtClean="0"/>
              <a:t>supplément </a:t>
            </a:r>
            <a:r>
              <a:rPr lang="fr-FR" dirty="0"/>
              <a:t>au </a:t>
            </a:r>
            <a:r>
              <a:rPr lang="fr-FR" dirty="0" smtClean="0"/>
              <a:t>diplôme</a:t>
            </a:r>
          </a:p>
          <a:p>
            <a:pPr marL="0" indent="0" eaLnBrk="1" fontAlgn="auto" hangingPunct="1">
              <a:lnSpc>
                <a:spcPct val="140000"/>
              </a:lnSpc>
              <a:spcAft>
                <a:spcPts val="0"/>
              </a:spcAft>
              <a:buClr>
                <a:schemeClr val="tx1"/>
              </a:buClr>
              <a:buNone/>
              <a:defRPr/>
            </a:pPr>
            <a:r>
              <a:rPr lang="fr-FR" u="sng" dirty="0" smtClean="0"/>
              <a:t>Concrètement :</a:t>
            </a:r>
          </a:p>
          <a:p>
            <a:pPr eaLnBrk="1" fontAlgn="auto" hangingPunct="1">
              <a:lnSpc>
                <a:spcPct val="140000"/>
              </a:lnSpc>
              <a:spcAft>
                <a:spcPts val="0"/>
              </a:spcAft>
              <a:buClr>
                <a:schemeClr val="tx1"/>
              </a:buClr>
              <a:defRPr/>
            </a:pPr>
            <a:r>
              <a:rPr lang="fr-FR" dirty="0" smtClean="0"/>
              <a:t>Possibilité </a:t>
            </a:r>
            <a:r>
              <a:rPr lang="fr-FR" dirty="0"/>
              <a:t>de de s’inscrire dans n’importe quel pays de l’Union européenne à partir de la première année d’enseignement </a:t>
            </a:r>
            <a:r>
              <a:rPr lang="fr-FR" dirty="0" smtClean="0"/>
              <a:t>supérieur</a:t>
            </a:r>
          </a:p>
          <a:p>
            <a:pPr eaLnBrk="1" fontAlgn="auto" hangingPunct="1">
              <a:lnSpc>
                <a:spcPct val="140000"/>
              </a:lnSpc>
              <a:spcAft>
                <a:spcPts val="0"/>
              </a:spcAft>
              <a:buClr>
                <a:schemeClr val="tx1"/>
              </a:buClr>
              <a:defRPr/>
            </a:pPr>
            <a:r>
              <a:rPr lang="fr-FR" dirty="0" smtClean="0"/>
              <a:t>Le </a:t>
            </a:r>
            <a:r>
              <a:rPr lang="fr-FR" dirty="0"/>
              <a:t>baccalauréat est admis en équivalence du diplôme de fin d’enseignement secondaire </a:t>
            </a:r>
            <a:r>
              <a:rPr lang="fr-FR" dirty="0" smtClean="0"/>
              <a:t>qui donne accès à l’université dans le </a:t>
            </a:r>
            <a:r>
              <a:rPr lang="fr-FR" dirty="0"/>
              <a:t>pays </a:t>
            </a:r>
            <a:r>
              <a:rPr lang="fr-FR" dirty="0" smtClean="0"/>
              <a:t>envisagé</a:t>
            </a:r>
          </a:p>
          <a:p>
            <a:pPr eaLnBrk="1" fontAlgn="auto" hangingPunct="1">
              <a:lnSpc>
                <a:spcPct val="140000"/>
              </a:lnSpc>
              <a:spcAft>
                <a:spcPts val="0"/>
              </a:spcAft>
              <a:buClr>
                <a:schemeClr val="tx1"/>
              </a:buClr>
              <a:defRPr/>
            </a:pPr>
            <a:r>
              <a:rPr lang="fr-FR" dirty="0" smtClean="0"/>
              <a:t>Mêmes </a:t>
            </a:r>
            <a:r>
              <a:rPr lang="fr-FR" dirty="0"/>
              <a:t>droits d’inscription/frais de scolarité que les étudiants nationaux et  même processus de sélection</a:t>
            </a:r>
          </a:p>
        </p:txBody>
      </p:sp>
    </p:spTree>
    <p:extLst>
      <p:ext uri="{BB962C8B-B14F-4D97-AF65-F5344CB8AC3E}">
        <p14:creationId xmlns:p14="http://schemas.microsoft.com/office/powerpoint/2010/main" val="3142608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22301"/>
            <a:ext cx="8913813" cy="914400"/>
          </a:xfrm>
        </p:spPr>
        <p:txBody>
          <a:bodyPr>
            <a:normAutofit/>
          </a:bodyPr>
          <a:lstStyle/>
          <a:p>
            <a:pPr algn="ctr"/>
            <a:r>
              <a:rPr lang="fr-FR" sz="3200" b="1" dirty="0" smtClean="0"/>
              <a:t>Erasmus+</a:t>
            </a:r>
            <a:endParaRPr lang="fr-FR" sz="1050" b="1" i="1" dirty="0"/>
          </a:p>
        </p:txBody>
      </p:sp>
      <p:sp>
        <p:nvSpPr>
          <p:cNvPr id="3" name="Espace réservé du contenu 2"/>
          <p:cNvSpPr>
            <a:spLocks noGrp="1"/>
          </p:cNvSpPr>
          <p:nvPr>
            <p:ph idx="1"/>
          </p:nvPr>
        </p:nvSpPr>
        <p:spPr>
          <a:xfrm>
            <a:off x="1114424" y="1604754"/>
            <a:ext cx="7610476" cy="4300703"/>
          </a:xfrm>
        </p:spPr>
        <p:txBody>
          <a:bodyPr>
            <a:normAutofit/>
          </a:bodyPr>
          <a:lstStyle/>
          <a:p>
            <a:pPr>
              <a:buFont typeface="Wingdings" charset="2"/>
              <a:buChar char="²"/>
            </a:pPr>
            <a:r>
              <a:rPr lang="fr-FR" b="1" dirty="0" smtClean="0">
                <a:solidFill>
                  <a:schemeClr val="accent3">
                    <a:lumMod val="75000"/>
                  </a:schemeClr>
                </a:solidFill>
              </a:rPr>
              <a:t>Erasmus + (2014-2020) 14,7 Mds €             </a:t>
            </a:r>
            <a:r>
              <a:rPr lang="fr-FR" sz="1400" b="1" dirty="0" smtClean="0">
                <a:solidFill>
                  <a:schemeClr val="tx1"/>
                </a:solidFill>
              </a:rPr>
              <a:t>(budget x 7)  </a:t>
            </a:r>
            <a:r>
              <a:rPr lang="fr-FR" sz="1400" b="1" i="1" dirty="0" smtClean="0">
                <a:solidFill>
                  <a:schemeClr val="tx1"/>
                </a:solidFill>
              </a:rPr>
              <a:t>1987</a:t>
            </a:r>
          </a:p>
          <a:p>
            <a:pPr lvl="1"/>
            <a:r>
              <a:rPr lang="fr-FR" b="1" dirty="0" smtClean="0">
                <a:solidFill>
                  <a:srgbClr val="0056AD"/>
                </a:solidFill>
              </a:rPr>
              <a:t>actions de mobilité </a:t>
            </a:r>
            <a:r>
              <a:rPr lang="fr-FR" dirty="0" smtClean="0"/>
              <a:t>(63%)</a:t>
            </a:r>
          </a:p>
          <a:p>
            <a:pPr lvl="1"/>
            <a:r>
              <a:rPr lang="fr-FR" b="1" dirty="0" smtClean="0">
                <a:solidFill>
                  <a:srgbClr val="00A1FF"/>
                </a:solidFill>
              </a:rPr>
              <a:t>partenariats stratégiques et coopération </a:t>
            </a:r>
            <a:r>
              <a:rPr lang="fr-FR" dirty="0" smtClean="0"/>
              <a:t>(28%)</a:t>
            </a:r>
          </a:p>
          <a:p>
            <a:pPr lvl="1"/>
            <a:r>
              <a:rPr lang="fr-FR" dirty="0" smtClean="0"/>
              <a:t>soutien aux politiques (4,2%)</a:t>
            </a:r>
          </a:p>
          <a:p>
            <a:pPr lvl="1"/>
            <a:r>
              <a:rPr lang="fr-FR" dirty="0" smtClean="0"/>
              <a:t>+ programme Jean Monnet  + Sport</a:t>
            </a:r>
          </a:p>
          <a:p>
            <a:pPr lvl="1"/>
            <a:endParaRPr lang="fr-FR" dirty="0"/>
          </a:p>
          <a:p>
            <a:pPr marL="349250" lvl="1" indent="0">
              <a:buNone/>
            </a:pPr>
            <a:endParaRPr lang="fr-FR" dirty="0" smtClean="0"/>
          </a:p>
          <a:p>
            <a:pPr lvl="1"/>
            <a:endParaRPr lang="fr-FR" dirty="0"/>
          </a:p>
        </p:txBody>
      </p:sp>
      <p:pic>
        <p:nvPicPr>
          <p:cNvPr id="4" name="Image 3" descr="Capture d’écran 2015-11-20 à 18.45.28.png"/>
          <p:cNvPicPr>
            <a:picLocks noChangeAspect="1"/>
          </p:cNvPicPr>
          <p:nvPr/>
        </p:nvPicPr>
        <p:blipFill rotWithShape="1">
          <a:blip r:embed="rId2" cstate="email">
            <a:extLst>
              <a:ext uri="{28A0092B-C50C-407E-A947-70E740481C1C}">
                <a14:useLocalDpi xmlns:a14="http://schemas.microsoft.com/office/drawing/2010/main" val="0"/>
              </a:ext>
            </a:extLst>
          </a:blip>
          <a:srcRect b="6746"/>
          <a:stretch/>
        </p:blipFill>
        <p:spPr>
          <a:xfrm>
            <a:off x="766529" y="3466901"/>
            <a:ext cx="7181402" cy="3135087"/>
          </a:xfrm>
          <a:prstGeom prst="rect">
            <a:avLst/>
          </a:prstGeom>
        </p:spPr>
      </p:pic>
    </p:spTree>
    <p:extLst>
      <p:ext uri="{BB962C8B-B14F-4D97-AF65-F5344CB8AC3E}">
        <p14:creationId xmlns:p14="http://schemas.microsoft.com/office/powerpoint/2010/main" val="1190823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8650" y="2271579"/>
            <a:ext cx="8229600" cy="3689251"/>
          </a:xfrm>
        </p:spPr>
        <p:txBody>
          <a:bodyPr/>
          <a:lstStyle/>
          <a:p>
            <a:r>
              <a:rPr lang="fr-FR" sz="2400" dirty="0" smtClean="0">
                <a:latin typeface="Arial" pitchFamily="34" charset="0"/>
                <a:cs typeface="Arial" pitchFamily="34" charset="0"/>
              </a:rPr>
              <a:t>Outil de comparaison des qualifications européennes</a:t>
            </a:r>
            <a:endParaRPr lang="fr-FR" sz="800" dirty="0" smtClean="0">
              <a:latin typeface="Arial" pitchFamily="34" charset="0"/>
              <a:cs typeface="Arial" pitchFamily="34" charset="0"/>
            </a:endParaRPr>
          </a:p>
          <a:p>
            <a:pPr algn="ctr">
              <a:buNone/>
            </a:pPr>
            <a:r>
              <a:rPr lang="fr-FR" dirty="0" smtClean="0">
                <a:latin typeface="Arial" pitchFamily="34" charset="0"/>
                <a:cs typeface="Arial" pitchFamily="34" charset="0"/>
                <a:hlinkClick r:id="rId2"/>
              </a:rPr>
              <a:t>https</a:t>
            </a:r>
            <a:r>
              <a:rPr lang="fr-FR" dirty="0">
                <a:latin typeface="Arial" pitchFamily="34" charset="0"/>
                <a:cs typeface="Arial" pitchFamily="34" charset="0"/>
                <a:hlinkClick r:id="rId2"/>
              </a:rPr>
              <a:t>://ec.europa.eu/ploteus/en/compare</a:t>
            </a:r>
            <a:endParaRPr lang="fr-FR"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2790865" y="1058710"/>
            <a:ext cx="3379819" cy="991197"/>
          </a:xfrm>
          <a:prstGeom prst="rect">
            <a:avLst/>
          </a:prstGeom>
          <a:noFill/>
          <a:ln w="9525">
            <a:noFill/>
            <a:miter lim="800000"/>
            <a:headEnd/>
            <a:tailEnd/>
          </a:ln>
        </p:spPr>
      </p:pic>
      <p:pic>
        <p:nvPicPr>
          <p:cNvPr id="4" name="Image 3" descr="Capture d’écran 2015-01-12 à 19.47.31.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85491" y="3330054"/>
            <a:ext cx="3790568" cy="3311922"/>
          </a:xfrm>
          <a:prstGeom prst="rect">
            <a:avLst/>
          </a:prstGeom>
        </p:spPr>
      </p:pic>
      <p:sp>
        <p:nvSpPr>
          <p:cNvPr id="5" name="Titre 1"/>
          <p:cNvSpPr>
            <a:spLocks noGrp="1"/>
          </p:cNvSpPr>
          <p:nvPr>
            <p:ph type="title"/>
          </p:nvPr>
        </p:nvSpPr>
        <p:spPr>
          <a:xfrm>
            <a:off x="628650" y="0"/>
            <a:ext cx="7886700" cy="1325563"/>
          </a:xfrm>
        </p:spPr>
        <p:txBody>
          <a:bodyPr>
            <a:normAutofit/>
          </a:bodyPr>
          <a:lstStyle/>
          <a:p>
            <a:pPr algn="ctr"/>
            <a:r>
              <a:rPr lang="fr-FR" sz="3200" b="1" dirty="0" smtClean="0"/>
              <a:t>Cadre européen des Certifications – CEC </a:t>
            </a:r>
            <a:endParaRPr lang="fr-FR" sz="3200" b="1" dirty="0"/>
          </a:p>
        </p:txBody>
      </p:sp>
    </p:spTree>
    <p:extLst>
      <p:ext uri="{BB962C8B-B14F-4D97-AF65-F5344CB8AC3E}">
        <p14:creationId xmlns:p14="http://schemas.microsoft.com/office/powerpoint/2010/main" val="31801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a:xfrm>
            <a:off x="431800" y="114300"/>
            <a:ext cx="8229600" cy="1143000"/>
          </a:xfrm>
        </p:spPr>
        <p:txBody>
          <a:bodyPr>
            <a:normAutofit/>
          </a:bodyPr>
          <a:lstStyle/>
          <a:p>
            <a:pPr algn="ctr"/>
            <a:r>
              <a:rPr lang="fr-FR" altLang="fr-FR" sz="3100" b="1" dirty="0" smtClean="0"/>
              <a:t>Les principaux réseaux européens</a:t>
            </a:r>
          </a:p>
        </p:txBody>
      </p:sp>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1014413"/>
            <a:ext cx="10128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5438775" y="2243138"/>
            <a:ext cx="3600450" cy="1385887"/>
          </a:xfrm>
          <a:prstGeom prst="rect">
            <a:avLst/>
          </a:prstGeom>
          <a:noFill/>
        </p:spPr>
        <p:txBody>
          <a:bodyPr>
            <a:spAutoFit/>
          </a:bodyPr>
          <a:lstStyle/>
          <a:p>
            <a:pPr algn="ctr" eaLnBrk="1" fontAlgn="auto" hangingPunct="1">
              <a:spcAft>
                <a:spcPts val="0"/>
              </a:spcAft>
              <a:defRPr/>
            </a:pPr>
            <a:r>
              <a:rPr lang="en-GB" sz="1400" b="1" dirty="0">
                <a:solidFill>
                  <a:schemeClr val="tx1">
                    <a:lumMod val="75000"/>
                    <a:lumOff val="25000"/>
                  </a:schemeClr>
                </a:solidFill>
                <a:latin typeface="+mj-lt"/>
              </a:rPr>
              <a:t>European Employment Services network </a:t>
            </a:r>
            <a:endParaRPr lang="en-GB" sz="1400" dirty="0">
              <a:solidFill>
                <a:schemeClr val="tx1">
                  <a:lumMod val="75000"/>
                  <a:lumOff val="25000"/>
                </a:schemeClr>
              </a:solidFill>
              <a:latin typeface="+mj-lt"/>
            </a:endParaRPr>
          </a:p>
          <a:p>
            <a:pPr eaLnBrk="1" fontAlgn="auto" hangingPunct="1">
              <a:spcAft>
                <a:spcPts val="0"/>
              </a:spcAft>
              <a:defRPr/>
            </a:pPr>
            <a:r>
              <a:rPr lang="en-GB" sz="1400" dirty="0" err="1">
                <a:solidFill>
                  <a:schemeClr val="tx1">
                    <a:lumMod val="75000"/>
                    <a:lumOff val="25000"/>
                  </a:schemeClr>
                </a:solidFill>
                <a:latin typeface="+mj-lt"/>
              </a:rPr>
              <a:t>Réseau</a:t>
            </a:r>
            <a:r>
              <a:rPr lang="en-GB" sz="1400" dirty="0">
                <a:solidFill>
                  <a:schemeClr val="tx1">
                    <a:lumMod val="75000"/>
                    <a:lumOff val="25000"/>
                  </a:schemeClr>
                </a:solidFill>
                <a:latin typeface="+mj-lt"/>
              </a:rPr>
              <a:t> de </a:t>
            </a:r>
            <a:r>
              <a:rPr lang="en-GB" sz="1400" dirty="0" err="1">
                <a:solidFill>
                  <a:schemeClr val="tx1">
                    <a:lumMod val="75000"/>
                    <a:lumOff val="25000"/>
                  </a:schemeClr>
                </a:solidFill>
                <a:latin typeface="+mj-lt"/>
              </a:rPr>
              <a:t>coopération</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crée</a:t>
            </a:r>
            <a:r>
              <a:rPr lang="en-GB" sz="1400" dirty="0">
                <a:solidFill>
                  <a:schemeClr val="tx1">
                    <a:lumMod val="75000"/>
                    <a:lumOff val="25000"/>
                  </a:schemeClr>
                </a:solidFill>
                <a:latin typeface="+mj-lt"/>
              </a:rPr>
              <a:t> pour </a:t>
            </a:r>
            <a:r>
              <a:rPr lang="en-GB" sz="1400" dirty="0" err="1">
                <a:solidFill>
                  <a:schemeClr val="tx1">
                    <a:lumMod val="75000"/>
                    <a:lumOff val="25000"/>
                  </a:schemeClr>
                </a:solidFill>
                <a:latin typeface="+mj-lt"/>
              </a:rPr>
              <a:t>faciliter</a:t>
            </a:r>
            <a:r>
              <a:rPr lang="en-GB" sz="1400" dirty="0">
                <a:solidFill>
                  <a:schemeClr val="tx1">
                    <a:lumMod val="75000"/>
                    <a:lumOff val="25000"/>
                  </a:schemeClr>
                </a:solidFill>
                <a:latin typeface="+mj-lt"/>
              </a:rPr>
              <a:t> la </a:t>
            </a:r>
            <a:r>
              <a:rPr lang="en-GB" sz="1400" dirty="0" err="1">
                <a:solidFill>
                  <a:schemeClr val="tx1">
                    <a:lumMod val="75000"/>
                    <a:lumOff val="25000"/>
                  </a:schemeClr>
                </a:solidFill>
                <a:latin typeface="+mj-lt"/>
              </a:rPr>
              <a:t>libre</a:t>
            </a:r>
            <a:r>
              <a:rPr lang="en-GB" sz="1400" dirty="0">
                <a:solidFill>
                  <a:schemeClr val="tx1">
                    <a:lumMod val="75000"/>
                    <a:lumOff val="25000"/>
                  </a:schemeClr>
                </a:solidFill>
                <a:latin typeface="+mj-lt"/>
              </a:rPr>
              <a:t> circulation des </a:t>
            </a:r>
            <a:r>
              <a:rPr lang="en-GB" sz="1400" dirty="0" err="1">
                <a:solidFill>
                  <a:schemeClr val="tx1">
                    <a:lumMod val="75000"/>
                    <a:lumOff val="25000"/>
                  </a:schemeClr>
                </a:solidFill>
                <a:latin typeface="+mj-lt"/>
              </a:rPr>
              <a:t>travailleurs</a:t>
            </a:r>
            <a:r>
              <a:rPr lang="en-GB" sz="1400" dirty="0">
                <a:solidFill>
                  <a:schemeClr val="tx1">
                    <a:lumMod val="75000"/>
                    <a:lumOff val="25000"/>
                  </a:schemeClr>
                </a:solidFill>
                <a:latin typeface="+mj-lt"/>
              </a:rPr>
              <a:t> à travers </a:t>
            </a:r>
            <a:r>
              <a:rPr lang="en-GB" sz="1400" dirty="0" err="1">
                <a:solidFill>
                  <a:schemeClr val="tx1">
                    <a:lumMod val="75000"/>
                    <a:lumOff val="25000"/>
                  </a:schemeClr>
                </a:solidFill>
                <a:latin typeface="+mj-lt"/>
              </a:rPr>
              <a:t>l’Europe</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l’EEE</a:t>
            </a:r>
            <a:r>
              <a:rPr lang="en-GB" sz="1400" dirty="0">
                <a:solidFill>
                  <a:schemeClr val="tx1">
                    <a:lumMod val="75000"/>
                    <a:lumOff val="25000"/>
                  </a:schemeClr>
                </a:solidFill>
                <a:latin typeface="+mj-lt"/>
              </a:rPr>
              <a:t> et la Suisse. </a:t>
            </a:r>
          </a:p>
          <a:p>
            <a:pPr eaLnBrk="1" fontAlgn="auto" hangingPunct="1">
              <a:spcAft>
                <a:spcPts val="0"/>
              </a:spcAft>
              <a:buFont typeface="Wingdings 2" panose="05020102010507070707" pitchFamily="18" charset="2"/>
              <a:buNone/>
              <a:defRPr/>
            </a:pPr>
            <a:r>
              <a:rPr lang="fr-FR" sz="1400" dirty="0">
                <a:solidFill>
                  <a:schemeClr val="tx1">
                    <a:lumMod val="75000"/>
                    <a:lumOff val="25000"/>
                  </a:schemeClr>
                </a:solidFill>
                <a:latin typeface="+mj-lt"/>
                <a:hlinkClick r:id="rId3"/>
              </a:rPr>
              <a:t>https://ec.europa.eu/eures</a:t>
            </a:r>
            <a:endParaRPr lang="fr-FR" sz="1400" dirty="0">
              <a:solidFill>
                <a:schemeClr val="tx1">
                  <a:lumMod val="75000"/>
                  <a:lumOff val="25000"/>
                </a:schemeClr>
              </a:solidFill>
              <a:latin typeface="+mj-lt"/>
            </a:endParaRPr>
          </a:p>
        </p:txBody>
      </p:sp>
      <p:pic>
        <p:nvPicPr>
          <p:cNvPr id="7173" name="Picture 3"/>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815975" y="1014413"/>
            <a:ext cx="587375" cy="1157287"/>
          </a:xfrm>
          <a:noFill/>
        </p:spPr>
      </p:pic>
      <p:sp>
        <p:nvSpPr>
          <p:cNvPr id="7" name="ZoneTexte 6"/>
          <p:cNvSpPr txBox="1"/>
          <p:nvPr/>
        </p:nvSpPr>
        <p:spPr>
          <a:xfrm>
            <a:off x="1403350" y="1257300"/>
            <a:ext cx="4248150" cy="954088"/>
          </a:xfrm>
          <a:prstGeom prst="rect">
            <a:avLst/>
          </a:prstGeom>
          <a:noFill/>
        </p:spPr>
        <p:txBody>
          <a:bodyPr>
            <a:spAutoFit/>
          </a:bodyPr>
          <a:lstStyle/>
          <a:p>
            <a:pPr eaLnBrk="1" hangingPunct="1">
              <a:defRPr/>
            </a:pPr>
            <a:r>
              <a:rPr lang="fr-FR" sz="1400" dirty="0">
                <a:latin typeface="+mj-lt"/>
              </a:rPr>
              <a:t>Renseigner les personnes sur la procédure de reconnaissance des diplômes d’un diplôme obtenu en dehors du pays d’accueil + attestations </a:t>
            </a:r>
          </a:p>
          <a:p>
            <a:pPr eaLnBrk="1" hangingPunct="1">
              <a:defRPr/>
            </a:pPr>
            <a:r>
              <a:rPr lang="fr-FR" sz="1400" dirty="0">
                <a:latin typeface="+mj-lt"/>
              </a:rPr>
              <a:t> </a:t>
            </a:r>
            <a:r>
              <a:rPr lang="fr-FR" sz="1400" dirty="0">
                <a:latin typeface="+mj-lt"/>
                <a:hlinkClick r:id="rId5"/>
              </a:rPr>
              <a:t>www.enic-naric.net</a:t>
            </a:r>
            <a:r>
              <a:rPr lang="fr-FR" sz="1400" dirty="0">
                <a:latin typeface="+mj-lt"/>
              </a:rPr>
              <a:t> </a:t>
            </a:r>
          </a:p>
        </p:txBody>
      </p:sp>
      <p:sp>
        <p:nvSpPr>
          <p:cNvPr id="9" name="ZoneTexte 8"/>
          <p:cNvSpPr txBox="1"/>
          <p:nvPr/>
        </p:nvSpPr>
        <p:spPr>
          <a:xfrm>
            <a:off x="31750" y="2935288"/>
            <a:ext cx="4681538" cy="739775"/>
          </a:xfrm>
          <a:prstGeom prst="rect">
            <a:avLst/>
          </a:prstGeom>
          <a:noFill/>
        </p:spPr>
        <p:txBody>
          <a:bodyPr>
            <a:spAutoFit/>
          </a:bodyPr>
          <a:lstStyle/>
          <a:p>
            <a:pPr eaLnBrk="1" fontAlgn="auto" hangingPunct="1">
              <a:spcAft>
                <a:spcPts val="0"/>
              </a:spcAft>
              <a:buClr>
                <a:schemeClr val="accent3"/>
              </a:buClr>
              <a:buFont typeface="Wingdings 2"/>
              <a:buNone/>
              <a:defRPr/>
            </a:pP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Reseau</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européen</a:t>
            </a:r>
            <a:r>
              <a:rPr lang="en-GB" sz="1400" dirty="0">
                <a:solidFill>
                  <a:schemeClr val="tx1">
                    <a:lumMod val="75000"/>
                    <a:lumOff val="25000"/>
                  </a:schemeClr>
                </a:solidFill>
                <a:latin typeface="+mj-lt"/>
              </a:rPr>
              <a:t> </a:t>
            </a:r>
            <a:r>
              <a:rPr lang="en-GB" sz="1400" b="1" dirty="0" err="1">
                <a:solidFill>
                  <a:schemeClr val="tx1">
                    <a:lumMod val="75000"/>
                    <a:lumOff val="25000"/>
                  </a:schemeClr>
                </a:solidFill>
                <a:latin typeface="+mj-lt"/>
              </a:rPr>
              <a:t>d’information</a:t>
            </a:r>
            <a:r>
              <a:rPr lang="en-GB" sz="1400" b="1" dirty="0">
                <a:solidFill>
                  <a:schemeClr val="tx1">
                    <a:lumMod val="75000"/>
                    <a:lumOff val="25000"/>
                  </a:schemeClr>
                </a:solidFill>
                <a:latin typeface="+mj-lt"/>
              </a:rPr>
              <a:t> </a:t>
            </a:r>
            <a:r>
              <a:rPr lang="en-GB" sz="1400" b="1" dirty="0" err="1">
                <a:solidFill>
                  <a:schemeClr val="tx1">
                    <a:lumMod val="75000"/>
                    <a:lumOff val="25000"/>
                  </a:schemeClr>
                </a:solidFill>
                <a:latin typeface="+mj-lt"/>
              </a:rPr>
              <a:t>destiné</a:t>
            </a:r>
            <a:r>
              <a:rPr lang="en-GB" sz="1400" b="1" dirty="0">
                <a:solidFill>
                  <a:schemeClr val="tx1">
                    <a:lumMod val="75000"/>
                    <a:lumOff val="25000"/>
                  </a:schemeClr>
                </a:solidFill>
                <a:latin typeface="+mj-lt"/>
              </a:rPr>
              <a:t> aux </a:t>
            </a:r>
            <a:r>
              <a:rPr lang="en-GB" sz="1400" b="1" dirty="0" err="1">
                <a:solidFill>
                  <a:schemeClr val="tx1">
                    <a:lumMod val="75000"/>
                    <a:lumOff val="25000"/>
                  </a:schemeClr>
                </a:solidFill>
                <a:latin typeface="+mj-lt"/>
              </a:rPr>
              <a:t>jeunes</a:t>
            </a:r>
            <a:r>
              <a:rPr lang="en-GB" sz="1400" b="1" dirty="0">
                <a:solidFill>
                  <a:schemeClr val="tx1">
                    <a:lumMod val="75000"/>
                    <a:lumOff val="25000"/>
                  </a:schemeClr>
                </a:solidFill>
                <a:latin typeface="+mj-lt"/>
              </a:rPr>
              <a:t> </a:t>
            </a:r>
            <a:r>
              <a:rPr lang="en-GB" sz="1400" dirty="0">
                <a:solidFill>
                  <a:schemeClr val="tx1">
                    <a:lumMod val="75000"/>
                    <a:lumOff val="25000"/>
                  </a:schemeClr>
                </a:solidFill>
                <a:latin typeface="+mj-lt"/>
              </a:rPr>
              <a:t>et aux </a:t>
            </a:r>
            <a:r>
              <a:rPr lang="en-GB" sz="1400" dirty="0" err="1">
                <a:solidFill>
                  <a:schemeClr val="tx1">
                    <a:lumMod val="75000"/>
                    <a:lumOff val="25000"/>
                  </a:schemeClr>
                </a:solidFill>
                <a:latin typeface="+mj-lt"/>
              </a:rPr>
              <a:t>professionnels</a:t>
            </a:r>
            <a:r>
              <a:rPr lang="en-GB" sz="1400" dirty="0">
                <a:solidFill>
                  <a:schemeClr val="tx1">
                    <a:lumMod val="75000"/>
                    <a:lumOff val="25000"/>
                  </a:schemeClr>
                </a:solidFill>
                <a:latin typeface="+mj-lt"/>
              </a:rPr>
              <a:t> qui </a:t>
            </a:r>
            <a:r>
              <a:rPr lang="en-GB" sz="1400" dirty="0" err="1">
                <a:solidFill>
                  <a:schemeClr val="tx1">
                    <a:lumMod val="75000"/>
                    <a:lumOff val="25000"/>
                  </a:schemeClr>
                </a:solidFill>
                <a:latin typeface="+mj-lt"/>
              </a:rPr>
              <a:t>travaillent</a:t>
            </a:r>
            <a:r>
              <a:rPr lang="en-GB" sz="1400" dirty="0">
                <a:solidFill>
                  <a:schemeClr val="tx1">
                    <a:lumMod val="75000"/>
                    <a:lumOff val="25000"/>
                  </a:schemeClr>
                </a:solidFill>
                <a:latin typeface="+mj-lt"/>
              </a:rPr>
              <a:t> avec </a:t>
            </a:r>
            <a:r>
              <a:rPr lang="en-GB" sz="1400" dirty="0" err="1">
                <a:solidFill>
                  <a:schemeClr val="tx1">
                    <a:lumMod val="75000"/>
                    <a:lumOff val="25000"/>
                  </a:schemeClr>
                </a:solidFill>
                <a:latin typeface="+mj-lt"/>
              </a:rPr>
              <a:t>eux</a:t>
            </a:r>
            <a:r>
              <a:rPr lang="en-GB" sz="1400" dirty="0">
                <a:solidFill>
                  <a:schemeClr val="tx1">
                    <a:lumMod val="75000"/>
                    <a:lumOff val="25000"/>
                  </a:schemeClr>
                </a:solidFill>
                <a:latin typeface="+mj-lt"/>
              </a:rPr>
              <a:t> : </a:t>
            </a:r>
            <a:r>
              <a:rPr lang="en-GB" sz="1400" dirty="0" err="1">
                <a:solidFill>
                  <a:schemeClr val="tx1">
                    <a:lumMod val="75000"/>
                    <a:lumOff val="25000"/>
                  </a:schemeClr>
                </a:solidFill>
                <a:latin typeface="+mj-lt"/>
              </a:rPr>
              <a:t>études</a:t>
            </a:r>
            <a:r>
              <a:rPr lang="en-GB" sz="1400" dirty="0">
                <a:solidFill>
                  <a:schemeClr val="tx1">
                    <a:lumMod val="75000"/>
                    <a:lumOff val="25000"/>
                  </a:schemeClr>
                </a:solidFill>
                <a:latin typeface="+mj-lt"/>
              </a:rPr>
              <a:t>, travail, </a:t>
            </a:r>
            <a:r>
              <a:rPr lang="en-GB" sz="1400" dirty="0" err="1">
                <a:solidFill>
                  <a:schemeClr val="tx1">
                    <a:lumMod val="75000"/>
                    <a:lumOff val="25000"/>
                  </a:schemeClr>
                </a:solidFill>
                <a:latin typeface="+mj-lt"/>
              </a:rPr>
              <a:t>loisirs</a:t>
            </a:r>
            <a:r>
              <a:rPr lang="en-GB" sz="1400" dirty="0">
                <a:solidFill>
                  <a:schemeClr val="tx1">
                    <a:lumMod val="75000"/>
                    <a:lumOff val="25000"/>
                  </a:schemeClr>
                </a:solidFill>
                <a:latin typeface="+mj-lt"/>
              </a:rPr>
              <a:t>, </a:t>
            </a:r>
            <a:r>
              <a:rPr lang="en-GB" sz="1400" dirty="0" err="1">
                <a:solidFill>
                  <a:schemeClr val="tx1">
                    <a:lumMod val="75000"/>
                    <a:lumOff val="25000"/>
                  </a:schemeClr>
                </a:solidFill>
                <a:latin typeface="+mj-lt"/>
              </a:rPr>
              <a:t>volontariats</a:t>
            </a:r>
            <a:r>
              <a:rPr lang="en-GB" sz="1400" dirty="0">
                <a:solidFill>
                  <a:schemeClr val="tx1">
                    <a:lumMod val="75000"/>
                    <a:lumOff val="25000"/>
                  </a:schemeClr>
                </a:solidFill>
                <a:latin typeface="+mj-lt"/>
              </a:rPr>
              <a:t>, sports… </a:t>
            </a:r>
            <a:r>
              <a:rPr lang="es-ES_tradnl" sz="1400" u="sng" dirty="0">
                <a:solidFill>
                  <a:schemeClr val="tx1">
                    <a:lumMod val="75000"/>
                    <a:lumOff val="25000"/>
                  </a:schemeClr>
                </a:solidFill>
                <a:latin typeface="+mj-lt"/>
                <a:hlinkClick r:id="rId6"/>
              </a:rPr>
              <a:t>www.eurodesk.eu/</a:t>
            </a:r>
            <a:r>
              <a:rPr lang="es-ES_tradnl" sz="1400" u="sng" dirty="0">
                <a:solidFill>
                  <a:schemeClr val="tx1">
                    <a:lumMod val="75000"/>
                    <a:lumOff val="25000"/>
                  </a:schemeClr>
                </a:solidFill>
                <a:latin typeface="+mj-lt"/>
              </a:rPr>
              <a:t> </a:t>
            </a:r>
            <a:endParaRPr lang="fr-FR" sz="1400" dirty="0">
              <a:latin typeface="+mj-lt"/>
            </a:endParaRPr>
          </a:p>
        </p:txBody>
      </p:sp>
      <p:pic>
        <p:nvPicPr>
          <p:cNvPr id="71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2468563"/>
            <a:ext cx="2447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 y="4249738"/>
            <a:ext cx="25336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8738" y="4849813"/>
            <a:ext cx="4895850" cy="800100"/>
          </a:xfrm>
          <a:prstGeom prst="rect">
            <a:avLst/>
          </a:prstGeom>
        </p:spPr>
        <p:txBody>
          <a:bodyPr>
            <a:spAutoFit/>
          </a:bodyPr>
          <a:lstStyle/>
          <a:p>
            <a:pPr eaLnBrk="1" hangingPunct="1">
              <a:defRPr/>
            </a:pPr>
            <a:r>
              <a:rPr lang="es-ES_tradnl" sz="1400" b="1" dirty="0">
                <a:solidFill>
                  <a:schemeClr val="tx1">
                    <a:lumMod val="75000"/>
                    <a:lumOff val="25000"/>
                  </a:schemeClr>
                </a:solidFill>
                <a:latin typeface="+mj-lt"/>
              </a:rPr>
              <a:t>Le </a:t>
            </a:r>
            <a:r>
              <a:rPr lang="es-ES_tradnl" sz="1400" b="1" dirty="0" err="1">
                <a:solidFill>
                  <a:schemeClr val="tx1">
                    <a:lumMod val="75000"/>
                    <a:lumOff val="25000"/>
                  </a:schemeClr>
                </a:solidFill>
                <a:latin typeface="+mj-lt"/>
              </a:rPr>
              <a:t>réseau</a:t>
            </a:r>
            <a:r>
              <a:rPr lang="es-ES_tradnl" sz="1400" b="1" dirty="0">
                <a:solidFill>
                  <a:schemeClr val="tx1">
                    <a:lumMod val="75000"/>
                    <a:lumOff val="25000"/>
                  </a:schemeClr>
                </a:solidFill>
                <a:latin typeface="+mj-lt"/>
              </a:rPr>
              <a:t> </a:t>
            </a:r>
            <a:r>
              <a:rPr lang="es-ES_tradnl" sz="1400" b="1" dirty="0" err="1">
                <a:solidFill>
                  <a:schemeClr val="tx1">
                    <a:lumMod val="75000"/>
                    <a:lumOff val="25000"/>
                  </a:schemeClr>
                </a:solidFill>
                <a:latin typeface="+mj-lt"/>
              </a:rPr>
              <a:t>pour</a:t>
            </a:r>
            <a:r>
              <a:rPr lang="es-ES_tradnl" sz="1400" b="1" dirty="0">
                <a:solidFill>
                  <a:schemeClr val="tx1">
                    <a:lumMod val="75000"/>
                    <a:lumOff val="25000"/>
                  </a:schemeClr>
                </a:solidFill>
                <a:latin typeface="+mj-lt"/>
              </a:rPr>
              <a:t> </a:t>
            </a:r>
            <a:r>
              <a:rPr lang="es-ES_tradnl" sz="1400" b="1" dirty="0" err="1">
                <a:solidFill>
                  <a:schemeClr val="tx1">
                    <a:lumMod val="75000"/>
                    <a:lumOff val="25000"/>
                  </a:schemeClr>
                </a:solidFill>
                <a:latin typeface="+mj-lt"/>
              </a:rPr>
              <a:t>l’emploi</a:t>
            </a:r>
            <a:r>
              <a:rPr lang="es-ES_tradnl" sz="1400" b="1" dirty="0">
                <a:solidFill>
                  <a:schemeClr val="tx1">
                    <a:lumMod val="75000"/>
                    <a:lumOff val="25000"/>
                  </a:schemeClr>
                </a:solidFill>
                <a:latin typeface="+mj-lt"/>
              </a:rPr>
              <a:t> et la </a:t>
            </a:r>
            <a:r>
              <a:rPr lang="es-ES_tradnl" sz="1400" b="1" dirty="0" err="1">
                <a:solidFill>
                  <a:schemeClr val="tx1">
                    <a:lumMod val="75000"/>
                    <a:lumOff val="25000"/>
                  </a:schemeClr>
                </a:solidFill>
                <a:latin typeface="+mj-lt"/>
              </a:rPr>
              <a:t>mobilité</a:t>
            </a:r>
            <a:r>
              <a:rPr lang="es-ES_tradnl" sz="1400" b="1" dirty="0">
                <a:solidFill>
                  <a:schemeClr val="tx1">
                    <a:lumMod val="75000"/>
                    <a:lumOff val="25000"/>
                  </a:schemeClr>
                </a:solidFill>
                <a:latin typeface="+mj-lt"/>
              </a:rPr>
              <a:t> des </a:t>
            </a:r>
            <a:r>
              <a:rPr lang="es-ES_tradnl" sz="1400" b="1" dirty="0" err="1">
                <a:solidFill>
                  <a:schemeClr val="tx1">
                    <a:lumMod val="75000"/>
                    <a:lumOff val="25000"/>
                  </a:schemeClr>
                </a:solidFill>
                <a:latin typeface="+mj-lt"/>
              </a:rPr>
              <a:t>chercheurs</a:t>
            </a:r>
            <a:endParaRPr lang="es-ES_tradnl" sz="1400" b="1" dirty="0">
              <a:solidFill>
                <a:schemeClr val="tx1">
                  <a:lumMod val="75000"/>
                  <a:lumOff val="25000"/>
                </a:schemeClr>
              </a:solidFill>
              <a:latin typeface="+mj-lt"/>
            </a:endParaRPr>
          </a:p>
          <a:p>
            <a:pPr eaLnBrk="1" hangingPunct="1">
              <a:defRPr/>
            </a:pPr>
            <a:r>
              <a:rPr lang="en-GB" sz="1400" u="sng" dirty="0">
                <a:solidFill>
                  <a:schemeClr val="tx1">
                    <a:lumMod val="75000"/>
                    <a:lumOff val="25000"/>
                  </a:schemeClr>
                </a:solidFill>
                <a:latin typeface="+mj-lt"/>
                <a:hlinkClick r:id="rId9"/>
              </a:rPr>
              <a:t>http://ec.europa.eu/euraxess</a:t>
            </a:r>
            <a:endParaRPr lang="en-GB" sz="1400" u="sng" dirty="0">
              <a:solidFill>
                <a:schemeClr val="tx1">
                  <a:lumMod val="75000"/>
                  <a:lumOff val="25000"/>
                </a:schemeClr>
              </a:solidFill>
              <a:latin typeface="+mj-lt"/>
            </a:endParaRPr>
          </a:p>
          <a:p>
            <a:pPr eaLnBrk="1" hangingPunct="1">
              <a:defRPr/>
            </a:pPr>
            <a:endParaRPr lang="fr-FR" dirty="0"/>
          </a:p>
        </p:txBody>
      </p:sp>
      <p:pic>
        <p:nvPicPr>
          <p:cNvPr id="7179" name="Picture 6"/>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773738" y="3922713"/>
            <a:ext cx="19716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438775" y="4606925"/>
            <a:ext cx="3330575" cy="738664"/>
          </a:xfrm>
          <a:prstGeom prst="rect">
            <a:avLst/>
          </a:prstGeom>
        </p:spPr>
        <p:txBody>
          <a:bodyPr>
            <a:spAutoFit/>
          </a:bodyPr>
          <a:lstStyle/>
          <a:p>
            <a:pPr eaLnBrk="1" fontAlgn="auto" hangingPunct="1">
              <a:spcAft>
                <a:spcPts val="0"/>
              </a:spcAft>
              <a:defRPr/>
            </a:pPr>
            <a:r>
              <a:rPr lang="en-GB" sz="1400" dirty="0">
                <a:solidFill>
                  <a:schemeClr val="tx1">
                    <a:lumMod val="75000"/>
                    <a:lumOff val="25000"/>
                  </a:schemeClr>
                </a:solidFill>
                <a:latin typeface="+mj-lt"/>
              </a:rPr>
              <a:t>Le </a:t>
            </a:r>
            <a:r>
              <a:rPr lang="en-GB" sz="1400" b="1" dirty="0" err="1">
                <a:solidFill>
                  <a:schemeClr val="tx1">
                    <a:lumMod val="75000"/>
                    <a:lumOff val="25000"/>
                  </a:schemeClr>
                </a:solidFill>
                <a:latin typeface="+mj-lt"/>
              </a:rPr>
              <a:t>réseau</a:t>
            </a:r>
            <a:r>
              <a:rPr lang="en-GB" sz="1400" b="1" dirty="0">
                <a:solidFill>
                  <a:schemeClr val="tx1">
                    <a:lumMod val="75000"/>
                    <a:lumOff val="25000"/>
                  </a:schemeClr>
                </a:solidFill>
                <a:latin typeface="+mj-lt"/>
              </a:rPr>
              <a:t> </a:t>
            </a:r>
            <a:r>
              <a:rPr lang="en-GB" sz="1400" b="1" dirty="0" err="1">
                <a:solidFill>
                  <a:schemeClr val="tx1">
                    <a:lumMod val="75000"/>
                    <a:lumOff val="25000"/>
                  </a:schemeClr>
                </a:solidFill>
                <a:latin typeface="+mj-lt"/>
              </a:rPr>
              <a:t>d’information</a:t>
            </a:r>
            <a:r>
              <a:rPr lang="en-GB" sz="1400" b="1" dirty="0">
                <a:solidFill>
                  <a:schemeClr val="tx1">
                    <a:lumMod val="75000"/>
                    <a:lumOff val="25000"/>
                  </a:schemeClr>
                </a:solidFill>
                <a:latin typeface="+mj-lt"/>
              </a:rPr>
              <a:t> sur les </a:t>
            </a:r>
            <a:r>
              <a:rPr lang="en-GB" sz="1400" b="1" dirty="0" err="1">
                <a:solidFill>
                  <a:schemeClr val="tx1">
                    <a:lumMod val="75000"/>
                    <a:lumOff val="25000"/>
                  </a:schemeClr>
                </a:solidFill>
                <a:latin typeface="+mj-lt"/>
              </a:rPr>
              <a:t>systèmes</a:t>
            </a:r>
            <a:r>
              <a:rPr lang="en-GB" sz="1400" b="1" dirty="0">
                <a:solidFill>
                  <a:schemeClr val="tx1">
                    <a:lumMod val="75000"/>
                    <a:lumOff val="25000"/>
                  </a:schemeClr>
                </a:solidFill>
                <a:latin typeface="+mj-lt"/>
              </a:rPr>
              <a:t> </a:t>
            </a:r>
            <a:r>
              <a:rPr lang="en-GB" sz="1400" b="1" dirty="0" err="1">
                <a:solidFill>
                  <a:schemeClr val="tx1">
                    <a:lumMod val="75000"/>
                    <a:lumOff val="25000"/>
                  </a:schemeClr>
                </a:solidFill>
                <a:latin typeface="+mj-lt"/>
              </a:rPr>
              <a:t>d’éducation</a:t>
            </a:r>
            <a:r>
              <a:rPr lang="en-GB" sz="1400" b="1" dirty="0">
                <a:solidFill>
                  <a:schemeClr val="tx1">
                    <a:lumMod val="75000"/>
                    <a:lumOff val="25000"/>
                  </a:schemeClr>
                </a:solidFill>
                <a:latin typeface="+mj-lt"/>
              </a:rPr>
              <a:t> </a:t>
            </a:r>
            <a:r>
              <a:rPr lang="en-GB" sz="1400" dirty="0">
                <a:solidFill>
                  <a:schemeClr val="tx1">
                    <a:lumMod val="75000"/>
                    <a:lumOff val="25000"/>
                  </a:schemeClr>
                </a:solidFill>
                <a:latin typeface="+mj-lt"/>
              </a:rPr>
              <a:t>en </a:t>
            </a:r>
            <a:r>
              <a:rPr lang="en-GB" sz="1400" dirty="0" err="1" smtClean="0">
                <a:solidFill>
                  <a:schemeClr val="tx1">
                    <a:lumMod val="75000"/>
                    <a:lumOff val="25000"/>
                  </a:schemeClr>
                </a:solidFill>
                <a:latin typeface="+mj-lt"/>
              </a:rPr>
              <a:t>Europe:http</a:t>
            </a:r>
            <a:r>
              <a:rPr lang="en-GB" sz="1400" dirty="0" smtClean="0">
                <a:solidFill>
                  <a:schemeClr val="tx1">
                    <a:lumMod val="75000"/>
                    <a:lumOff val="25000"/>
                  </a:schemeClr>
                </a:solidFill>
                <a:latin typeface="+mj-lt"/>
              </a:rPr>
              <a:t>://europa.eu/</a:t>
            </a:r>
            <a:r>
              <a:rPr lang="en-GB" sz="1400" dirty="0" err="1" smtClean="0">
                <a:solidFill>
                  <a:schemeClr val="tx1">
                    <a:lumMod val="75000"/>
                    <a:lumOff val="25000"/>
                  </a:schemeClr>
                </a:solidFill>
                <a:latin typeface="+mj-lt"/>
              </a:rPr>
              <a:t>eurydice</a:t>
            </a:r>
            <a:r>
              <a:rPr lang="en-GB" sz="1400" dirty="0" smtClean="0">
                <a:solidFill>
                  <a:schemeClr val="tx1">
                    <a:lumMod val="75000"/>
                    <a:lumOff val="25000"/>
                  </a:schemeClr>
                </a:solidFill>
                <a:latin typeface="+mj-lt"/>
              </a:rPr>
              <a:t>/ </a:t>
            </a:r>
            <a:endParaRPr lang="en-GB" sz="1400" dirty="0">
              <a:solidFill>
                <a:schemeClr val="tx1">
                  <a:lumMod val="75000"/>
                  <a:lumOff val="25000"/>
                </a:schemeClr>
              </a:solidFill>
              <a:latin typeface="+mj-lt"/>
            </a:endParaRPr>
          </a:p>
        </p:txBody>
      </p:sp>
      <p:pic>
        <p:nvPicPr>
          <p:cNvPr id="718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7450" y="5641975"/>
            <a:ext cx="2105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292475" y="5580063"/>
            <a:ext cx="5072063" cy="954087"/>
          </a:xfrm>
          <a:prstGeom prst="rect">
            <a:avLst/>
          </a:prstGeom>
        </p:spPr>
        <p:txBody>
          <a:bodyPr>
            <a:spAutoFit/>
          </a:bodyPr>
          <a:lstStyle/>
          <a:p>
            <a:pPr marL="82296" eaLnBrk="1" fontAlgn="auto" hangingPunct="1">
              <a:spcAft>
                <a:spcPts val="0"/>
              </a:spcAft>
              <a:defRPr/>
            </a:pPr>
            <a:r>
              <a:rPr lang="en-US" sz="1400" dirty="0">
                <a:solidFill>
                  <a:schemeClr val="tx1">
                    <a:lumMod val="75000"/>
                    <a:lumOff val="25000"/>
                  </a:schemeClr>
                </a:solidFill>
                <a:latin typeface="+mj-lt"/>
              </a:rPr>
              <a:t>Etudes, </a:t>
            </a:r>
            <a:r>
              <a:rPr lang="en-US" sz="1400" dirty="0" err="1">
                <a:solidFill>
                  <a:schemeClr val="tx1">
                    <a:lumMod val="75000"/>
                    <a:lumOff val="25000"/>
                  </a:schemeClr>
                </a:solidFill>
                <a:latin typeface="+mj-lt"/>
              </a:rPr>
              <a:t>statistiques</a:t>
            </a:r>
            <a:r>
              <a:rPr lang="en-US" sz="1400" dirty="0">
                <a:solidFill>
                  <a:schemeClr val="tx1">
                    <a:lumMod val="75000"/>
                    <a:lumOff val="25000"/>
                  </a:schemeClr>
                </a:solidFill>
                <a:latin typeface="+mj-lt"/>
              </a:rPr>
              <a:t>, rapports, </a:t>
            </a:r>
            <a:r>
              <a:rPr lang="en-US" sz="1400" dirty="0" err="1">
                <a:solidFill>
                  <a:schemeClr val="tx1">
                    <a:lumMod val="75000"/>
                    <a:lumOff val="25000"/>
                  </a:schemeClr>
                </a:solidFill>
                <a:latin typeface="+mj-lt"/>
              </a:rPr>
              <a:t>descriptifs</a:t>
            </a:r>
            <a:r>
              <a:rPr lang="en-US" sz="1400" dirty="0">
                <a:solidFill>
                  <a:schemeClr val="tx1">
                    <a:lumMod val="75000"/>
                    <a:lumOff val="25000"/>
                  </a:schemeClr>
                </a:solidFill>
                <a:latin typeface="+mj-lt"/>
              </a:rPr>
              <a:t> des </a:t>
            </a:r>
            <a:r>
              <a:rPr lang="en-US" sz="1400" dirty="0" err="1">
                <a:solidFill>
                  <a:schemeClr val="tx1">
                    <a:lumMod val="75000"/>
                    <a:lumOff val="25000"/>
                  </a:schemeClr>
                </a:solidFill>
                <a:latin typeface="+mj-lt"/>
              </a:rPr>
              <a:t>systèmes</a:t>
            </a:r>
            <a:r>
              <a:rPr lang="en-US" sz="1400" dirty="0">
                <a:solidFill>
                  <a:schemeClr val="tx1">
                    <a:lumMod val="75000"/>
                    <a:lumOff val="25000"/>
                  </a:schemeClr>
                </a:solidFill>
                <a:latin typeface="+mj-lt"/>
              </a:rPr>
              <a:t> de VET.  </a:t>
            </a:r>
            <a:r>
              <a:rPr lang="en-US" sz="1400" dirty="0" err="1">
                <a:solidFill>
                  <a:schemeClr val="tx1">
                    <a:lumMod val="75000"/>
                    <a:lumOff val="25000"/>
                  </a:schemeClr>
                </a:solidFill>
                <a:latin typeface="+mj-lt"/>
              </a:rPr>
              <a:t>Concerne</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aussi</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l’orientation</a:t>
            </a:r>
            <a:r>
              <a:rPr lang="en-US" sz="1400" dirty="0">
                <a:solidFill>
                  <a:schemeClr val="tx1">
                    <a:lumMod val="75000"/>
                    <a:lumOff val="25000"/>
                  </a:schemeClr>
                </a:solidFill>
                <a:latin typeface="+mj-lt"/>
              </a:rPr>
              <a:t>, la </a:t>
            </a:r>
            <a:r>
              <a:rPr lang="en-US" sz="1400" dirty="0" err="1">
                <a:solidFill>
                  <a:schemeClr val="tx1">
                    <a:lumMod val="75000"/>
                    <a:lumOff val="25000"/>
                  </a:schemeClr>
                </a:solidFill>
                <a:latin typeface="+mj-lt"/>
              </a:rPr>
              <a:t>mobilité</a:t>
            </a:r>
            <a:r>
              <a:rPr lang="en-US" sz="1400" dirty="0">
                <a:solidFill>
                  <a:schemeClr val="tx1">
                    <a:lumMod val="75000"/>
                    <a:lumOff val="25000"/>
                  </a:schemeClr>
                </a:solidFill>
                <a:latin typeface="+mj-lt"/>
              </a:rPr>
              <a:t>, des </a:t>
            </a:r>
            <a:r>
              <a:rPr lang="en-US" sz="1400" dirty="0" err="1">
                <a:solidFill>
                  <a:schemeClr val="tx1">
                    <a:lumMod val="75000"/>
                    <a:lumOff val="25000"/>
                  </a:schemeClr>
                </a:solidFill>
                <a:latin typeface="+mj-lt"/>
              </a:rPr>
              <a:t>projets</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innovants</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destinés</a:t>
            </a:r>
            <a:r>
              <a:rPr lang="en-US" sz="1400" dirty="0">
                <a:solidFill>
                  <a:schemeClr val="tx1">
                    <a:lumMod val="75000"/>
                    <a:lumOff val="25000"/>
                  </a:schemeClr>
                </a:solidFill>
                <a:latin typeface="+mj-lt"/>
              </a:rPr>
              <a:t> aux </a:t>
            </a:r>
            <a:r>
              <a:rPr lang="en-US" sz="1400" dirty="0" err="1">
                <a:solidFill>
                  <a:schemeClr val="tx1">
                    <a:lumMod val="75000"/>
                    <a:lumOff val="25000"/>
                  </a:schemeClr>
                </a:solidFill>
                <a:latin typeface="+mj-lt"/>
              </a:rPr>
              <a:t>jeunes</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faiblement</a:t>
            </a:r>
            <a:r>
              <a:rPr lang="en-US" sz="1400" dirty="0">
                <a:solidFill>
                  <a:schemeClr val="tx1">
                    <a:lumMod val="75000"/>
                    <a:lumOff val="25000"/>
                  </a:schemeClr>
                </a:solidFill>
                <a:latin typeface="+mj-lt"/>
              </a:rPr>
              <a:t> </a:t>
            </a:r>
            <a:r>
              <a:rPr lang="en-US" sz="1400" dirty="0" err="1">
                <a:solidFill>
                  <a:schemeClr val="tx1">
                    <a:lumMod val="75000"/>
                    <a:lumOff val="25000"/>
                  </a:schemeClr>
                </a:solidFill>
                <a:latin typeface="+mj-lt"/>
              </a:rPr>
              <a:t>qualifiés</a:t>
            </a:r>
            <a:r>
              <a:rPr lang="en-US" sz="1400" dirty="0">
                <a:solidFill>
                  <a:schemeClr val="tx1">
                    <a:lumMod val="75000"/>
                    <a:lumOff val="25000"/>
                  </a:schemeClr>
                </a:solidFill>
                <a:latin typeface="+mj-lt"/>
              </a:rPr>
              <a:t>…</a:t>
            </a:r>
            <a:endParaRPr lang="fr-FR" sz="1400" dirty="0">
              <a:solidFill>
                <a:schemeClr val="tx1">
                  <a:lumMod val="75000"/>
                  <a:lumOff val="25000"/>
                </a:schemeClr>
              </a:solidFill>
              <a:latin typeface="+mj-lt"/>
            </a:endParaRPr>
          </a:p>
          <a:p>
            <a:pPr marL="365760" indent="-283464" algn="ctr" eaLnBrk="1" fontAlgn="auto" hangingPunct="1">
              <a:spcAft>
                <a:spcPts val="0"/>
              </a:spcAft>
              <a:buFont typeface="Wingdings 2" panose="05020102010507070707" pitchFamily="18" charset="2"/>
              <a:buNone/>
              <a:defRPr/>
            </a:pPr>
            <a:r>
              <a:rPr lang="fr-FR" sz="1400" dirty="0">
                <a:solidFill>
                  <a:schemeClr val="tx1">
                    <a:lumMod val="75000"/>
                    <a:lumOff val="25000"/>
                  </a:schemeClr>
                </a:solidFill>
                <a:latin typeface="+mj-lt"/>
                <a:hlinkClick r:id="rId12"/>
              </a:rPr>
              <a:t>www.cedefop.europa.eu</a:t>
            </a:r>
            <a:endParaRPr lang="fr-FR" sz="1400" dirty="0">
              <a:solidFill>
                <a:schemeClr val="tx1">
                  <a:lumMod val="75000"/>
                  <a:lumOff val="25000"/>
                </a:schemeClr>
              </a:solidFill>
              <a:latin typeface="+mj-lt"/>
            </a:endParaRPr>
          </a:p>
        </p:txBody>
      </p:sp>
    </p:spTree>
    <p:extLst>
      <p:ext uri="{BB962C8B-B14F-4D97-AF65-F5344CB8AC3E}">
        <p14:creationId xmlns:p14="http://schemas.microsoft.com/office/powerpoint/2010/main" val="32776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0994" y="260648"/>
            <a:ext cx="7968163" cy="1800225"/>
          </a:xfrm>
        </p:spPr>
        <p:txBody>
          <a:bodyPr rtlCol="0">
            <a:normAutofit fontScale="90000"/>
          </a:bodyPr>
          <a:lstStyle/>
          <a:p>
            <a:pPr algn="ctr" eaLnBrk="1" fontAlgn="auto" hangingPunct="1">
              <a:spcAft>
                <a:spcPts val="0"/>
              </a:spcAft>
              <a:defRPr/>
            </a:pPr>
            <a:r>
              <a:rPr lang="fr-FR" sz="3400" b="1" dirty="0" smtClean="0"/>
              <a:t/>
            </a:r>
            <a:br>
              <a:rPr lang="fr-FR" sz="3400" b="1" dirty="0" smtClean="0"/>
            </a:br>
            <a:r>
              <a:rPr lang="fr-FR" sz="3400" b="1" dirty="0"/>
              <a:t>Le portefeuille européen </a:t>
            </a:r>
            <a:r>
              <a:rPr lang="fr-FR" sz="3400" b="1" dirty="0" smtClean="0"/>
              <a:t>de compétences </a:t>
            </a:r>
            <a:r>
              <a:rPr lang="fr-FR" sz="3400" b="1" dirty="0">
                <a:hlinkClick r:id="rId2"/>
              </a:rPr>
              <a:t>EUROPASS</a:t>
            </a:r>
            <a:r>
              <a:rPr lang="fr-FR" b="1" dirty="0" smtClean="0">
                <a:solidFill>
                  <a:schemeClr val="accent2"/>
                </a:solidFill>
              </a:rPr>
              <a:t/>
            </a:r>
            <a:br>
              <a:rPr lang="fr-FR" b="1" dirty="0" smtClean="0">
                <a:solidFill>
                  <a:schemeClr val="accent2"/>
                </a:solidFill>
              </a:rPr>
            </a:br>
            <a:r>
              <a:rPr lang="fr-FR" b="1" dirty="0" smtClean="0">
                <a:solidFill>
                  <a:schemeClr val="accent2"/>
                </a:solidFill>
              </a:rPr>
              <a:t/>
            </a:r>
            <a:br>
              <a:rPr lang="fr-FR" b="1" dirty="0" smtClean="0">
                <a:solidFill>
                  <a:schemeClr val="accent2"/>
                </a:solidFill>
              </a:rPr>
            </a:br>
            <a:endParaRPr lang="fr-FR" b="1" dirty="0" smtClean="0">
              <a:solidFill>
                <a:schemeClr val="accent2"/>
              </a:solidFill>
            </a:endParaRPr>
          </a:p>
        </p:txBody>
      </p:sp>
      <p:sp>
        <p:nvSpPr>
          <p:cNvPr id="20483" name="Espace réservé du contenu 2"/>
          <p:cNvSpPr>
            <a:spLocks noGrp="1"/>
          </p:cNvSpPr>
          <p:nvPr>
            <p:ph idx="1"/>
          </p:nvPr>
        </p:nvSpPr>
        <p:spPr>
          <a:xfrm>
            <a:off x="107950" y="1619250"/>
            <a:ext cx="9036050" cy="4629150"/>
          </a:xfrm>
        </p:spPr>
        <p:txBody>
          <a:bodyPr rtlCol="0">
            <a:normAutofit/>
          </a:bodyPr>
          <a:lstStyle/>
          <a:p>
            <a:pPr marL="0" indent="0" eaLnBrk="1" fontAlgn="auto" hangingPunct="1">
              <a:spcAft>
                <a:spcPts val="0"/>
              </a:spcAft>
              <a:buFont typeface="Arial" pitchFamily="34" charset="0"/>
              <a:buNone/>
              <a:defRPr/>
            </a:pPr>
            <a:endParaRPr lang="fr-FR" altLang="fr-FR" dirty="0" smtClean="0">
              <a:solidFill>
                <a:schemeClr val="tx1">
                  <a:lumMod val="75000"/>
                  <a:lumOff val="25000"/>
                </a:schemeClr>
              </a:solidFill>
            </a:endParaRPr>
          </a:p>
          <a:p>
            <a:pPr eaLnBrk="1" fontAlgn="auto" hangingPunct="1">
              <a:spcAft>
                <a:spcPts val="0"/>
              </a:spcAft>
              <a:buFont typeface="Wingdings 3" charset="2"/>
              <a:buChar char=""/>
              <a:defRPr/>
            </a:pPr>
            <a:r>
              <a:rPr lang="fr-FR" altLang="fr-FR" sz="2000" u="sng" dirty="0" smtClean="0">
                <a:solidFill>
                  <a:schemeClr val="tx1">
                    <a:lumMod val="75000"/>
                    <a:lumOff val="25000"/>
                  </a:schemeClr>
                </a:solidFill>
              </a:rPr>
              <a:t>Il comprend 5 documents</a:t>
            </a:r>
            <a:r>
              <a:rPr lang="fr-FR" altLang="fr-FR" sz="2000" dirty="0" smtClean="0">
                <a:solidFill>
                  <a:schemeClr val="tx1">
                    <a:lumMod val="75000"/>
                    <a:lumOff val="25000"/>
                  </a:schemeClr>
                </a:solidFill>
              </a:rPr>
              <a:t>: </a:t>
            </a:r>
          </a:p>
          <a:p>
            <a:pPr eaLnBrk="1" fontAlgn="auto" hangingPunct="1">
              <a:spcAft>
                <a:spcPts val="0"/>
              </a:spcAft>
              <a:buFontTx/>
              <a:buChar char="-"/>
              <a:defRPr/>
            </a:pPr>
            <a:r>
              <a:rPr lang="fr-FR" altLang="fr-FR" sz="2000" dirty="0" smtClean="0">
                <a:solidFill>
                  <a:schemeClr val="tx1">
                    <a:lumMod val="75000"/>
                    <a:lumOff val="25000"/>
                  </a:schemeClr>
                </a:solidFill>
              </a:rPr>
              <a:t>3 délivrés par des institutions, </a:t>
            </a:r>
          </a:p>
          <a:p>
            <a:pPr eaLnBrk="1" fontAlgn="auto" hangingPunct="1">
              <a:spcAft>
                <a:spcPts val="0"/>
              </a:spcAft>
              <a:buFontTx/>
              <a:buChar char="-"/>
              <a:defRPr/>
            </a:pPr>
            <a:r>
              <a:rPr lang="fr-FR" altLang="fr-FR" sz="2000" dirty="0" smtClean="0">
                <a:solidFill>
                  <a:schemeClr val="tx1">
                    <a:lumMod val="75000"/>
                    <a:lumOff val="25000"/>
                  </a:schemeClr>
                </a:solidFill>
              </a:rPr>
              <a:t>2 sont déclaratifs (passeport de langue Europass, CV Europass)</a:t>
            </a:r>
          </a:p>
          <a:p>
            <a:pPr marL="0" indent="0" eaLnBrk="1" fontAlgn="auto" hangingPunct="1">
              <a:spcAft>
                <a:spcPts val="0"/>
              </a:spcAft>
              <a:buFont typeface="Arial" pitchFamily="34" charset="0"/>
              <a:buNone/>
              <a:defRPr/>
            </a:pPr>
            <a:r>
              <a:rPr lang="fr-FR" altLang="fr-FR" sz="2800" dirty="0">
                <a:solidFill>
                  <a:schemeClr val="tx1">
                    <a:lumMod val="75000"/>
                    <a:lumOff val="25000"/>
                  </a:schemeClr>
                </a:solidFill>
              </a:rPr>
              <a:t> </a:t>
            </a:r>
            <a:r>
              <a:rPr lang="fr-FR" altLang="fr-FR" sz="2800" dirty="0" smtClean="0">
                <a:solidFill>
                  <a:schemeClr val="tx1">
                    <a:lumMod val="75000"/>
                    <a:lumOff val="25000"/>
                  </a:schemeClr>
                </a:solidFill>
              </a:rPr>
              <a:t>  </a:t>
            </a:r>
          </a:p>
          <a:p>
            <a:pPr marL="0" indent="0">
              <a:buNone/>
              <a:defRPr/>
            </a:pPr>
            <a:r>
              <a:rPr lang="fr-FR" altLang="fr-FR" sz="2000" dirty="0">
                <a:solidFill>
                  <a:schemeClr val="tx1">
                    <a:lumMod val="75000"/>
                    <a:lumOff val="25000"/>
                  </a:schemeClr>
                </a:solidFill>
                <a:hlinkClick r:id="rId3"/>
              </a:rPr>
              <a:t>https://</a:t>
            </a:r>
            <a:r>
              <a:rPr lang="fr-FR" altLang="fr-FR" sz="2000" dirty="0" smtClean="0">
                <a:solidFill>
                  <a:schemeClr val="tx1">
                    <a:lumMod val="75000"/>
                    <a:lumOff val="25000"/>
                  </a:schemeClr>
                </a:solidFill>
                <a:hlinkClick r:id="rId3"/>
              </a:rPr>
              <a:t>europass.cedefop.europa.eu/fr</a:t>
            </a:r>
            <a:r>
              <a:rPr lang="fr-FR" altLang="fr-FR" sz="2000" dirty="0" smtClean="0">
                <a:solidFill>
                  <a:schemeClr val="tx1">
                    <a:lumMod val="75000"/>
                    <a:lumOff val="25000"/>
                  </a:schemeClr>
                </a:solidFill>
              </a:rPr>
              <a:t> </a:t>
            </a:r>
          </a:p>
          <a:p>
            <a:pPr marL="0" indent="0">
              <a:buNone/>
              <a:defRPr/>
            </a:pPr>
            <a:r>
              <a:rPr lang="fr-FR" altLang="fr-FR" sz="2800" dirty="0" smtClean="0">
                <a:solidFill>
                  <a:schemeClr val="tx1">
                    <a:lumMod val="75000"/>
                    <a:lumOff val="25000"/>
                  </a:schemeClr>
                </a:solidFill>
              </a:rPr>
              <a:t>Objectif: </a:t>
            </a:r>
            <a:r>
              <a:rPr lang="fr-FR" altLang="fr-FR" sz="2800" dirty="0" smtClean="0">
                <a:solidFill>
                  <a:schemeClr val="tx1">
                    <a:lumMod val="75000"/>
                    <a:lumOff val="25000"/>
                  </a:schemeClr>
                </a:solidFill>
              </a:rPr>
              <a:t>transparence des </a:t>
            </a:r>
            <a:r>
              <a:rPr lang="fr-FR" altLang="fr-FR" sz="2800" dirty="0" smtClean="0">
                <a:solidFill>
                  <a:schemeClr val="tx1">
                    <a:lumMod val="75000"/>
                    <a:lumOff val="25000"/>
                  </a:schemeClr>
                </a:solidFill>
              </a:rPr>
              <a:t>qualifications et des compétences</a:t>
            </a:r>
            <a:endParaRPr lang="fr-FR" altLang="fr-FR" sz="2800" dirty="0" smtClean="0">
              <a:solidFill>
                <a:schemeClr val="tx1">
                  <a:lumMod val="75000"/>
                  <a:lumOff val="25000"/>
                </a:schemeClr>
              </a:solidFill>
            </a:endParaRPr>
          </a:p>
          <a:p>
            <a:pPr marL="0" indent="0" eaLnBrk="1" fontAlgn="auto" hangingPunct="1">
              <a:spcAft>
                <a:spcPts val="0"/>
              </a:spcAft>
              <a:buFont typeface="Arial" pitchFamily="34" charset="0"/>
              <a:buNone/>
              <a:defRPr/>
            </a:pPr>
            <a:endParaRPr lang="fr-FR" altLang="fr-FR" sz="2800" dirty="0" smtClean="0">
              <a:solidFill>
                <a:schemeClr val="tx1">
                  <a:lumMod val="75000"/>
                  <a:lumOff val="25000"/>
                </a:schemeClr>
              </a:solidFill>
            </a:endParaRPr>
          </a:p>
        </p:txBody>
      </p:sp>
      <p:pic>
        <p:nvPicPr>
          <p:cNvPr id="26628" name="Picture 11" descr="C:\Users\COP-CIOS\Desktop\370_300_logo-europass-10a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254" y="5162929"/>
            <a:ext cx="28575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10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1954268777"/>
              </p:ext>
            </p:extLst>
          </p:nvPr>
        </p:nvGraphicFramePr>
        <p:xfrm>
          <a:off x="0" y="139856"/>
          <a:ext cx="9120118" cy="6574842"/>
        </p:xfrm>
        <a:graphic>
          <a:graphicData uri="http://schemas.openxmlformats.org/drawingml/2006/table">
            <a:tbl>
              <a:tblPr/>
              <a:tblGrid>
                <a:gridCol w="2280439"/>
                <a:gridCol w="2242839"/>
                <a:gridCol w="2316401"/>
                <a:gridCol w="2280439"/>
              </a:tblGrid>
              <a:tr h="326236">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smtClean="0">
                          <a:ln>
                            <a:noFill/>
                          </a:ln>
                          <a:solidFill>
                            <a:srgbClr val="FFFFFF"/>
                          </a:solidFill>
                          <a:effectLst/>
                          <a:latin typeface="Trebuchet MS" panose="020B0603020202020204" pitchFamily="34" charset="0"/>
                          <a:cs typeface="Arial" panose="020B0604020202020204" pitchFamily="34" charset="0"/>
                        </a:rPr>
                        <a:t>Document</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smtClean="0">
                          <a:ln>
                            <a:noFill/>
                          </a:ln>
                          <a:solidFill>
                            <a:srgbClr val="FFFFFF"/>
                          </a:solidFill>
                          <a:effectLst/>
                          <a:latin typeface="Trebuchet MS" panose="020B0603020202020204" pitchFamily="34" charset="0"/>
                          <a:cs typeface="Arial" panose="020B0604020202020204" pitchFamily="34" charset="0"/>
                        </a:rPr>
                        <a:t>A quoi sert-il?</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smtClean="0">
                          <a:ln>
                            <a:noFill/>
                          </a:ln>
                          <a:solidFill>
                            <a:srgbClr val="FFFFFF"/>
                          </a:solidFill>
                          <a:effectLst/>
                          <a:latin typeface="Trebuchet MS" panose="020B0603020202020204" pitchFamily="34" charset="0"/>
                          <a:cs typeface="Arial" panose="020B0604020202020204" pitchFamily="34" charset="0"/>
                        </a:rPr>
                        <a:t>Qui le délivre?</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smtClean="0">
                          <a:ln>
                            <a:noFill/>
                          </a:ln>
                          <a:solidFill>
                            <a:srgbClr val="FFFFFF"/>
                          </a:solidFill>
                          <a:effectLst/>
                          <a:latin typeface="Trebuchet MS" panose="020B0603020202020204" pitchFamily="34" charset="0"/>
                          <a:cs typeface="Arial" panose="020B0604020202020204" pitchFamily="34" charset="0"/>
                        </a:rPr>
                        <a:t>Où se le procurer?</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15608">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rgbClr val="000000"/>
                          </a:solidFill>
                          <a:effectLst/>
                          <a:latin typeface="+mj-lt"/>
                          <a:cs typeface="Arial" panose="020B0604020202020204" pitchFamily="34" charset="0"/>
                        </a:rPr>
                        <a:t>CV Europass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Montrer ses compétences, son parcours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Un individu</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Site Europass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solidFill>
                  </a:tcPr>
                </a:tc>
              </a:tr>
              <a:tr h="815608">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rgbClr val="000000"/>
                          </a:solidFill>
                          <a:effectLst/>
                          <a:latin typeface="+mj-lt"/>
                          <a:cs typeface="Arial" panose="020B0604020202020204" pitchFamily="34" charset="0"/>
                        </a:rPr>
                        <a:t>Passeport de langues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Valoriser les compétences linguistiques </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Un individu</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Site Europass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r>
              <a:tr h="1304980">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rgbClr val="000000"/>
                          </a:solidFill>
                          <a:effectLst/>
                          <a:latin typeface="+mj-lt"/>
                          <a:cs typeface="Arial" panose="020B0604020202020204" pitchFamily="34" charset="0"/>
                        </a:rPr>
                        <a:t>Europass Mobilité</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Décrire les périodes de stage ou de formation effectuées en Europe 	</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Etablissements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Centre national Europass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Agence Erasmus+</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r>
              <a:tr h="2039038">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chemeClr val="tx1"/>
                          </a:solidFill>
                          <a:effectLst/>
                          <a:latin typeface="+mj-lt"/>
                          <a:cs typeface="Arial" panose="020B0604020202020204" pitchFamily="34" charset="0"/>
                        </a:rPr>
                        <a:t>Supplément au Certificat</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chemeClr val="tx1"/>
                          </a:solidFill>
                          <a:effectLst/>
                          <a:latin typeface="+mj-lt"/>
                          <a:cs typeface="Arial" panose="020B0604020202020204" pitchFamily="34" charset="0"/>
                        </a:rPr>
                        <a:t>Décrire les connaissances et les savoir faire acquis dans des certificats d’enseignement ou une formation professionnelle 	</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chemeClr val="tx1"/>
                          </a:solidFill>
                          <a:effectLst/>
                          <a:latin typeface="+mj-lt"/>
                          <a:cs typeface="Arial" panose="020B0604020202020204" pitchFamily="34" charset="0"/>
                        </a:rPr>
                        <a:t>Commission Nationale de la Certification Professionnelle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chemeClr val="tx1"/>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chemeClr val="tx1"/>
                          </a:solidFill>
                          <a:effectLst/>
                          <a:latin typeface="+mj-lt"/>
                          <a:cs typeface="Arial" panose="020B0604020202020204" pitchFamily="34" charset="0"/>
                        </a:rPr>
                        <a:t>Répertoire NCP</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940057">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1" i="0" u="none" strike="noStrike" cap="none" normalizeH="0" baseline="0" dirty="0" smtClean="0">
                          <a:ln>
                            <a:noFill/>
                          </a:ln>
                          <a:solidFill>
                            <a:srgbClr val="000000"/>
                          </a:solidFill>
                          <a:effectLst/>
                          <a:latin typeface="+mj-lt"/>
                          <a:cs typeface="Arial" panose="020B0604020202020204" pitchFamily="34" charset="0"/>
                        </a:rPr>
                        <a:t>Supplément au diplôme</a:t>
                      </a: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5B1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Faire comprendre à autrui son diplôme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5B1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Etablissements d’enseignement supérieur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5B11"/>
                    </a:solidFill>
                  </a:tcPr>
                </a:tc>
                <a:tc>
                  <a:txBody>
                    <a:bodyPr/>
                    <a:lstStyle>
                      <a:lvl1pPr defTabSz="457200">
                        <a:spcBef>
                          <a:spcPts val="1000"/>
                        </a:spcBef>
                        <a:buClr>
                          <a:schemeClr val="accent1"/>
                        </a:buClr>
                        <a:buSzPct val="80000"/>
                        <a:buFont typeface="Wingdings 3" panose="05040102010807070707" pitchFamily="18" charset="2"/>
                        <a:defRPr sz="1600">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defRPr sz="14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defRPr sz="12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defRPr sz="1000">
                          <a:solidFill>
                            <a:srgbClr val="404040"/>
                          </a:solidFill>
                          <a:latin typeface="Trebuchet MS" panose="020B0603020202020204" pitchFamily="34" charset="0"/>
                        </a:defRPr>
                      </a:lvl5pPr>
                      <a:lvl6pPr marL="25146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6pPr>
                      <a:lvl7pPr marL="29718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7pPr>
                      <a:lvl8pPr marL="34290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8pPr>
                      <a:lvl9pPr marL="3886200" indent="-228600" defTabSz="457200" fontAlgn="base">
                        <a:spcBef>
                          <a:spcPts val="1000"/>
                        </a:spcBef>
                        <a:spcAft>
                          <a:spcPct val="0"/>
                        </a:spcAft>
                        <a:buClr>
                          <a:schemeClr val="accent1"/>
                        </a:buClr>
                        <a:buSzPct val="80000"/>
                        <a:buFont typeface="Wingdings 3" panose="05040102010807070707" pitchFamily="18" charset="2"/>
                        <a:defRPr sz="10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altLang="fr-FR" sz="1700" b="0" i="0" u="none" strike="noStrike" cap="none" normalizeH="0" baseline="0" dirty="0" smtClean="0">
                          <a:ln>
                            <a:noFill/>
                          </a:ln>
                          <a:solidFill>
                            <a:srgbClr val="000000"/>
                          </a:solidFill>
                          <a:effectLst/>
                          <a:latin typeface="+mj-lt"/>
                          <a:cs typeface="Arial" panose="020B0604020202020204" pitchFamily="34" charset="0"/>
                        </a:rPr>
                        <a:t>Etablissements d’enseignement supérieur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altLang="fr-FR" sz="1700" b="0" i="0" u="none" strike="noStrike" cap="none" normalizeH="0" baseline="0" dirty="0" smtClean="0">
                        <a:ln>
                          <a:noFill/>
                        </a:ln>
                        <a:solidFill>
                          <a:srgbClr val="000000"/>
                        </a:solidFill>
                        <a:effectLst/>
                        <a:latin typeface="+mj-lt"/>
                        <a:cs typeface="Arial" panose="020B0604020202020204" pitchFamily="34" charset="0"/>
                      </a:endParaRPr>
                    </a:p>
                  </a:txBody>
                  <a:tcPr marL="91449" marR="91449"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5B11"/>
                    </a:solidFill>
                  </a:tcPr>
                </a:tc>
              </a:tr>
            </a:tbl>
          </a:graphicData>
        </a:graphic>
      </p:graphicFrame>
    </p:spTree>
    <p:extLst>
      <p:ext uri="{BB962C8B-B14F-4D97-AF65-F5344CB8AC3E}">
        <p14:creationId xmlns:p14="http://schemas.microsoft.com/office/powerpoint/2010/main" val="1618044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15888"/>
            <a:ext cx="91440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261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365126"/>
            <a:ext cx="8191500" cy="1325563"/>
          </a:xfrm>
        </p:spPr>
        <p:txBody>
          <a:bodyPr/>
          <a:lstStyle/>
          <a:p>
            <a:r>
              <a:rPr lang="fr-FR" dirty="0" smtClean="0"/>
              <a:t>Supplément descriptif du certificat</a:t>
            </a:r>
            <a:endParaRPr lang="fr-FR" dirty="0"/>
          </a:p>
        </p:txBody>
      </p:sp>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246512" y="1457325"/>
            <a:ext cx="8383137"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614" y="365126"/>
            <a:ext cx="1052511" cy="70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436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supplément au diplôme</a:t>
            </a:r>
          </a:p>
        </p:txBody>
      </p:sp>
      <p:sp>
        <p:nvSpPr>
          <p:cNvPr id="3" name="Espace réservé du contenu 2"/>
          <p:cNvSpPr>
            <a:spLocks noGrp="1"/>
          </p:cNvSpPr>
          <p:nvPr>
            <p:ph idx="1"/>
          </p:nvPr>
        </p:nvSpPr>
        <p:spPr/>
        <p:txBody>
          <a:bodyPr/>
          <a:lstStyle/>
          <a:p>
            <a:r>
              <a:rPr lang="fr-FR" dirty="0"/>
              <a:t>Présentation de Mohamed </a:t>
            </a:r>
            <a:r>
              <a:rPr lang="fr-FR" dirty="0" err="1"/>
              <a:t>Ahamada</a:t>
            </a:r>
            <a:r>
              <a:rPr lang="fr-FR" dirty="0"/>
              <a:t>, responsable de la cellule Apogée à l’université Paris 8 – Vincennes Saint Denis </a:t>
            </a:r>
          </a:p>
          <a:p>
            <a:endParaRPr lang="fr-FR" dirty="0"/>
          </a:p>
        </p:txBody>
      </p:sp>
    </p:spTree>
    <p:extLst>
      <p:ext uri="{BB962C8B-B14F-4D97-AF65-F5344CB8AC3E}">
        <p14:creationId xmlns:p14="http://schemas.microsoft.com/office/powerpoint/2010/main" val="3269753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200" b="1" dirty="0" smtClean="0"/>
              <a:t>Un cadre commun d’évaluation pour les langues </a:t>
            </a:r>
            <a:endParaRPr lang="fr-FR" sz="32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803304995"/>
              </p:ext>
            </p:extLst>
          </p:nvPr>
        </p:nvGraphicFramePr>
        <p:xfrm>
          <a:off x="5940152" y="4725144"/>
          <a:ext cx="3034680" cy="19770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461" y="3241365"/>
            <a:ext cx="4250691" cy="1953947"/>
          </a:xfrm>
          <a:prstGeom prst="rect">
            <a:avLst/>
          </a:prstGeom>
        </p:spPr>
      </p:pic>
      <p:sp>
        <p:nvSpPr>
          <p:cNvPr id="3" name="ZoneTexte 2"/>
          <p:cNvSpPr txBox="1"/>
          <p:nvPr/>
        </p:nvSpPr>
        <p:spPr>
          <a:xfrm>
            <a:off x="501346" y="2205700"/>
            <a:ext cx="4846348" cy="369332"/>
          </a:xfrm>
          <a:prstGeom prst="rect">
            <a:avLst/>
          </a:prstGeom>
          <a:noFill/>
        </p:spPr>
        <p:txBody>
          <a:bodyPr wrap="square" rtlCol="0">
            <a:spAutoFit/>
          </a:bodyPr>
          <a:lstStyle/>
          <a:p>
            <a:r>
              <a:rPr lang="fr-FR" dirty="0" smtClean="0">
                <a:hlinkClick r:id="rId8"/>
              </a:rPr>
              <a:t>Les tests et diplômes de langue</a:t>
            </a:r>
            <a:endParaRPr lang="fr-FR" dirty="0"/>
          </a:p>
        </p:txBody>
      </p:sp>
      <p:sp>
        <p:nvSpPr>
          <p:cNvPr id="7" name="ZoneTexte 6"/>
          <p:cNvSpPr txBox="1"/>
          <p:nvPr/>
        </p:nvSpPr>
        <p:spPr>
          <a:xfrm>
            <a:off x="653746" y="2727432"/>
            <a:ext cx="4846348" cy="369332"/>
          </a:xfrm>
          <a:prstGeom prst="rect">
            <a:avLst/>
          </a:prstGeom>
          <a:noFill/>
        </p:spPr>
        <p:txBody>
          <a:bodyPr wrap="square" rtlCol="0">
            <a:spAutoFit/>
          </a:bodyPr>
          <a:lstStyle/>
          <a:p>
            <a:r>
              <a:rPr lang="fr-FR" dirty="0"/>
              <a:t>E</a:t>
            </a:r>
            <a:r>
              <a:rPr lang="fr-FR" dirty="0" smtClean="0"/>
              <a:t>valuer son niveau par rapport au CECRL</a:t>
            </a:r>
            <a:endParaRPr lang="fr-FR" dirty="0"/>
          </a:p>
        </p:txBody>
      </p:sp>
    </p:spTree>
    <p:extLst>
      <p:ext uri="{BB962C8B-B14F-4D97-AF65-F5344CB8AC3E}">
        <p14:creationId xmlns:p14="http://schemas.microsoft.com/office/powerpoint/2010/main" val="362894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solidFill>
                  <a:srgbClr val="9BBB59"/>
                </a:solidFill>
              </a:rPr>
              <a:t>Euroguidance</a:t>
            </a:r>
            <a:r>
              <a:rPr lang="fr-FR" dirty="0" smtClean="0">
                <a:solidFill>
                  <a:srgbClr val="9BBB59"/>
                </a:solidFill>
              </a:rPr>
              <a:t> : ???</a:t>
            </a:r>
            <a:r>
              <a:rPr lang="fr-FR" dirty="0">
                <a:solidFill>
                  <a:srgbClr val="9BBB59"/>
                </a:solidFill>
              </a:rPr>
              <a:t/>
            </a:r>
            <a:br>
              <a:rPr lang="fr-FR" dirty="0">
                <a:solidFill>
                  <a:srgbClr val="9BBB59"/>
                </a:solidFill>
              </a:rPr>
            </a:br>
            <a:endParaRPr lang="fr-FR" dirty="0">
              <a:solidFill>
                <a:srgbClr val="9BBB59"/>
              </a:solidFill>
            </a:endParaRPr>
          </a:p>
        </p:txBody>
      </p:sp>
      <p:pic>
        <p:nvPicPr>
          <p:cNvPr id="3" name="Image 2" descr="Capture d’écran 2017-02-28 à 23.07.3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658" y="145918"/>
            <a:ext cx="3770026" cy="2066567"/>
          </a:xfrm>
          <a:prstGeom prst="rect">
            <a:avLst/>
          </a:prstGeom>
        </p:spPr>
      </p:pic>
      <p:sp>
        <p:nvSpPr>
          <p:cNvPr id="6" name="Rectangle 5"/>
          <p:cNvSpPr/>
          <p:nvPr/>
        </p:nvSpPr>
        <p:spPr>
          <a:xfrm>
            <a:off x="-1668188" y="2373999"/>
            <a:ext cx="7644311" cy="338554"/>
          </a:xfrm>
          <a:prstGeom prst="rect">
            <a:avLst/>
          </a:prstGeom>
        </p:spPr>
        <p:txBody>
          <a:bodyPr wrap="square">
            <a:spAutoFit/>
          </a:bodyPr>
          <a:lstStyle/>
          <a:p>
            <a:pPr lvl="0" algn="ctr">
              <a:spcBef>
                <a:spcPct val="0"/>
              </a:spcBef>
            </a:pPr>
            <a:r>
              <a:rPr lang="fr-FR" sz="1600" dirty="0">
                <a:solidFill>
                  <a:srgbClr val="9BBB59"/>
                </a:solidFill>
                <a:ea typeface="+mj-ea"/>
                <a:cs typeface="+mj-cs"/>
                <a:hlinkClick r:id="rId3"/>
              </a:rPr>
              <a:t>https://prezi.com/usjtizv4arxj/euroguidance/</a:t>
            </a:r>
            <a:endParaRPr lang="fr-FR" sz="1600" dirty="0">
              <a:solidFill>
                <a:srgbClr val="9BBB59"/>
              </a:solidFill>
              <a:ea typeface="+mj-ea"/>
              <a:cs typeface="+mj-cs"/>
            </a:endParaRPr>
          </a:p>
        </p:txBody>
      </p:sp>
      <p:pic>
        <p:nvPicPr>
          <p:cNvPr id="8" name="Image 7"/>
          <p:cNvPicPr/>
          <p:nvPr/>
        </p:nvPicPr>
        <p:blipFill>
          <a:blip r:embed="rId4"/>
          <a:stretch>
            <a:fillRect/>
          </a:stretch>
        </p:blipFill>
        <p:spPr>
          <a:xfrm>
            <a:off x="3004656" y="4132497"/>
            <a:ext cx="5458920" cy="2188477"/>
          </a:xfrm>
          <a:prstGeom prst="rect">
            <a:avLst/>
          </a:prstGeom>
        </p:spPr>
      </p:pic>
      <p:pic>
        <p:nvPicPr>
          <p:cNvPr id="4" name="Image 3"/>
          <p:cNvPicPr>
            <a:picLocks noChangeAspect="1"/>
          </p:cNvPicPr>
          <p:nvPr/>
        </p:nvPicPr>
        <p:blipFill>
          <a:blip r:embed="rId5"/>
          <a:stretch>
            <a:fillRect/>
          </a:stretch>
        </p:blipFill>
        <p:spPr>
          <a:xfrm>
            <a:off x="4279141" y="950466"/>
            <a:ext cx="4591904" cy="2160896"/>
          </a:xfrm>
          <a:prstGeom prst="rect">
            <a:avLst/>
          </a:prstGeom>
        </p:spPr>
      </p:pic>
      <p:pic>
        <p:nvPicPr>
          <p:cNvPr id="5" name="Image 4"/>
          <p:cNvPicPr>
            <a:picLocks noChangeAspect="1"/>
          </p:cNvPicPr>
          <p:nvPr/>
        </p:nvPicPr>
        <p:blipFill>
          <a:blip r:embed="rId6"/>
          <a:stretch>
            <a:fillRect/>
          </a:stretch>
        </p:blipFill>
        <p:spPr>
          <a:xfrm>
            <a:off x="335936" y="4132497"/>
            <a:ext cx="1697735" cy="2439538"/>
          </a:xfrm>
          <a:prstGeom prst="rect">
            <a:avLst/>
          </a:prstGeom>
        </p:spPr>
      </p:pic>
    </p:spTree>
    <p:extLst>
      <p:ext uri="{BB962C8B-B14F-4D97-AF65-F5344CB8AC3E}">
        <p14:creationId xmlns:p14="http://schemas.microsoft.com/office/powerpoint/2010/main" val="1399546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100" b="1" dirty="0" smtClean="0"/>
              <a:t>Entretien – conseil en mobilité </a:t>
            </a:r>
            <a:endParaRPr lang="fr-FR" sz="3100" b="1" dirty="0"/>
          </a:p>
        </p:txBody>
      </p:sp>
      <p:sp>
        <p:nvSpPr>
          <p:cNvPr id="3" name="Espace réservé du contenu 2"/>
          <p:cNvSpPr>
            <a:spLocks noGrp="1"/>
          </p:cNvSpPr>
          <p:nvPr>
            <p:ph idx="1"/>
          </p:nvPr>
        </p:nvSpPr>
        <p:spPr>
          <a:xfrm>
            <a:off x="628650" y="3297381"/>
            <a:ext cx="7886700" cy="3225945"/>
          </a:xfrm>
        </p:spPr>
        <p:txBody>
          <a:bodyPr/>
          <a:lstStyle/>
          <a:p>
            <a:r>
              <a:rPr lang="en-GB" altLang="fr-FR" b="1" dirty="0"/>
              <a:t>Aide et </a:t>
            </a:r>
            <a:r>
              <a:rPr lang="en-GB" altLang="fr-FR" b="1" dirty="0" err="1"/>
              <a:t>conseils</a:t>
            </a:r>
            <a:r>
              <a:rPr lang="en-GB" altLang="fr-FR" b="1" dirty="0"/>
              <a:t> pour un </a:t>
            </a:r>
            <a:r>
              <a:rPr lang="en-GB" altLang="fr-FR" b="1" dirty="0" err="1" smtClean="0"/>
              <a:t>projet</a:t>
            </a:r>
            <a:r>
              <a:rPr lang="en-GB" altLang="fr-FR" b="1" dirty="0" smtClean="0"/>
              <a:t> de </a:t>
            </a:r>
            <a:r>
              <a:rPr lang="en-GB" altLang="fr-FR" b="1" dirty="0" err="1" smtClean="0"/>
              <a:t>mobilité</a:t>
            </a:r>
            <a:r>
              <a:rPr lang="en-GB" altLang="fr-FR" b="1" dirty="0"/>
              <a:t> </a:t>
            </a:r>
            <a:r>
              <a:rPr lang="en-GB" altLang="fr-FR" dirty="0" smtClean="0"/>
              <a:t>: </a:t>
            </a:r>
            <a:r>
              <a:rPr lang="en-GB" altLang="fr-FR" dirty="0"/>
              <a:t>information, conception et </a:t>
            </a:r>
            <a:r>
              <a:rPr lang="en-GB" altLang="fr-FR" dirty="0" err="1"/>
              <a:t>mise</a:t>
            </a:r>
            <a:r>
              <a:rPr lang="en-GB" altLang="fr-FR" dirty="0"/>
              <a:t> </a:t>
            </a:r>
            <a:r>
              <a:rPr lang="en-GB" altLang="fr-FR" dirty="0" err="1"/>
              <a:t>en</a:t>
            </a:r>
            <a:r>
              <a:rPr lang="en-GB" altLang="fr-FR" dirty="0"/>
              <a:t> oeuvre </a:t>
            </a:r>
            <a:r>
              <a:rPr lang="en-GB" altLang="fr-FR" dirty="0" err="1"/>
              <a:t>d’activités</a:t>
            </a:r>
            <a:r>
              <a:rPr lang="en-GB" altLang="fr-FR" dirty="0"/>
              <a:t> </a:t>
            </a:r>
            <a:r>
              <a:rPr lang="en-GB" altLang="fr-FR" dirty="0" err="1"/>
              <a:t>dans</a:t>
            </a:r>
            <a:r>
              <a:rPr lang="en-GB" altLang="fr-FR" dirty="0"/>
              <a:t> un </a:t>
            </a:r>
            <a:r>
              <a:rPr lang="en-GB" altLang="fr-FR" dirty="0" err="1"/>
              <a:t>contexte</a:t>
            </a:r>
            <a:r>
              <a:rPr lang="en-GB" altLang="fr-FR" dirty="0"/>
              <a:t> </a:t>
            </a:r>
            <a:r>
              <a:rPr lang="en-GB" altLang="fr-FR" dirty="0" err="1"/>
              <a:t>d’orientation</a:t>
            </a:r>
            <a:r>
              <a:rPr lang="en-GB" altLang="fr-FR" dirty="0"/>
              <a:t> tout au long de la vie. (Pour </a:t>
            </a:r>
            <a:r>
              <a:rPr lang="en-GB" altLang="fr-FR" dirty="0" err="1"/>
              <a:t>étudier</a:t>
            </a:r>
            <a:r>
              <a:rPr lang="en-GB" altLang="fr-FR" dirty="0"/>
              <a:t>, </a:t>
            </a:r>
            <a:r>
              <a:rPr lang="en-GB" altLang="fr-FR" dirty="0" err="1"/>
              <a:t>travailler</a:t>
            </a:r>
            <a:r>
              <a:rPr lang="en-GB" altLang="fr-FR" dirty="0"/>
              <a:t>, se former…)</a:t>
            </a:r>
          </a:p>
          <a:p>
            <a:r>
              <a:rPr lang="en-GB" altLang="fr-FR" b="1" dirty="0" err="1"/>
              <a:t>Activités</a:t>
            </a:r>
            <a:r>
              <a:rPr lang="en-GB" altLang="fr-FR" b="1" dirty="0"/>
              <a:t> </a:t>
            </a:r>
            <a:r>
              <a:rPr lang="en-GB" altLang="fr-FR" b="1" dirty="0" err="1" smtClean="0"/>
              <a:t>concernées</a:t>
            </a:r>
            <a:r>
              <a:rPr lang="en-GB" altLang="fr-FR" b="1" dirty="0" smtClean="0"/>
              <a:t> : </a:t>
            </a:r>
            <a:r>
              <a:rPr lang="en-GB" altLang="fr-FR" dirty="0" err="1"/>
              <a:t>entretiens</a:t>
            </a:r>
            <a:r>
              <a:rPr lang="en-GB" altLang="fr-FR" dirty="0"/>
              <a:t> </a:t>
            </a:r>
            <a:r>
              <a:rPr lang="en-GB" altLang="fr-FR" dirty="0" err="1"/>
              <a:t>conseils</a:t>
            </a:r>
            <a:r>
              <a:rPr lang="en-GB" altLang="fr-FR" dirty="0"/>
              <a:t>, </a:t>
            </a:r>
            <a:r>
              <a:rPr lang="en-GB" altLang="fr-FR" dirty="0" err="1"/>
              <a:t>accompagnement</a:t>
            </a:r>
            <a:r>
              <a:rPr lang="en-GB" altLang="fr-FR" dirty="0"/>
              <a:t> de  </a:t>
            </a:r>
            <a:r>
              <a:rPr lang="en-GB" altLang="fr-FR" dirty="0" err="1"/>
              <a:t>projet</a:t>
            </a:r>
            <a:r>
              <a:rPr lang="en-GB" altLang="fr-FR" dirty="0"/>
              <a:t>, </a:t>
            </a:r>
            <a:r>
              <a:rPr lang="en-GB" altLang="fr-FR" dirty="0" err="1"/>
              <a:t>conseil</a:t>
            </a:r>
            <a:r>
              <a:rPr lang="en-GB" altLang="fr-FR" dirty="0"/>
              <a:t> à distance, animation de sessions </a:t>
            </a:r>
            <a:r>
              <a:rPr lang="en-GB" altLang="fr-FR" dirty="0" err="1"/>
              <a:t>d’information</a:t>
            </a:r>
            <a:r>
              <a:rPr lang="en-GB" altLang="fr-FR" dirty="0"/>
              <a:t>, de </a:t>
            </a:r>
            <a:r>
              <a:rPr lang="en-GB" altLang="fr-FR" dirty="0" smtClean="0"/>
              <a:t>promotion, webinars...</a:t>
            </a:r>
            <a:endParaRPr lang="en-GB" altLang="fr-FR" dirty="0"/>
          </a:p>
          <a:p>
            <a:r>
              <a:rPr lang="en-GB" altLang="fr-FR" b="1" dirty="0" err="1"/>
              <a:t>Conseil</a:t>
            </a:r>
            <a:r>
              <a:rPr lang="en-GB" altLang="fr-FR" b="1" dirty="0"/>
              <a:t> </a:t>
            </a:r>
            <a:r>
              <a:rPr lang="en-GB" altLang="fr-FR" b="1" dirty="0" err="1"/>
              <a:t>en</a:t>
            </a:r>
            <a:r>
              <a:rPr lang="en-GB" altLang="fr-FR" b="1" dirty="0"/>
              <a:t> </a:t>
            </a:r>
            <a:r>
              <a:rPr lang="en-GB" altLang="fr-FR" b="1" dirty="0" err="1"/>
              <a:t>mobilité</a:t>
            </a:r>
            <a:r>
              <a:rPr lang="en-GB" altLang="fr-FR" b="1" dirty="0"/>
              <a:t> </a:t>
            </a:r>
            <a:r>
              <a:rPr lang="en-GB" altLang="fr-FR" dirty="0" err="1" smtClean="0"/>
              <a:t>doit</a:t>
            </a:r>
            <a:r>
              <a:rPr lang="en-GB" altLang="fr-FR" dirty="0" smtClean="0"/>
              <a:t> </a:t>
            </a:r>
            <a:r>
              <a:rPr lang="en-GB" altLang="fr-FR" dirty="0" err="1" smtClean="0"/>
              <a:t>être</a:t>
            </a:r>
            <a:r>
              <a:rPr lang="en-GB" altLang="fr-FR" dirty="0" smtClean="0"/>
              <a:t> </a:t>
            </a:r>
            <a:r>
              <a:rPr lang="en-GB" altLang="fr-FR" dirty="0" err="1" smtClean="0"/>
              <a:t>neutre</a:t>
            </a:r>
            <a:r>
              <a:rPr lang="en-GB" altLang="fr-FR" dirty="0"/>
              <a:t>, </a:t>
            </a:r>
            <a:r>
              <a:rPr lang="en-GB" altLang="fr-FR" dirty="0" err="1"/>
              <a:t>confidentiel</a:t>
            </a:r>
            <a:r>
              <a:rPr lang="en-GB" altLang="fr-FR" dirty="0"/>
              <a:t> et </a:t>
            </a:r>
            <a:r>
              <a:rPr lang="en-GB" altLang="fr-FR" dirty="0" err="1"/>
              <a:t>donné</a:t>
            </a:r>
            <a:r>
              <a:rPr lang="en-GB" altLang="fr-FR" dirty="0"/>
              <a:t> au </a:t>
            </a:r>
            <a:r>
              <a:rPr lang="en-GB" altLang="fr-FR" dirty="0" err="1" smtClean="0"/>
              <a:t>bénéfice</a:t>
            </a:r>
            <a:r>
              <a:rPr lang="en-GB" altLang="fr-FR" dirty="0" smtClean="0"/>
              <a:t> </a:t>
            </a:r>
            <a:r>
              <a:rPr lang="en-GB" altLang="fr-FR" dirty="0"/>
              <a:t>du consultant. Il </a:t>
            </a:r>
            <a:r>
              <a:rPr lang="en-GB" altLang="fr-FR" dirty="0" err="1"/>
              <a:t>doit</a:t>
            </a:r>
            <a:r>
              <a:rPr lang="en-GB" altLang="fr-FR" dirty="0"/>
              <a:t> </a:t>
            </a:r>
            <a:r>
              <a:rPr lang="en-GB" altLang="fr-FR" dirty="0" err="1"/>
              <a:t>être</a:t>
            </a:r>
            <a:r>
              <a:rPr lang="en-GB" altLang="fr-FR" dirty="0"/>
              <a:t> </a:t>
            </a:r>
            <a:r>
              <a:rPr lang="en-GB" altLang="fr-FR" dirty="0" err="1"/>
              <a:t>crédible</a:t>
            </a:r>
            <a:r>
              <a:rPr lang="en-GB" altLang="fr-FR" dirty="0"/>
              <a:t>, </a:t>
            </a:r>
            <a:r>
              <a:rPr lang="en-GB" altLang="fr-FR" dirty="0" err="1"/>
              <a:t>efficace</a:t>
            </a:r>
            <a:r>
              <a:rPr lang="en-GB" altLang="fr-FR" dirty="0"/>
              <a:t> et utile et </a:t>
            </a:r>
            <a:r>
              <a:rPr lang="en-GB" altLang="fr-FR" dirty="0" err="1"/>
              <a:t>doit</a:t>
            </a:r>
            <a:r>
              <a:rPr lang="en-GB" altLang="fr-FR" dirty="0"/>
              <a:t> </a:t>
            </a:r>
            <a:r>
              <a:rPr lang="en-GB" altLang="fr-FR" dirty="0" err="1"/>
              <a:t>tenir</a:t>
            </a:r>
            <a:r>
              <a:rPr lang="en-GB" altLang="fr-FR" dirty="0"/>
              <a:t> </a:t>
            </a:r>
            <a:r>
              <a:rPr lang="en-GB" altLang="fr-FR" dirty="0" err="1"/>
              <a:t>compte</a:t>
            </a:r>
            <a:r>
              <a:rPr lang="en-GB" altLang="fr-FR" dirty="0"/>
              <a:t> des </a:t>
            </a:r>
            <a:r>
              <a:rPr lang="en-GB" altLang="fr-FR" dirty="0" err="1"/>
              <a:t>réactions</a:t>
            </a:r>
            <a:r>
              <a:rPr lang="en-GB" altLang="fr-FR" dirty="0"/>
              <a:t> des parties </a:t>
            </a:r>
            <a:r>
              <a:rPr lang="en-GB" altLang="fr-FR" dirty="0" err="1"/>
              <a:t>impliquées</a:t>
            </a:r>
            <a:r>
              <a:rPr lang="en-GB" altLang="fr-FR" dirty="0"/>
              <a:t>.</a:t>
            </a:r>
          </a:p>
          <a:p>
            <a:endParaRPr lang="fr-FR" dirty="0"/>
          </a:p>
        </p:txBody>
      </p:sp>
      <p:pic>
        <p:nvPicPr>
          <p:cNvPr id="4" name="Image 3" descr="Capture d’écran 2015-11-20 à 18.39.36.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29588" y="1322608"/>
            <a:ext cx="2760216" cy="1794665"/>
          </a:xfrm>
          <a:prstGeom prst="rect">
            <a:avLst/>
          </a:prstGeom>
        </p:spPr>
      </p:pic>
    </p:spTree>
    <p:extLst>
      <p:ext uri="{BB962C8B-B14F-4D97-AF65-F5344CB8AC3E}">
        <p14:creationId xmlns:p14="http://schemas.microsoft.com/office/powerpoint/2010/main" val="1296384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252413"/>
            <a:ext cx="8722744" cy="914400"/>
          </a:xfrm>
        </p:spPr>
        <p:txBody>
          <a:bodyPr>
            <a:noAutofit/>
          </a:bodyPr>
          <a:lstStyle/>
          <a:p>
            <a:pPr algn="ctr">
              <a:defRPr/>
            </a:pPr>
            <a:r>
              <a:rPr lang="fr-FR" altLang="fr-FR" sz="3100" b="1" dirty="0" smtClean="0"/>
              <a:t>L’entretien en mobilité </a:t>
            </a:r>
            <a:endParaRPr lang="fr-FR" sz="3100" b="1" dirty="0"/>
          </a:p>
        </p:txBody>
      </p:sp>
      <p:sp>
        <p:nvSpPr>
          <p:cNvPr id="37891" name="Espace réservé du contenu 2"/>
          <p:cNvSpPr txBox="1">
            <a:spLocks/>
          </p:cNvSpPr>
          <p:nvPr/>
        </p:nvSpPr>
        <p:spPr bwMode="auto">
          <a:xfrm>
            <a:off x="539750" y="1268413"/>
            <a:ext cx="8239125"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685800" indent="-336550">
              <a:spcBef>
                <a:spcPct val="20000"/>
              </a:spcBef>
              <a:buFont typeface="Arial" panose="020B0604020202020204" pitchFamily="34" charset="0"/>
              <a:buChar char="–"/>
              <a:defRPr sz="2800">
                <a:solidFill>
                  <a:schemeClr val="tx1"/>
                </a:solidFill>
                <a:latin typeface="Arial" panose="020B0604020202020204" pitchFamily="34" charset="0"/>
              </a:defRPr>
            </a:lvl2pPr>
            <a:lvl3pPr marL="1035050" indent="-349250">
              <a:spcBef>
                <a:spcPct val="20000"/>
              </a:spcBef>
              <a:buFont typeface="Arial" panose="020B0604020202020204" pitchFamily="34" charset="0"/>
              <a:buChar char="•"/>
              <a:defRPr sz="2400">
                <a:solidFill>
                  <a:schemeClr val="tx1"/>
                </a:solidFill>
                <a:latin typeface="Arial" panose="020B0604020202020204" pitchFamily="34" charset="0"/>
              </a:defRPr>
            </a:lvl3pPr>
            <a:lvl4pPr indent="-336550">
              <a:spcBef>
                <a:spcPct val="20000"/>
              </a:spcBef>
              <a:buFont typeface="Arial" panose="020B0604020202020204" pitchFamily="34" charset="0"/>
              <a:buChar char="–"/>
              <a:defRPr sz="2000">
                <a:solidFill>
                  <a:schemeClr val="tx1"/>
                </a:solidFill>
                <a:latin typeface="Arial" panose="020B0604020202020204" pitchFamily="34" charset="0"/>
              </a:defRPr>
            </a:lvl4pPr>
            <a:lvl5pPr marL="1720850" indent="-349250">
              <a:spcBef>
                <a:spcPct val="20000"/>
              </a:spcBef>
              <a:buFont typeface="Arial" panose="020B0604020202020204" pitchFamily="34" charset="0"/>
              <a:buChar char="»"/>
              <a:defRPr sz="2000">
                <a:solidFill>
                  <a:schemeClr val="tx1"/>
                </a:solidFill>
                <a:latin typeface="Arial" panose="020B0604020202020204" pitchFamily="34" charset="0"/>
              </a:defRPr>
            </a:lvl5pPr>
            <a:lvl6pPr marL="21780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6352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0924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549650" indent="-34925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ts val="2000"/>
              </a:spcBef>
            </a:pPr>
            <a:r>
              <a:rPr lang="fr-FR" sz="1600" dirty="0"/>
              <a:t>Analyser la raison de la mobilité en terme </a:t>
            </a:r>
            <a:r>
              <a:rPr lang="fr-FR" sz="1600" b="1" dirty="0" smtClean="0"/>
              <a:t>D’OBJECTIFS</a:t>
            </a:r>
            <a:r>
              <a:rPr lang="fr-FR" sz="1600" dirty="0"/>
              <a:t/>
            </a:r>
            <a:br>
              <a:rPr lang="fr-FR" sz="1600" dirty="0"/>
            </a:br>
            <a:r>
              <a:rPr lang="fr-FR" sz="1600" dirty="0"/>
              <a:t> (pourquoi je pars ?)  et </a:t>
            </a:r>
            <a:r>
              <a:rPr lang="fr-FR" sz="1600" b="1" dirty="0"/>
              <a:t>LE PROJET </a:t>
            </a:r>
            <a:r>
              <a:rPr lang="fr-FR" sz="1600" dirty="0"/>
              <a:t>ou l’absence de projet (je pars pour faire quoi?)</a:t>
            </a:r>
            <a:br>
              <a:rPr lang="fr-FR" sz="1600" dirty="0"/>
            </a:br>
            <a:r>
              <a:rPr lang="fr-FR" sz="1600" i="1" dirty="0"/>
              <a:t>si le projet correspond à des études, transposer  dans le système éducatif </a:t>
            </a:r>
            <a:r>
              <a:rPr lang="fr-FR" sz="1600" i="1" dirty="0" smtClean="0"/>
              <a:t>français</a:t>
            </a:r>
          </a:p>
          <a:p>
            <a:pPr eaLnBrk="1" hangingPunct="1">
              <a:spcBef>
                <a:spcPts val="2000"/>
              </a:spcBef>
            </a:pPr>
            <a:r>
              <a:rPr lang="fr-FR" sz="1600" b="1" dirty="0" smtClean="0"/>
              <a:t>AGE</a:t>
            </a:r>
          </a:p>
          <a:p>
            <a:pPr eaLnBrk="1" hangingPunct="1">
              <a:spcBef>
                <a:spcPts val="2000"/>
              </a:spcBef>
            </a:pPr>
            <a:r>
              <a:rPr lang="fr-FR" sz="1600" dirty="0" smtClean="0"/>
              <a:t>Situer </a:t>
            </a:r>
            <a:r>
              <a:rPr lang="fr-FR" sz="1600" dirty="0"/>
              <a:t>le jeune dans </a:t>
            </a:r>
            <a:r>
              <a:rPr lang="fr-FR" sz="1600" b="1" dirty="0"/>
              <a:t>SA SCOLARITÉ </a:t>
            </a:r>
            <a:r>
              <a:rPr lang="fr-FR" sz="1600" dirty="0"/>
              <a:t>: secondaire, post-bac, 1</a:t>
            </a:r>
            <a:r>
              <a:rPr lang="fr-FR" sz="1600" baseline="30000" dirty="0"/>
              <a:t>er</a:t>
            </a:r>
            <a:r>
              <a:rPr lang="fr-FR" sz="1600" dirty="0"/>
              <a:t> </a:t>
            </a:r>
            <a:r>
              <a:rPr lang="fr-FR" sz="1600" dirty="0" smtClean="0"/>
              <a:t>cycle</a:t>
            </a:r>
          </a:p>
          <a:p>
            <a:pPr eaLnBrk="1" hangingPunct="1">
              <a:spcBef>
                <a:spcPts val="2000"/>
              </a:spcBef>
            </a:pPr>
            <a:r>
              <a:rPr lang="fr-FR" sz="1600" dirty="0" smtClean="0"/>
              <a:t>Quel </a:t>
            </a:r>
            <a:r>
              <a:rPr lang="fr-FR" sz="1600" dirty="0"/>
              <a:t>est son </a:t>
            </a:r>
            <a:r>
              <a:rPr lang="fr-FR" sz="1600" b="1" dirty="0"/>
              <a:t>NIVEAU LINGUISTIQUE </a:t>
            </a:r>
            <a:r>
              <a:rPr lang="fr-FR" sz="1600" dirty="0"/>
              <a:t>dans la langue du pays d’accueil? </a:t>
            </a:r>
            <a:endParaRPr lang="fr-FR" sz="1600" dirty="0" smtClean="0"/>
          </a:p>
          <a:p>
            <a:pPr eaLnBrk="1" hangingPunct="1">
              <a:spcBef>
                <a:spcPts val="2000"/>
              </a:spcBef>
            </a:pPr>
            <a:r>
              <a:rPr lang="fr-FR" sz="1600" dirty="0" smtClean="0"/>
              <a:t>Analyser </a:t>
            </a:r>
            <a:r>
              <a:rPr lang="fr-FR" sz="1600" b="1" dirty="0"/>
              <a:t>SON PROFIL DE PERSONNALITÉ </a:t>
            </a:r>
            <a:r>
              <a:rPr lang="fr-FR" sz="1600" dirty="0"/>
              <a:t>: sa motivation, ses arguments, </a:t>
            </a:r>
            <a:r>
              <a:rPr lang="fr-FR" sz="1600" b="1" u="sng" dirty="0"/>
              <a:t>son autonomie</a:t>
            </a:r>
            <a:r>
              <a:rPr lang="fr-FR" sz="1600" dirty="0"/>
              <a:t>, son expérience antérieure, ses capacités d’adaptation, son niveau </a:t>
            </a:r>
            <a:r>
              <a:rPr lang="fr-FR" sz="1600" dirty="0" smtClean="0"/>
              <a:t>scolaire</a:t>
            </a:r>
          </a:p>
          <a:p>
            <a:pPr eaLnBrk="1" hangingPunct="1">
              <a:spcBef>
                <a:spcPts val="2000"/>
              </a:spcBef>
            </a:pPr>
            <a:r>
              <a:rPr lang="fr-FR" sz="1600" dirty="0" smtClean="0"/>
              <a:t>Situer </a:t>
            </a:r>
            <a:r>
              <a:rPr lang="fr-FR" sz="1600" dirty="0"/>
              <a:t>le projet dans </a:t>
            </a:r>
            <a:r>
              <a:rPr lang="fr-FR" sz="1600" b="1" dirty="0"/>
              <a:t>SA DIMENSION FAMILIALE : </a:t>
            </a:r>
            <a:r>
              <a:rPr lang="fr-FR" sz="1600" dirty="0"/>
              <a:t>est-il soutenu </a:t>
            </a:r>
            <a:r>
              <a:rPr lang="fr-FR" sz="1600" dirty="0" smtClean="0"/>
              <a:t>?</a:t>
            </a:r>
          </a:p>
          <a:p>
            <a:pPr eaLnBrk="1" hangingPunct="1">
              <a:spcBef>
                <a:spcPts val="2000"/>
              </a:spcBef>
            </a:pPr>
            <a:r>
              <a:rPr lang="fr-FR" sz="1600" dirty="0" smtClean="0"/>
              <a:t>Faire </a:t>
            </a:r>
            <a:r>
              <a:rPr lang="fr-FR" sz="1600" dirty="0"/>
              <a:t>le point sur </a:t>
            </a:r>
            <a:r>
              <a:rPr lang="fr-FR" sz="1600" b="1" dirty="0"/>
              <a:t>SON </a:t>
            </a:r>
            <a:r>
              <a:rPr lang="fr-FR" sz="1600" b="1" dirty="0" smtClean="0"/>
              <a:t>BUDGET</a:t>
            </a:r>
          </a:p>
          <a:p>
            <a:pPr eaLnBrk="1" hangingPunct="1">
              <a:spcBef>
                <a:spcPts val="2000"/>
              </a:spcBef>
            </a:pPr>
            <a:r>
              <a:rPr lang="fr-FR" sz="1600" dirty="0" smtClean="0"/>
              <a:t>Dans </a:t>
            </a:r>
            <a:r>
              <a:rPr lang="fr-FR" sz="1600" dirty="0"/>
              <a:t>quel pays envisage t’il de </a:t>
            </a:r>
            <a:r>
              <a:rPr lang="fr-FR" sz="1600" b="1" dirty="0"/>
              <a:t>S’INSÉRER </a:t>
            </a:r>
            <a:r>
              <a:rPr lang="fr-FR" sz="1600" dirty="0"/>
              <a:t>professionnellement ?</a:t>
            </a:r>
          </a:p>
        </p:txBody>
      </p:sp>
    </p:spTree>
    <p:extLst>
      <p:ext uri="{BB962C8B-B14F-4D97-AF65-F5344CB8AC3E}">
        <p14:creationId xmlns:p14="http://schemas.microsoft.com/office/powerpoint/2010/main" val="1437524102"/>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733425" y="365126"/>
            <a:ext cx="7781925" cy="1325563"/>
          </a:xfrm>
        </p:spPr>
        <p:txBody>
          <a:bodyPr/>
          <a:lstStyle/>
          <a:p>
            <a:pPr algn="ctr" eaLnBrk="1" hangingPunct="1"/>
            <a:r>
              <a:rPr lang="fr-FR" altLang="fr-FR" sz="2800" b="1" dirty="0" smtClean="0">
                <a:solidFill>
                  <a:srgbClr val="0070C0"/>
                </a:solidFill>
              </a:rPr>
              <a:t>         </a:t>
            </a:r>
            <a:r>
              <a:rPr lang="fr-FR" altLang="fr-FR" sz="3600" dirty="0" smtClean="0"/>
              <a:t>La mobilité des jeunes en formation initiale</a:t>
            </a:r>
          </a:p>
        </p:txBody>
      </p:sp>
      <p:pic>
        <p:nvPicPr>
          <p:cNvPr id="10243"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07950" y="1524890"/>
            <a:ext cx="1387475" cy="930275"/>
          </a:xfrm>
        </p:spPr>
      </p:pic>
      <p:pic>
        <p:nvPicPr>
          <p:cNvPr id="1024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7343" y="1162052"/>
            <a:ext cx="16097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79838" y="5373688"/>
            <a:ext cx="1925637"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19250" y="2027238"/>
            <a:ext cx="56102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4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ctrTitle"/>
          </p:nvPr>
        </p:nvSpPr>
        <p:spPr>
          <a:xfrm>
            <a:off x="650875" y="517525"/>
            <a:ext cx="7772400" cy="601663"/>
          </a:xfrm>
        </p:spPr>
        <p:txBody>
          <a:bodyPr>
            <a:normAutofit/>
          </a:bodyPr>
          <a:lstStyle/>
          <a:p>
            <a:pPr eaLnBrk="1" hangingPunct="1"/>
            <a:r>
              <a:rPr lang="fr-FR" altLang="fr-FR" sz="3300" dirty="0" smtClean="0"/>
              <a:t>Partir dès le secondaire</a:t>
            </a:r>
          </a:p>
        </p:txBody>
      </p:sp>
      <p:sp>
        <p:nvSpPr>
          <p:cNvPr id="3" name="Espace réservé du contenu 2"/>
          <p:cNvSpPr>
            <a:spLocks noGrp="1"/>
          </p:cNvSpPr>
          <p:nvPr>
            <p:ph type="subTitle" idx="1"/>
          </p:nvPr>
        </p:nvSpPr>
        <p:spPr>
          <a:xfrm>
            <a:off x="827088" y="1773238"/>
            <a:ext cx="7777162" cy="4406457"/>
          </a:xfrm>
        </p:spPr>
        <p:txBody>
          <a:bodyPr rtlCol="0">
            <a:normAutofit fontScale="55000" lnSpcReduction="20000"/>
          </a:bodyPr>
          <a:lstStyle/>
          <a:p>
            <a:pPr eaLnBrk="1" fontAlgn="auto" hangingPunct="1">
              <a:lnSpc>
                <a:spcPct val="160000"/>
              </a:lnSpc>
              <a:spcAft>
                <a:spcPts val="0"/>
              </a:spcAft>
              <a:buClr>
                <a:srgbClr val="FF0066"/>
              </a:buClr>
              <a:defRPr/>
            </a:pPr>
            <a:r>
              <a:rPr lang="fr-FR" sz="2900" b="1" u="sng" dirty="0" smtClean="0">
                <a:solidFill>
                  <a:schemeClr val="tx1"/>
                </a:solidFill>
              </a:rPr>
              <a:t>Pour les études  : </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l’OFAJ  : programmes d’échanges Franco-Allemands</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l’AEFE : bourses pour partir dans 6 établissements français à l’étranger</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le Secrétariat Franco Allemand : programme franco-allemand – mobilité de classes professionnelles</a:t>
            </a:r>
          </a:p>
          <a:p>
            <a:pPr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Avec le programme Erasmus +</a:t>
            </a:r>
          </a:p>
          <a:p>
            <a:pPr marL="0" lvl="1" algn="l" eaLnBrk="1" fontAlgn="auto" hangingPunct="1">
              <a:lnSpc>
                <a:spcPct val="160000"/>
              </a:lnSpc>
              <a:spcAft>
                <a:spcPts val="0"/>
              </a:spcAft>
              <a:buClr>
                <a:srgbClr val="FF0066"/>
              </a:buClr>
              <a:buFont typeface="Wingdings" panose="05000000000000000000" pitchFamily="2" charset="2"/>
              <a:buChar char="q"/>
              <a:defRPr/>
            </a:pPr>
            <a:r>
              <a:rPr lang="fr-FR" sz="2900" dirty="0" smtClean="0">
                <a:solidFill>
                  <a:schemeClr val="tx1"/>
                </a:solidFill>
              </a:rPr>
              <a:t> Bourses </a:t>
            </a:r>
            <a:r>
              <a:rPr lang="fr-FR" sz="2900" dirty="0">
                <a:solidFill>
                  <a:schemeClr val="tx1"/>
                </a:solidFill>
              </a:rPr>
              <a:t>Lefèvre et Charles de </a:t>
            </a:r>
            <a:r>
              <a:rPr lang="fr-FR" sz="2900" dirty="0" smtClean="0">
                <a:solidFill>
                  <a:schemeClr val="tx1"/>
                </a:solidFill>
              </a:rPr>
              <a:t>Gaulle : programme franco-britannique mobilité de classe </a:t>
            </a:r>
          </a:p>
          <a:p>
            <a:pPr algn="l" eaLnBrk="1" fontAlgn="auto" hangingPunct="1">
              <a:lnSpc>
                <a:spcPct val="160000"/>
              </a:lnSpc>
              <a:spcAft>
                <a:spcPts val="0"/>
              </a:spcAft>
              <a:buClr>
                <a:srgbClr val="FF0066"/>
              </a:buClr>
              <a:buFont typeface="Wingdings" panose="05000000000000000000" pitchFamily="2" charset="2"/>
              <a:buChar char="q"/>
              <a:defRPr/>
            </a:pPr>
            <a:r>
              <a:rPr lang="fr-FR" sz="2900" smtClean="0">
                <a:solidFill>
                  <a:schemeClr val="tx1"/>
                </a:solidFill>
              </a:rPr>
              <a:t> Echanges </a:t>
            </a:r>
            <a:r>
              <a:rPr lang="fr-FR" sz="2900" dirty="0" smtClean="0">
                <a:solidFill>
                  <a:schemeClr val="tx1"/>
                </a:solidFill>
              </a:rPr>
              <a:t>du Rotary</a:t>
            </a:r>
          </a:p>
          <a:p>
            <a:pPr eaLnBrk="1" fontAlgn="auto" hangingPunct="1">
              <a:lnSpc>
                <a:spcPct val="160000"/>
              </a:lnSpc>
              <a:spcAft>
                <a:spcPts val="0"/>
              </a:spcAft>
              <a:buClr>
                <a:srgbClr val="FF0066"/>
              </a:buClr>
              <a:defRPr/>
            </a:pPr>
            <a:endParaRPr lang="fr-FR" sz="2900" dirty="0" smtClean="0">
              <a:solidFill>
                <a:schemeClr val="tx1"/>
              </a:solidFill>
            </a:endParaRPr>
          </a:p>
          <a:p>
            <a:pPr eaLnBrk="1" fontAlgn="auto" hangingPunct="1">
              <a:lnSpc>
                <a:spcPct val="160000"/>
              </a:lnSpc>
              <a:spcAft>
                <a:spcPts val="0"/>
              </a:spcAft>
              <a:buClr>
                <a:srgbClr val="FF0066"/>
              </a:buClr>
              <a:defRPr/>
            </a:pPr>
            <a:endParaRPr lang="fr-FR" sz="2000" dirty="0" smtClean="0"/>
          </a:p>
          <a:p>
            <a:pPr eaLnBrk="1" fontAlgn="auto" hangingPunct="1">
              <a:lnSpc>
                <a:spcPct val="160000"/>
              </a:lnSpc>
              <a:spcAft>
                <a:spcPts val="0"/>
              </a:spcAft>
              <a:defRPr/>
            </a:pPr>
            <a:endParaRPr lang="fr-FR" sz="2800" dirty="0" smtClean="0"/>
          </a:p>
          <a:p>
            <a:pPr eaLnBrk="1" fontAlgn="auto" hangingPunct="1">
              <a:lnSpc>
                <a:spcPct val="160000"/>
              </a:lnSpc>
              <a:spcAft>
                <a:spcPts val="0"/>
              </a:spcAft>
              <a:defRPr/>
            </a:pPr>
            <a:endParaRPr lang="fr-FR"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7338" y="1275557"/>
            <a:ext cx="9017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36184" y="4755928"/>
            <a:ext cx="17287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24800" y="1090613"/>
            <a:ext cx="9969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580188" y="3694685"/>
            <a:ext cx="2024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10433" y="4755928"/>
            <a:ext cx="804863"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905068" y="3617119"/>
            <a:ext cx="9175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439430" y="5996009"/>
            <a:ext cx="6140758" cy="646331"/>
          </a:xfrm>
          <a:prstGeom prst="rect">
            <a:avLst/>
          </a:prstGeom>
          <a:noFill/>
        </p:spPr>
        <p:txBody>
          <a:bodyPr wrap="square" rtlCol="0">
            <a:spAutoFit/>
          </a:bodyPr>
          <a:lstStyle/>
          <a:p>
            <a:r>
              <a:rPr lang="fr-FR" b="1" dirty="0" smtClean="0">
                <a:hlinkClick r:id="rId8"/>
              </a:rPr>
              <a:t>www.euroguidance-france.org</a:t>
            </a:r>
            <a:r>
              <a:rPr lang="fr-FR" b="1" dirty="0" smtClean="0"/>
              <a:t> rubrique « les différentes formes de mobilité »</a:t>
            </a:r>
            <a:endParaRPr lang="fr-FR" b="1" dirty="0"/>
          </a:p>
        </p:txBody>
      </p:sp>
    </p:spTree>
    <p:extLst>
      <p:ext uri="{BB962C8B-B14F-4D97-AF65-F5344CB8AC3E}">
        <p14:creationId xmlns:p14="http://schemas.microsoft.com/office/powerpoint/2010/main" val="382790976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normAutofit/>
          </a:bodyPr>
          <a:lstStyle/>
          <a:p>
            <a:pPr algn="ctr"/>
            <a:r>
              <a:rPr lang="fr-FR" altLang="fr-FR" sz="3100" b="1" dirty="0" smtClean="0"/>
              <a:t>Partir dans le secondaire</a:t>
            </a:r>
            <a:r>
              <a:rPr lang="fr-FR" altLang="fr-FR" dirty="0" smtClean="0"/>
              <a:t/>
            </a:r>
            <a:br>
              <a:rPr lang="fr-FR" altLang="fr-FR" dirty="0" smtClean="0"/>
            </a:br>
            <a:r>
              <a:rPr lang="fr-FR" altLang="fr-FR" sz="2000" dirty="0" smtClean="0"/>
              <a:t>Les programmes de l’OFAJ</a:t>
            </a:r>
          </a:p>
        </p:txBody>
      </p:sp>
      <p:sp>
        <p:nvSpPr>
          <p:cNvPr id="20483" name="Espace réservé du contenu 2"/>
          <p:cNvSpPr>
            <a:spLocks noGrp="1"/>
          </p:cNvSpPr>
          <p:nvPr>
            <p:ph idx="1"/>
          </p:nvPr>
        </p:nvSpPr>
        <p:spPr/>
        <p:txBody>
          <a:bodyPr/>
          <a:lstStyle/>
          <a:p>
            <a:pPr>
              <a:lnSpc>
                <a:spcPct val="150000"/>
              </a:lnSpc>
            </a:pPr>
            <a:r>
              <a:rPr lang="fr-FR" altLang="fr-FR" sz="1800" b="1" dirty="0" smtClean="0"/>
              <a:t>Programme Brigitte </a:t>
            </a:r>
            <a:r>
              <a:rPr lang="fr-FR" altLang="fr-FR" sz="1800" b="1" dirty="0" err="1" smtClean="0"/>
              <a:t>Sauzay</a:t>
            </a:r>
            <a:r>
              <a:rPr lang="fr-FR" altLang="fr-FR" sz="1800" b="1" dirty="0" smtClean="0"/>
              <a:t> </a:t>
            </a:r>
            <a:r>
              <a:rPr lang="fr-FR" altLang="fr-FR" sz="1800" dirty="0" smtClean="0"/>
              <a:t>: programme individuel d’échange scolaire. 3 mois dans une famille en Allemagne puis accueil pendant 3 mois du correspondant allemand. De la 4</a:t>
            </a:r>
            <a:r>
              <a:rPr lang="fr-FR" altLang="fr-FR" sz="1800" baseline="30000" dirty="0" smtClean="0"/>
              <a:t>ème</a:t>
            </a:r>
            <a:r>
              <a:rPr lang="fr-FR" altLang="fr-FR" sz="1800" dirty="0" smtClean="0"/>
              <a:t> à la </a:t>
            </a:r>
            <a:r>
              <a:rPr lang="fr-FR" altLang="fr-FR" sz="1800" dirty="0" err="1" smtClean="0"/>
              <a:t>Tle</a:t>
            </a:r>
            <a:r>
              <a:rPr lang="fr-FR" altLang="fr-FR" sz="1800" dirty="0" smtClean="0"/>
              <a:t> (avec au moins 2 ans d’allemand).</a:t>
            </a:r>
          </a:p>
          <a:p>
            <a:pPr>
              <a:lnSpc>
                <a:spcPct val="150000"/>
              </a:lnSpc>
            </a:pPr>
            <a:r>
              <a:rPr lang="fr-FR" altLang="fr-FR" sz="1800" dirty="0" smtClean="0"/>
              <a:t>La recherche d’un partenaire allemand est à entreprendre directement par l’élève intéressé avec l’appui de son école et de sa famille. Le chef d’établissement doit valider l’échange. La demande de subvention se fait en ligne sur le site de l’OFAJ. </a:t>
            </a:r>
            <a:r>
              <a:rPr lang="fr-FR" altLang="fr-FR" sz="1800" dirty="0" smtClean="0">
                <a:hlinkClick r:id="rId2"/>
              </a:rPr>
              <a:t>www.ofaj.org</a:t>
            </a:r>
            <a:r>
              <a:rPr lang="fr-FR" altLang="fr-FR" sz="1800" dirty="0" smtClean="0"/>
              <a:t> </a:t>
            </a:r>
          </a:p>
          <a:p>
            <a:pPr>
              <a:lnSpc>
                <a:spcPct val="150000"/>
              </a:lnSpc>
            </a:pPr>
            <a:r>
              <a:rPr lang="fr-FR" altLang="fr-FR" sz="1800" b="1" dirty="0" smtClean="0"/>
              <a:t>Programme Voltaire </a:t>
            </a:r>
            <a:r>
              <a:rPr lang="fr-FR" altLang="fr-FR" sz="1800" dirty="0" smtClean="0"/>
              <a:t>: même fonctionnement pendant 6 mois. </a:t>
            </a:r>
          </a:p>
        </p:txBody>
      </p:sp>
      <p:pic>
        <p:nvPicPr>
          <p:cNvPr id="2048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19125" y="5514904"/>
            <a:ext cx="1488350" cy="110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73419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lstStyle/>
          <a:p>
            <a:pPr algn="ctr"/>
            <a:r>
              <a:rPr lang="fr-FR" altLang="fr-FR" sz="3100" b="1" dirty="0"/>
              <a:t>Partir dans le secondaire</a:t>
            </a:r>
            <a:r>
              <a:rPr lang="fr-FR" altLang="fr-FR" dirty="0"/>
              <a:t/>
            </a:r>
            <a:br>
              <a:rPr lang="fr-FR" altLang="fr-FR" dirty="0"/>
            </a:br>
            <a:r>
              <a:rPr lang="fr-FR" altLang="fr-FR" sz="2000" dirty="0" smtClean="0"/>
              <a:t>Avec l’AEFE, </a:t>
            </a:r>
            <a:r>
              <a:rPr lang="fr-FR" altLang="fr-FR" sz="2000" dirty="0" smtClean="0">
                <a:hlinkClick r:id="rId2"/>
              </a:rPr>
              <a:t>www.aefe.fr</a:t>
            </a:r>
            <a:r>
              <a:rPr lang="fr-FR" altLang="fr-FR" sz="2000" dirty="0" smtClean="0"/>
              <a:t> </a:t>
            </a:r>
            <a:endParaRPr lang="fr-FR" altLang="fr-FR" sz="2800" dirty="0" smtClean="0"/>
          </a:p>
        </p:txBody>
      </p:sp>
      <p:sp>
        <p:nvSpPr>
          <p:cNvPr id="3" name="Espace réservé du contenu 2"/>
          <p:cNvSpPr>
            <a:spLocks noGrp="1"/>
          </p:cNvSpPr>
          <p:nvPr>
            <p:ph idx="1"/>
          </p:nvPr>
        </p:nvSpPr>
        <p:spPr/>
        <p:txBody>
          <a:bodyPr/>
          <a:lstStyle/>
          <a:p>
            <a:pPr>
              <a:lnSpc>
                <a:spcPct val="150000"/>
              </a:lnSpc>
              <a:defRPr/>
            </a:pPr>
            <a:r>
              <a:rPr lang="fr-FR" sz="1800" dirty="0"/>
              <a:t>Les bourses de l’AEFE proposent à des lycéens français la possibilité de passer une année scolaire en classe de 1</a:t>
            </a:r>
            <a:r>
              <a:rPr lang="fr-FR" sz="1800" baseline="30000" dirty="0"/>
              <a:t>ère</a:t>
            </a:r>
            <a:r>
              <a:rPr lang="fr-FR" sz="1800" dirty="0"/>
              <a:t> ou  terminale dans certains  lycées français à l’étranger.</a:t>
            </a:r>
          </a:p>
          <a:p>
            <a:pPr>
              <a:lnSpc>
                <a:spcPct val="150000"/>
              </a:lnSpc>
              <a:defRPr/>
            </a:pPr>
            <a:r>
              <a:rPr lang="fr-FR" sz="1800" u="sng" dirty="0" smtClean="0"/>
              <a:t>Pour </a:t>
            </a:r>
            <a:r>
              <a:rPr lang="fr-FR" sz="1800" u="sng" dirty="0"/>
              <a:t>qui</a:t>
            </a:r>
            <a:r>
              <a:rPr lang="fr-FR" sz="1800" dirty="0"/>
              <a:t> : les élèves de 2</a:t>
            </a:r>
            <a:r>
              <a:rPr lang="fr-FR" sz="1800" baseline="30000" dirty="0"/>
              <a:t>nde</a:t>
            </a:r>
            <a:r>
              <a:rPr lang="fr-FR" sz="1800" dirty="0"/>
              <a:t> et de 1</a:t>
            </a:r>
            <a:r>
              <a:rPr lang="fr-FR" sz="1800" baseline="30000" dirty="0"/>
              <a:t>ère</a:t>
            </a:r>
            <a:r>
              <a:rPr lang="fr-FR" sz="1800" dirty="0"/>
              <a:t> scolarisés dans un lycée français qui envisagent de passer l'année suivante (1</a:t>
            </a:r>
            <a:r>
              <a:rPr lang="fr-FR" sz="1800" baseline="30000" dirty="0"/>
              <a:t>ère</a:t>
            </a:r>
            <a:r>
              <a:rPr lang="fr-FR" sz="1800" dirty="0"/>
              <a:t>,  terminale) dans un lycée d'enseignement français à l'étranger.</a:t>
            </a:r>
          </a:p>
          <a:p>
            <a:pPr>
              <a:lnSpc>
                <a:spcPct val="150000"/>
              </a:lnSpc>
              <a:defRPr/>
            </a:pPr>
            <a:r>
              <a:rPr lang="fr-FR" sz="1800" u="sng" dirty="0"/>
              <a:t>Durée</a:t>
            </a:r>
            <a:r>
              <a:rPr lang="fr-FR" sz="1800" dirty="0"/>
              <a:t> : une année scolaire.</a:t>
            </a:r>
          </a:p>
          <a:p>
            <a:pPr>
              <a:lnSpc>
                <a:spcPct val="150000"/>
              </a:lnSpc>
              <a:defRPr/>
            </a:pPr>
            <a:r>
              <a:rPr lang="fr-FR" sz="1800" u="sng" dirty="0"/>
              <a:t>Destinations</a:t>
            </a:r>
            <a:r>
              <a:rPr lang="fr-FR" sz="1800" dirty="0"/>
              <a:t> : Londres, Vienne, Munich, Barcelone, Madrid et Dublin.</a:t>
            </a:r>
          </a:p>
          <a:p>
            <a:pPr>
              <a:lnSpc>
                <a:spcPct val="150000"/>
              </a:lnSpc>
              <a:defRPr/>
            </a:pPr>
            <a:r>
              <a:rPr lang="fr-FR" sz="1800" u="sng" dirty="0" smtClean="0"/>
              <a:t>Pour </a:t>
            </a:r>
            <a:r>
              <a:rPr lang="fr-FR" sz="1800" u="sng" dirty="0"/>
              <a:t>en savoir plus</a:t>
            </a:r>
            <a:r>
              <a:rPr lang="fr-FR" sz="1800" dirty="0"/>
              <a:t> : </a:t>
            </a:r>
            <a:r>
              <a:rPr lang="fr-FR" sz="1800" u="sng" dirty="0">
                <a:hlinkClick r:id="rId3"/>
              </a:rPr>
              <a:t>http://eduscol.education.fr</a:t>
            </a:r>
            <a:endParaRPr lang="fr-FR" sz="1800" dirty="0"/>
          </a:p>
          <a:p>
            <a:pPr marL="0" indent="0">
              <a:buFont typeface="Arial" panose="020B0604020202020204" pitchFamily="34" charset="0"/>
              <a:buNone/>
              <a:defRPr/>
            </a:pPr>
            <a:endParaRPr lang="fr-FR" dirty="0"/>
          </a:p>
        </p:txBody>
      </p:sp>
      <p:pic>
        <p:nvPicPr>
          <p:cNvPr id="21508" name="Imag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45514" y="5788025"/>
            <a:ext cx="10572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420466"/>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pPr algn="ctr"/>
            <a:r>
              <a:rPr lang="fr-FR" altLang="fr-FR" sz="3100" b="1" dirty="0">
                <a:solidFill>
                  <a:prstClr val="black"/>
                </a:solidFill>
              </a:rPr>
              <a:t>Partir dans le secondaire</a:t>
            </a:r>
            <a:r>
              <a:rPr lang="fr-FR" altLang="fr-FR" dirty="0">
                <a:solidFill>
                  <a:prstClr val="black"/>
                </a:solidFill>
              </a:rPr>
              <a:t/>
            </a:r>
            <a:br>
              <a:rPr lang="fr-FR" altLang="fr-FR" dirty="0">
                <a:solidFill>
                  <a:prstClr val="black"/>
                </a:solidFill>
              </a:rPr>
            </a:br>
            <a:r>
              <a:rPr lang="fr-FR" altLang="fr-FR" sz="2000" dirty="0" smtClean="0">
                <a:solidFill>
                  <a:prstClr val="black"/>
                </a:solidFill>
              </a:rPr>
              <a:t>Avec le secrétariat franco-allemand</a:t>
            </a:r>
            <a:endParaRPr lang="fr-FR" altLang="fr-FR" sz="2000" b="1" dirty="0" smtClean="0">
              <a:solidFill>
                <a:srgbClr val="0070C0"/>
              </a:solidFill>
            </a:endParaRPr>
          </a:p>
        </p:txBody>
      </p:sp>
      <p:sp>
        <p:nvSpPr>
          <p:cNvPr id="22531" name="Espace réservé du contenu 2"/>
          <p:cNvSpPr>
            <a:spLocks noGrp="1"/>
          </p:cNvSpPr>
          <p:nvPr>
            <p:ph idx="1"/>
          </p:nvPr>
        </p:nvSpPr>
        <p:spPr/>
        <p:txBody>
          <a:bodyPr>
            <a:normAutofit fontScale="92500"/>
          </a:bodyPr>
          <a:lstStyle/>
          <a:p>
            <a:pPr>
              <a:lnSpc>
                <a:spcPct val="150000"/>
              </a:lnSpc>
            </a:pPr>
            <a:r>
              <a:rPr lang="fr-FR" altLang="fr-FR" sz="1800" smtClean="0"/>
              <a:t>Crée en 1980</a:t>
            </a:r>
          </a:p>
          <a:p>
            <a:pPr>
              <a:lnSpc>
                <a:spcPct val="150000"/>
              </a:lnSpc>
            </a:pPr>
            <a:r>
              <a:rPr lang="fr-FR" altLang="fr-FR" sz="1800" smtClean="0"/>
              <a:t>Le SFA organise des échanges de groupes de jeunes et d’adultes en formation professionnelle initiale et continue</a:t>
            </a:r>
          </a:p>
          <a:p>
            <a:pPr>
              <a:lnSpc>
                <a:spcPct val="150000"/>
              </a:lnSpc>
            </a:pPr>
            <a:r>
              <a:rPr lang="fr-FR" altLang="fr-FR" sz="1800" smtClean="0"/>
              <a:t>+ de 50 métiers différents</a:t>
            </a:r>
          </a:p>
          <a:p>
            <a:pPr>
              <a:lnSpc>
                <a:spcPct val="150000"/>
              </a:lnSpc>
            </a:pPr>
            <a:r>
              <a:rPr lang="fr-FR" altLang="fr-FR" sz="1800" smtClean="0"/>
              <a:t>Objectifs : permettre de séjourner dans le pays partenaire, de découvrir la formation dans un environnement socio-culturel différent, tisser des liens, surmonter la barrière linguistique, renforcer la coopération franco-allemande</a:t>
            </a:r>
          </a:p>
          <a:p>
            <a:pPr>
              <a:lnSpc>
                <a:spcPct val="150000"/>
              </a:lnSpc>
            </a:pPr>
            <a:r>
              <a:rPr lang="fr-FR" altLang="fr-FR" sz="1800" smtClean="0"/>
              <a:t>Pour les lycées pro et techno, CFA</a:t>
            </a:r>
          </a:p>
          <a:p>
            <a:pPr>
              <a:lnSpc>
                <a:spcPct val="150000"/>
              </a:lnSpc>
            </a:pPr>
            <a:r>
              <a:rPr lang="fr-FR" altLang="fr-FR" sz="1800" smtClean="0">
                <a:hlinkClick r:id="rId2"/>
              </a:rPr>
              <a:t>www.dfs-sfa.org</a:t>
            </a:r>
            <a:r>
              <a:rPr lang="fr-FR" altLang="fr-FR" sz="1800" smtClean="0"/>
              <a:t> </a:t>
            </a:r>
          </a:p>
        </p:txBody>
      </p:sp>
      <p:pic>
        <p:nvPicPr>
          <p:cNvPr id="2253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725" y="4941888"/>
            <a:ext cx="21971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820082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lstStyle/>
          <a:p>
            <a:pPr algn="ctr"/>
            <a:r>
              <a:rPr lang="fr-FR" altLang="fr-FR" sz="3100" b="1" dirty="0">
                <a:solidFill>
                  <a:prstClr val="black"/>
                </a:solidFill>
              </a:rPr>
              <a:t>Partir dans le secondaire</a:t>
            </a:r>
            <a:r>
              <a:rPr lang="fr-FR" altLang="fr-FR" dirty="0">
                <a:solidFill>
                  <a:prstClr val="black"/>
                </a:solidFill>
              </a:rPr>
              <a:t/>
            </a:r>
            <a:br>
              <a:rPr lang="fr-FR" altLang="fr-FR" dirty="0">
                <a:solidFill>
                  <a:prstClr val="black"/>
                </a:solidFill>
              </a:rPr>
            </a:br>
            <a:r>
              <a:rPr lang="fr-FR" altLang="fr-FR" sz="2000" dirty="0" smtClean="0">
                <a:solidFill>
                  <a:prstClr val="black"/>
                </a:solidFill>
              </a:rPr>
              <a:t>Avec le programme Erasmus + </a:t>
            </a:r>
            <a:endParaRPr lang="fr-FR" altLang="fr-FR" sz="2000" b="1" dirty="0" smtClean="0">
              <a:solidFill>
                <a:srgbClr val="0070C0"/>
              </a:solidFill>
            </a:endParaRPr>
          </a:p>
        </p:txBody>
      </p:sp>
      <p:sp>
        <p:nvSpPr>
          <p:cNvPr id="23555" name="Espace réservé du contenu 2"/>
          <p:cNvSpPr>
            <a:spLocks noGrp="1"/>
          </p:cNvSpPr>
          <p:nvPr>
            <p:ph idx="1"/>
          </p:nvPr>
        </p:nvSpPr>
        <p:spPr>
          <a:xfrm>
            <a:off x="628650" y="1510145"/>
            <a:ext cx="7886700" cy="4666818"/>
          </a:xfrm>
        </p:spPr>
        <p:txBody>
          <a:bodyPr>
            <a:normAutofit fontScale="92500" lnSpcReduction="10000"/>
          </a:bodyPr>
          <a:lstStyle/>
          <a:p>
            <a:pPr>
              <a:lnSpc>
                <a:spcPct val="150000"/>
              </a:lnSpc>
            </a:pPr>
            <a:r>
              <a:rPr lang="fr-FR" altLang="fr-FR" sz="1800" dirty="0" smtClean="0"/>
              <a:t>Action clé 2 : Erasmus + Enseignement scolaire</a:t>
            </a:r>
          </a:p>
          <a:p>
            <a:pPr>
              <a:lnSpc>
                <a:spcPct val="150000"/>
              </a:lnSpc>
            </a:pPr>
            <a:r>
              <a:rPr lang="fr-FR" altLang="fr-FR" sz="1800" dirty="0" smtClean="0"/>
              <a:t>Projets ont pour vocation : de proposer des pratiques pédagogiques et outils innovants dans l’enseignement scolaire, promouvoir l’échange de bonnes pratiques… </a:t>
            </a:r>
          </a:p>
          <a:p>
            <a:pPr>
              <a:lnSpc>
                <a:spcPct val="150000"/>
              </a:lnSpc>
            </a:pPr>
            <a:r>
              <a:rPr lang="fr-FR" altLang="fr-FR" sz="1800" dirty="0" smtClean="0"/>
              <a:t>Mobilités courtes sous forme d’échanges de classe (max 60 jours) ou longue (de 61 jours à 12 mois) pour des élèves de 14 ans et +</a:t>
            </a:r>
          </a:p>
          <a:p>
            <a:pPr>
              <a:lnSpc>
                <a:spcPct val="150000"/>
              </a:lnSpc>
            </a:pPr>
            <a:r>
              <a:rPr lang="fr-FR" altLang="fr-FR" sz="1800" dirty="0" smtClean="0"/>
              <a:t>Coûts liés aux activités de mobilité (frais de voyage et hébergement, frais de préparation linguistique) sont pris en charge </a:t>
            </a:r>
          </a:p>
          <a:p>
            <a:pPr>
              <a:lnSpc>
                <a:spcPct val="150000"/>
              </a:lnSpc>
            </a:pPr>
            <a:r>
              <a:rPr lang="fr-FR" altLang="fr-FR" sz="1800" dirty="0" smtClean="0"/>
              <a:t>2015 : 5344 mobilités courtes (+29,7%) et 60 mobilités longues</a:t>
            </a:r>
          </a:p>
          <a:p>
            <a:pPr>
              <a:lnSpc>
                <a:spcPct val="150000"/>
              </a:lnSpc>
            </a:pPr>
            <a:r>
              <a:rPr lang="fr-FR" altLang="fr-FR" sz="1800" dirty="0"/>
              <a:t>Action clé 1: Erasmus + </a:t>
            </a:r>
            <a:r>
              <a:rPr lang="fr-FR" altLang="fr-FR" sz="1800" dirty="0" smtClean="0"/>
              <a:t>Enseignement et formation professionnels. Période de stage à l’étranger </a:t>
            </a:r>
          </a:p>
        </p:txBody>
      </p:sp>
      <p:pic>
        <p:nvPicPr>
          <p:cNvPr id="2355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63938" y="6087269"/>
            <a:ext cx="20240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55575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normAutofit/>
          </a:bodyPr>
          <a:lstStyle/>
          <a:p>
            <a:pPr algn="ctr"/>
            <a:r>
              <a:rPr lang="fr-FR" altLang="fr-FR" sz="3100" b="1" dirty="0"/>
              <a:t>Partir dans le secondaire</a:t>
            </a:r>
            <a:r>
              <a:rPr lang="fr-FR" altLang="fr-FR" sz="3200" dirty="0"/>
              <a:t/>
            </a:r>
            <a:br>
              <a:rPr lang="fr-FR" altLang="fr-FR" sz="3200" dirty="0"/>
            </a:br>
            <a:r>
              <a:rPr lang="fr-FR" altLang="fr-FR" sz="2400" dirty="0" smtClean="0"/>
              <a:t>Avec le Rotary Club </a:t>
            </a:r>
            <a:endParaRPr lang="fr-FR" altLang="fr-FR" sz="2800" b="1" dirty="0" smtClean="0">
              <a:solidFill>
                <a:srgbClr val="0070C0"/>
              </a:solidFill>
            </a:endParaRPr>
          </a:p>
        </p:txBody>
      </p:sp>
      <p:sp>
        <p:nvSpPr>
          <p:cNvPr id="24579" name="Espace réservé du contenu 2"/>
          <p:cNvSpPr>
            <a:spLocks noGrp="1"/>
          </p:cNvSpPr>
          <p:nvPr>
            <p:ph idx="1"/>
          </p:nvPr>
        </p:nvSpPr>
        <p:spPr>
          <a:xfrm>
            <a:off x="468313" y="1773238"/>
            <a:ext cx="8229600" cy="4525962"/>
          </a:xfrm>
        </p:spPr>
        <p:txBody>
          <a:bodyPr/>
          <a:lstStyle/>
          <a:p>
            <a:pPr>
              <a:lnSpc>
                <a:spcPct val="150000"/>
              </a:lnSpc>
            </a:pPr>
            <a:r>
              <a:rPr lang="fr-FR" altLang="fr-FR" sz="1800" smtClean="0"/>
              <a:t>Les </a:t>
            </a:r>
            <a:r>
              <a:rPr lang="fr-FR" altLang="fr-FR" sz="1800" b="1" smtClean="0"/>
              <a:t>programmes d’échanges</a:t>
            </a:r>
            <a:r>
              <a:rPr lang="fr-FR" altLang="fr-FR" sz="1800" smtClean="0"/>
              <a:t> du Rotary permettent à des jeunes de partir à moindre coût, pendant une année scolaire ou moins dans un lycée, et avec un accueil en famille bénévole.</a:t>
            </a:r>
          </a:p>
          <a:p>
            <a:pPr>
              <a:lnSpc>
                <a:spcPct val="150000"/>
              </a:lnSpc>
            </a:pPr>
            <a:r>
              <a:rPr lang="fr-FR" altLang="fr-FR" sz="1800" u="sng" smtClean="0"/>
              <a:t>Pour qui</a:t>
            </a:r>
            <a:r>
              <a:rPr lang="fr-FR" altLang="fr-FR" sz="1800" smtClean="0"/>
              <a:t> : jeunes âgés de 15 à 17 ans 1/2 </a:t>
            </a:r>
          </a:p>
          <a:p>
            <a:pPr>
              <a:lnSpc>
                <a:spcPct val="150000"/>
              </a:lnSpc>
            </a:pPr>
            <a:r>
              <a:rPr lang="fr-FR" altLang="fr-FR" sz="1800" u="sng" smtClean="0"/>
              <a:t>Durée</a:t>
            </a:r>
            <a:r>
              <a:rPr lang="fr-FR" altLang="fr-FR" sz="1800" smtClean="0"/>
              <a:t>: généralement de 10 à 12 mois certains programmes d’été + courts.</a:t>
            </a:r>
          </a:p>
          <a:p>
            <a:pPr>
              <a:lnSpc>
                <a:spcPct val="150000"/>
              </a:lnSpc>
            </a:pPr>
            <a:r>
              <a:rPr lang="fr-FR" altLang="fr-FR" sz="1800" u="sng" smtClean="0"/>
              <a:t>Destinations</a:t>
            </a:r>
            <a:r>
              <a:rPr lang="fr-FR" altLang="fr-FR" sz="1800" smtClean="0"/>
              <a:t>: partout dans le monde.</a:t>
            </a:r>
          </a:p>
          <a:p>
            <a:pPr>
              <a:lnSpc>
                <a:spcPct val="150000"/>
              </a:lnSpc>
            </a:pPr>
            <a:r>
              <a:rPr lang="fr-FR" altLang="fr-FR" sz="1800" u="sng" smtClean="0"/>
              <a:t>Comment</a:t>
            </a:r>
            <a:r>
              <a:rPr lang="fr-FR" altLang="fr-FR" sz="1800" smtClean="0"/>
              <a:t> : modalités propres à chaque pays, tous les candidats doivent être parrainés par un Rotary club ou un district. </a:t>
            </a:r>
          </a:p>
          <a:p>
            <a:pPr>
              <a:lnSpc>
                <a:spcPct val="150000"/>
              </a:lnSpc>
            </a:pPr>
            <a:r>
              <a:rPr lang="fr-FR" altLang="fr-FR" sz="1800" u="sng" smtClean="0"/>
              <a:t>Pour en savoir plus</a:t>
            </a:r>
            <a:r>
              <a:rPr lang="fr-FR" altLang="fr-FR" sz="1800" smtClean="0"/>
              <a:t> : </a:t>
            </a:r>
            <a:r>
              <a:rPr lang="fr-FR" altLang="fr-FR" sz="1800" u="sng" smtClean="0">
                <a:hlinkClick r:id="rId2"/>
              </a:rPr>
              <a:t>www.crjfr.org</a:t>
            </a:r>
            <a:endParaRPr lang="fr-FR" altLang="fr-FR" sz="1800" smtClean="0"/>
          </a:p>
          <a:p>
            <a:pPr>
              <a:lnSpc>
                <a:spcPct val="150000"/>
              </a:lnSpc>
            </a:pPr>
            <a:endParaRPr lang="fr-FR" altLang="fr-FR" sz="1800" smtClean="0"/>
          </a:p>
        </p:txBody>
      </p:sp>
      <p:pic>
        <p:nvPicPr>
          <p:cNvPr id="2458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72363" y="561975"/>
            <a:ext cx="11938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70943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ctrTitle"/>
          </p:nvPr>
        </p:nvSpPr>
        <p:spPr/>
        <p:txBody>
          <a:bodyPr/>
          <a:lstStyle/>
          <a:p>
            <a:r>
              <a:rPr lang="fr-FR" altLang="fr-FR" smtClean="0"/>
              <a:t>Partir dans le supérieur </a:t>
            </a:r>
          </a:p>
        </p:txBody>
      </p:sp>
      <p:sp>
        <p:nvSpPr>
          <p:cNvPr id="3" name="Sous-titre 2"/>
          <p:cNvSpPr>
            <a:spLocks noGrp="1"/>
          </p:cNvSpPr>
          <p:nvPr>
            <p:ph type="subTitle" idx="1"/>
          </p:nvPr>
        </p:nvSpPr>
        <p:spPr>
          <a:xfrm>
            <a:off x="1143000" y="3724868"/>
            <a:ext cx="6858000" cy="1655762"/>
          </a:xfrm>
        </p:spPr>
        <p:txBody>
          <a:bodyPr>
            <a:normAutofit/>
          </a:bodyPr>
          <a:lstStyle/>
          <a:p>
            <a:pPr marL="457200" indent="-457200">
              <a:buFont typeface="Wingdings" panose="05000000000000000000" pitchFamily="2" charset="2"/>
              <a:buChar char="§"/>
              <a:defRPr/>
            </a:pPr>
            <a:r>
              <a:rPr lang="fr-FR" sz="2000" dirty="0"/>
              <a:t>La mobilité </a:t>
            </a:r>
            <a:r>
              <a:rPr lang="fr-FR" sz="2000" dirty="0" smtClean="0"/>
              <a:t>individuelle</a:t>
            </a:r>
          </a:p>
          <a:p>
            <a:pPr marL="457200" indent="-457200">
              <a:buFont typeface="Wingdings" panose="05000000000000000000" pitchFamily="2" charset="2"/>
              <a:buChar char="§"/>
              <a:defRPr/>
            </a:pPr>
            <a:r>
              <a:rPr lang="fr-FR" sz="2000" dirty="0" smtClean="0"/>
              <a:t>La mobilité institutionnelle : programmes d’échanges, doubles diplômes… </a:t>
            </a:r>
          </a:p>
        </p:txBody>
      </p:sp>
      <p:pic>
        <p:nvPicPr>
          <p:cNvPr id="2560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37801" y="429502"/>
            <a:ext cx="32400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3"/>
          <a:stretch>
            <a:fillRect/>
          </a:stretch>
        </p:blipFill>
        <p:spPr>
          <a:xfrm>
            <a:off x="208672" y="4922356"/>
            <a:ext cx="3071972" cy="1728496"/>
          </a:xfrm>
          <a:prstGeom prst="rect">
            <a:avLst/>
          </a:prstGeom>
        </p:spPr>
      </p:pic>
    </p:spTree>
    <p:extLst>
      <p:ext uri="{BB962C8B-B14F-4D97-AF65-F5344CB8AC3E}">
        <p14:creationId xmlns:p14="http://schemas.microsoft.com/office/powerpoint/2010/main" val="3544255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b="1" dirty="0" smtClean="0"/>
              <a:t>Données sur la mobilité </a:t>
            </a:r>
            <a:r>
              <a:rPr lang="fr-FR" sz="1600" dirty="0" smtClean="0"/>
              <a:t/>
            </a:r>
            <a:br>
              <a:rPr lang="fr-FR" sz="1600" dirty="0" smtClean="0"/>
            </a:br>
            <a:r>
              <a:rPr lang="fr-FR" sz="1600" dirty="0" err="1" smtClean="0"/>
              <a:t>CampusFrance</a:t>
            </a:r>
            <a:r>
              <a:rPr lang="fr-FR" sz="1600" dirty="0" smtClean="0"/>
              <a:t> </a:t>
            </a:r>
            <a:r>
              <a:rPr lang="fr-FR" sz="1600" dirty="0"/>
              <a:t>F</a:t>
            </a:r>
            <a:r>
              <a:rPr lang="fr-FR" sz="1600" dirty="0" smtClean="0"/>
              <a:t>évrier 2017</a:t>
            </a:r>
            <a:endParaRPr lang="fr-FR" sz="1600" dirty="0"/>
          </a:p>
        </p:txBody>
      </p:sp>
      <p:pic>
        <p:nvPicPr>
          <p:cNvPr id="3074" name="Picture 2"/>
          <p:cNvPicPr>
            <a:picLocks noGrp="1" noChangeAspect="1" noChangeArrowheads="1"/>
          </p:cNvPicPr>
          <p:nvPr>
            <p:ph idx="1"/>
          </p:nvPr>
        </p:nvPicPr>
        <p:blipFill>
          <a:blip r:embed="rId2"/>
          <a:srcRect/>
          <a:stretch>
            <a:fillRect/>
          </a:stretch>
        </p:blipFill>
        <p:spPr bwMode="auto">
          <a:xfrm>
            <a:off x="7215267" y="3175744"/>
            <a:ext cx="1885950" cy="120015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5067450" y="5708037"/>
            <a:ext cx="3447900" cy="850482"/>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a:srcRect/>
          <a:stretch>
            <a:fillRect/>
          </a:stretch>
        </p:blipFill>
        <p:spPr bwMode="auto">
          <a:xfrm>
            <a:off x="248555" y="4210467"/>
            <a:ext cx="2652687" cy="1085699"/>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a:stretch>
            <a:fillRect/>
          </a:stretch>
        </p:blipFill>
        <p:spPr bwMode="auto">
          <a:xfrm>
            <a:off x="4705182" y="4517790"/>
            <a:ext cx="3475792" cy="841117"/>
          </a:xfrm>
          <a:prstGeom prst="rect">
            <a:avLst/>
          </a:prstGeom>
          <a:noFill/>
          <a:ln w="9525">
            <a:noFill/>
            <a:miter lim="800000"/>
            <a:headEnd/>
            <a:tailEnd/>
          </a:ln>
          <a:effectLst/>
        </p:spPr>
      </p:pic>
      <p:pic>
        <p:nvPicPr>
          <p:cNvPr id="3079" name="Picture 7"/>
          <p:cNvPicPr>
            <a:picLocks noChangeAspect="1" noChangeArrowheads="1"/>
          </p:cNvPicPr>
          <p:nvPr/>
        </p:nvPicPr>
        <p:blipFill>
          <a:blip r:embed="rId6"/>
          <a:srcRect/>
          <a:stretch>
            <a:fillRect/>
          </a:stretch>
        </p:blipFill>
        <p:spPr bwMode="auto">
          <a:xfrm>
            <a:off x="616008" y="5524190"/>
            <a:ext cx="3992243" cy="1218177"/>
          </a:xfrm>
          <a:prstGeom prst="rect">
            <a:avLst/>
          </a:prstGeom>
          <a:noFill/>
          <a:ln w="9525">
            <a:noFill/>
            <a:miter lim="800000"/>
            <a:headEnd/>
            <a:tailEnd/>
          </a:ln>
          <a:effectLst/>
        </p:spPr>
      </p:pic>
      <p:pic>
        <p:nvPicPr>
          <p:cNvPr id="3080" name="Picture 8"/>
          <p:cNvPicPr>
            <a:picLocks noChangeAspect="1" noChangeArrowheads="1"/>
          </p:cNvPicPr>
          <p:nvPr/>
        </p:nvPicPr>
        <p:blipFill>
          <a:blip r:embed="rId7"/>
          <a:srcRect/>
          <a:stretch>
            <a:fillRect/>
          </a:stretch>
        </p:blipFill>
        <p:spPr bwMode="auto">
          <a:xfrm>
            <a:off x="7090576" y="1555382"/>
            <a:ext cx="1300083" cy="877834"/>
          </a:xfrm>
          <a:prstGeom prst="rect">
            <a:avLst/>
          </a:prstGeom>
          <a:noFill/>
          <a:ln w="9525">
            <a:noFill/>
            <a:miter lim="800000"/>
            <a:headEnd/>
            <a:tailEnd/>
          </a:ln>
          <a:effectLst/>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36577" y="1554089"/>
            <a:ext cx="6829309" cy="252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1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827088" y="333375"/>
            <a:ext cx="7499350" cy="785813"/>
          </a:xfrm>
        </p:spPr>
        <p:txBody>
          <a:bodyPr>
            <a:normAutofit/>
          </a:bodyPr>
          <a:lstStyle/>
          <a:p>
            <a:pPr algn="ctr" eaLnBrk="1" hangingPunct="1"/>
            <a:r>
              <a:rPr lang="fr-FR" altLang="fr-FR" sz="3100" b="1" dirty="0" smtClean="0"/>
              <a:t>Etudes et « international »</a:t>
            </a:r>
          </a:p>
        </p:txBody>
      </p:sp>
      <p:sp>
        <p:nvSpPr>
          <p:cNvPr id="11267" name="Rectangle 3"/>
          <p:cNvSpPr>
            <a:spLocks noGrp="1" noChangeArrowheads="1"/>
          </p:cNvSpPr>
          <p:nvPr>
            <p:ph sz="quarter" idx="1"/>
          </p:nvPr>
        </p:nvSpPr>
        <p:spPr>
          <a:xfrm>
            <a:off x="385763" y="1341438"/>
            <a:ext cx="7972425" cy="4797425"/>
          </a:xfrm>
        </p:spPr>
        <p:txBody>
          <a:bodyPr>
            <a:normAutofit lnSpcReduction="10000"/>
          </a:bodyPr>
          <a:lstStyle/>
          <a:p>
            <a:pPr marL="539750" indent="-285750" eaLnBrk="1" hangingPunct="1">
              <a:lnSpc>
                <a:spcPct val="150000"/>
              </a:lnSpc>
            </a:pPr>
            <a:r>
              <a:rPr lang="fr-FR" altLang="fr-FR" sz="1700" dirty="0" smtClean="0"/>
              <a:t>Mettre de l’international dans ses études est de plus en plus souhaité par les jeunes, mais ce n’est pas une finalité, ceci nécessite un projet bien construit </a:t>
            </a:r>
          </a:p>
          <a:p>
            <a:pPr marL="539750" indent="-285750" eaLnBrk="1" hangingPunct="1">
              <a:lnSpc>
                <a:spcPct val="150000"/>
              </a:lnSpc>
            </a:pPr>
            <a:r>
              <a:rPr lang="fr-FR" altLang="fr-FR" sz="1700" dirty="0" smtClean="0"/>
              <a:t>Plusieurs étapes sont nécessaires : s’informer sur les parcours possibles, savoir ce que l’on veut privilégier, faire un choix, planifier son projet de mobilité = </a:t>
            </a:r>
            <a:r>
              <a:rPr lang="fr-FR" altLang="fr-FR" sz="1700" u="sng" dirty="0" smtClean="0"/>
              <a:t>projet d’orientation</a:t>
            </a:r>
          </a:p>
          <a:p>
            <a:pPr marL="539750" indent="-285750" eaLnBrk="1" hangingPunct="1">
              <a:lnSpc>
                <a:spcPct val="150000"/>
              </a:lnSpc>
            </a:pPr>
            <a:r>
              <a:rPr lang="fr-FR" altLang="fr-FR" sz="1700" u="sng" dirty="0" smtClean="0"/>
              <a:t>2 types de mobilité</a:t>
            </a:r>
          </a:p>
          <a:p>
            <a:pPr marL="342900" lvl="1" indent="0" eaLnBrk="1" hangingPunct="1">
              <a:lnSpc>
                <a:spcPct val="150000"/>
              </a:lnSpc>
              <a:buClr>
                <a:srgbClr val="FF0066"/>
              </a:buClr>
              <a:buNone/>
            </a:pPr>
            <a:r>
              <a:rPr lang="fr-FR" altLang="fr-FR" sz="1700" dirty="0" smtClean="0"/>
              <a:t>	→ </a:t>
            </a:r>
            <a:r>
              <a:rPr lang="fr-FR" altLang="fr-FR" sz="1700" u="sng" dirty="0" smtClean="0"/>
              <a:t>Mobilité institutionnelle</a:t>
            </a:r>
            <a:r>
              <a:rPr lang="fr-FR" altLang="fr-FR" sz="1700" dirty="0" smtClean="0"/>
              <a:t>: la plus connue et le plus facile à mettre en œuvre. Elle s’inscrit dans le cadre d’accords ou de partenariats.</a:t>
            </a:r>
          </a:p>
          <a:p>
            <a:pPr marL="342900" lvl="1" indent="0">
              <a:lnSpc>
                <a:spcPct val="150000"/>
              </a:lnSpc>
              <a:buClr>
                <a:srgbClr val="FF0066"/>
              </a:buClr>
              <a:buNone/>
            </a:pPr>
            <a:r>
              <a:rPr lang="fr-FR" altLang="fr-FR" sz="1700" dirty="0" smtClean="0"/>
              <a:t>	</a:t>
            </a:r>
            <a:r>
              <a:rPr lang="fr-FR" altLang="fr-FR" sz="1700" dirty="0"/>
              <a:t> </a:t>
            </a:r>
            <a:r>
              <a:rPr lang="fr-FR" altLang="fr-FR" sz="1700" dirty="0" smtClean="0"/>
              <a:t>→ </a:t>
            </a:r>
            <a:r>
              <a:rPr lang="fr-FR" altLang="fr-FR" sz="1700" u="sng" dirty="0" smtClean="0"/>
              <a:t>Mobilité individuelle « Free </a:t>
            </a:r>
            <a:r>
              <a:rPr lang="fr-FR" altLang="fr-FR" sz="1700" u="sng" dirty="0" err="1" smtClean="0"/>
              <a:t>mover</a:t>
            </a:r>
            <a:r>
              <a:rPr lang="fr-FR" altLang="fr-FR" sz="1700" u="sng" dirty="0" smtClean="0"/>
              <a:t> »</a:t>
            </a:r>
            <a:r>
              <a:rPr lang="fr-FR" altLang="fr-FR" sz="1700" dirty="0" smtClean="0"/>
              <a:t>: la plus répandue et s’effectue en dehors de programme de coopération, la plus difficile à mesurer et à mettre en œuvre, mais elle s’adapte exactement à son projet</a:t>
            </a:r>
            <a:endParaRPr lang="fr-FR" altLang="fr-FR" sz="1800" dirty="0" smtClean="0"/>
          </a:p>
          <a:p>
            <a:pPr marL="425450" eaLnBrk="1" hangingPunct="1">
              <a:lnSpc>
                <a:spcPct val="150000"/>
              </a:lnSpc>
              <a:buClr>
                <a:srgbClr val="FF0066"/>
              </a:buClr>
              <a:buFont typeface="Wingdings" panose="05000000000000000000" pitchFamily="2" charset="2"/>
              <a:buChar char="q"/>
            </a:pPr>
            <a:endParaRPr lang="fr-FR" altLang="fr-FR" sz="1800" u="sng" dirty="0" smtClean="0"/>
          </a:p>
        </p:txBody>
      </p:sp>
    </p:spTree>
    <p:extLst>
      <p:ext uri="{BB962C8B-B14F-4D97-AF65-F5344CB8AC3E}">
        <p14:creationId xmlns:p14="http://schemas.microsoft.com/office/powerpoint/2010/main" val="1563837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85813" y="380567"/>
            <a:ext cx="7467600" cy="868362"/>
          </a:xfrm>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La mobilité individuelle</a:t>
            </a:r>
          </a:p>
        </p:txBody>
      </p:sp>
      <p:sp>
        <p:nvSpPr>
          <p:cNvPr id="36867" name="Espace réservé du numéro de diapositive 4"/>
          <p:cNvSpPr>
            <a:spLocks noGrp="1"/>
          </p:cNvSpPr>
          <p:nvPr>
            <p:ph type="sldNum" sz="quarter" idx="12"/>
          </p:nvPr>
        </p:nvSpPr>
        <p:spPr bwMode="auto">
          <a:xfrm>
            <a:off x="8613775" y="63055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EB00E07C-55A7-4494-852C-5A6DB8AF1A16}" type="slidenum">
              <a:rPr lang="fr-FR" altLang="fr-FR" sz="1200" smtClean="0">
                <a:solidFill>
                  <a:srgbClr val="898989"/>
                </a:solidFill>
              </a:rPr>
              <a:pPr>
                <a:spcBef>
                  <a:spcPct val="0"/>
                </a:spcBef>
                <a:buFontTx/>
                <a:buNone/>
              </a:pPr>
              <a:t>31</a:t>
            </a:fld>
            <a:endParaRPr lang="fr-FR" altLang="fr-FR" sz="1200" smtClean="0">
              <a:solidFill>
                <a:srgbClr val="898989"/>
              </a:solidFill>
            </a:endParaRPr>
          </a:p>
        </p:txBody>
      </p:sp>
      <p:sp>
        <p:nvSpPr>
          <p:cNvPr id="36868" name="Rectangle 3"/>
          <p:cNvSpPr>
            <a:spLocks noGrp="1" noChangeArrowheads="1"/>
          </p:cNvSpPr>
          <p:nvPr>
            <p:ph sz="quarter" idx="1"/>
          </p:nvPr>
        </p:nvSpPr>
        <p:spPr>
          <a:xfrm>
            <a:off x="785813" y="1500188"/>
            <a:ext cx="7862887" cy="4376737"/>
          </a:xfrm>
        </p:spPr>
        <p:txBody>
          <a:bodyPr/>
          <a:lstStyle/>
          <a:p>
            <a:pPr eaLnBrk="1" hangingPunct="1">
              <a:lnSpc>
                <a:spcPct val="150000"/>
              </a:lnSpc>
            </a:pPr>
            <a:r>
              <a:rPr lang="fr-FR" altLang="fr-FR" sz="1800" dirty="0" smtClean="0"/>
              <a:t>Partir en solo, partir en « Free </a:t>
            </a:r>
            <a:r>
              <a:rPr lang="fr-FR" altLang="fr-FR" sz="1800" dirty="0" err="1" smtClean="0"/>
              <a:t>mover</a:t>
            </a:r>
            <a:r>
              <a:rPr lang="fr-FR" altLang="fr-FR" sz="1800" dirty="0" smtClean="0"/>
              <a:t> » pour des études ou pour une année de césure</a:t>
            </a:r>
          </a:p>
          <a:p>
            <a:pPr eaLnBrk="1" hangingPunct="1">
              <a:lnSpc>
                <a:spcPct val="150000"/>
              </a:lnSpc>
            </a:pPr>
            <a:r>
              <a:rPr lang="fr-FR" altLang="fr-FR" sz="1800" dirty="0" smtClean="0"/>
              <a:t>En  dehors de tout programme d’échanges planifié par un établissement de formation</a:t>
            </a:r>
          </a:p>
          <a:p>
            <a:pPr eaLnBrk="1" hangingPunct="1">
              <a:lnSpc>
                <a:spcPct val="150000"/>
              </a:lnSpc>
            </a:pPr>
            <a:r>
              <a:rPr lang="fr-FR" altLang="fr-FR" sz="1800" dirty="0" smtClean="0"/>
              <a:t>Les avantages et les inconvénients d’une certaine liberté</a:t>
            </a:r>
          </a:p>
          <a:p>
            <a:pPr eaLnBrk="1" hangingPunct="1">
              <a:lnSpc>
                <a:spcPct val="150000"/>
              </a:lnSpc>
            </a:pPr>
            <a:r>
              <a:rPr lang="fr-FR" altLang="fr-FR" sz="1800" b="1" dirty="0" smtClean="0"/>
              <a:t>Avantages</a:t>
            </a:r>
            <a:r>
              <a:rPr lang="fr-FR" altLang="fr-FR" sz="1800" dirty="0" smtClean="0"/>
              <a:t> : choix de la destination, du moment, de la durée</a:t>
            </a:r>
          </a:p>
          <a:p>
            <a:pPr eaLnBrk="1" hangingPunct="1">
              <a:lnSpc>
                <a:spcPct val="150000"/>
              </a:lnSpc>
            </a:pPr>
            <a:r>
              <a:rPr lang="fr-FR" altLang="fr-FR" sz="1800" b="1" dirty="0" smtClean="0"/>
              <a:t>Inconvénients</a:t>
            </a:r>
            <a:r>
              <a:rPr lang="fr-FR" altLang="fr-FR" sz="1800" dirty="0" smtClean="0"/>
              <a:t> : validation de parcours / reconnaissance de diplôme, bourse presque inexistante, démarches plus lourdes et longues, coût…</a:t>
            </a:r>
          </a:p>
          <a:p>
            <a:pPr eaLnBrk="1" hangingPunct="1">
              <a:lnSpc>
                <a:spcPct val="80000"/>
              </a:lnSpc>
            </a:pPr>
            <a:endParaRPr lang="fr-FR" altLang="fr-FR" sz="2200" dirty="0" smtClean="0">
              <a:latin typeface="Tw Cen MT" panose="020B0602020104020603" pitchFamily="34" charset="0"/>
            </a:endParaRPr>
          </a:p>
          <a:p>
            <a:pPr eaLnBrk="1" hangingPunct="1">
              <a:lnSpc>
                <a:spcPct val="90000"/>
              </a:lnSpc>
            </a:pPr>
            <a:endParaRPr lang="fr-FR" altLang="fr-FR" sz="2200" dirty="0" smtClean="0">
              <a:latin typeface="Tw Cen MT" panose="020B0602020104020603" pitchFamily="34" charset="0"/>
            </a:endParaRPr>
          </a:p>
        </p:txBody>
      </p:sp>
    </p:spTree>
    <p:extLst>
      <p:ext uri="{BB962C8B-B14F-4D97-AF65-F5344CB8AC3E}">
        <p14:creationId xmlns:p14="http://schemas.microsoft.com/office/powerpoint/2010/main" val="214193873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Mobilité individuelle : financement</a:t>
            </a:r>
            <a:endParaRPr lang="fr-FR" altLang="fr-FR" sz="2800" dirty="0" smtClean="0"/>
          </a:p>
        </p:txBody>
      </p:sp>
      <p:sp>
        <p:nvSpPr>
          <p:cNvPr id="46083" name="Espace réservé du contenu 2"/>
          <p:cNvSpPr>
            <a:spLocks noGrp="1"/>
          </p:cNvSpPr>
          <p:nvPr>
            <p:ph idx="1"/>
          </p:nvPr>
        </p:nvSpPr>
        <p:spPr>
          <a:xfrm>
            <a:off x="577850" y="1666875"/>
            <a:ext cx="8535988" cy="4525963"/>
          </a:xfrm>
        </p:spPr>
        <p:txBody>
          <a:bodyPr/>
          <a:lstStyle/>
          <a:p>
            <a:pPr>
              <a:lnSpc>
                <a:spcPct val="150000"/>
              </a:lnSpc>
              <a:defRPr/>
            </a:pPr>
            <a:r>
              <a:rPr lang="fr-FR" altLang="fr-FR" sz="1800" dirty="0" smtClean="0"/>
              <a:t>Très peu de bourses de la part du pays d’accueil </a:t>
            </a:r>
            <a:r>
              <a:rPr lang="fr-FR" sz="1800" dirty="0" smtClean="0"/>
              <a:t>fiche </a:t>
            </a:r>
            <a:r>
              <a:rPr lang="fr-FR" sz="1800" dirty="0" smtClean="0">
                <a:solidFill>
                  <a:schemeClr val="accent3">
                    <a:lumMod val="75000"/>
                  </a:schemeClr>
                </a:solidFill>
              </a:rPr>
              <a:t>EG </a:t>
            </a:r>
            <a:r>
              <a:rPr lang="fr-FR" sz="1800" i="1" dirty="0" smtClean="0">
                <a:solidFill>
                  <a:srgbClr val="77933C"/>
                </a:solidFill>
              </a:rPr>
              <a:t>« étudier en ... »</a:t>
            </a:r>
            <a:r>
              <a:rPr lang="fr-FR" sz="1800" i="1" dirty="0" smtClean="0"/>
              <a:t> ; </a:t>
            </a:r>
            <a:r>
              <a:rPr lang="fr-FR" sz="1800" i="1" dirty="0" smtClean="0">
                <a:solidFill>
                  <a:srgbClr val="77933C"/>
                </a:solidFill>
                <a:hlinkClick r:id="rId2"/>
              </a:rPr>
              <a:t>www.scholarshipportal.com</a:t>
            </a:r>
            <a:r>
              <a:rPr lang="fr-FR" sz="1800" i="1" dirty="0" smtClean="0">
                <a:solidFill>
                  <a:srgbClr val="77933C"/>
                </a:solidFill>
              </a:rPr>
              <a:t> </a:t>
            </a:r>
            <a:endParaRPr lang="fr-FR" sz="1800" dirty="0" smtClean="0"/>
          </a:p>
          <a:p>
            <a:pPr>
              <a:lnSpc>
                <a:spcPct val="150000"/>
              </a:lnSpc>
              <a:defRPr/>
            </a:pPr>
            <a:r>
              <a:rPr lang="fr-FR" altLang="fr-FR" sz="1800" dirty="0" smtClean="0"/>
              <a:t>Parfois de la région, du département ou de la commune </a:t>
            </a:r>
          </a:p>
          <a:p>
            <a:pPr>
              <a:lnSpc>
                <a:spcPct val="150000"/>
              </a:lnSpc>
              <a:defRPr/>
            </a:pPr>
            <a:r>
              <a:rPr lang="fr-FR" sz="1800" dirty="0" smtClean="0"/>
              <a:t>Déposer un DSE auprès du CROUS (conditions d’âge -28 ans)</a:t>
            </a:r>
          </a:p>
          <a:p>
            <a:pPr>
              <a:lnSpc>
                <a:spcPct val="150000"/>
              </a:lnSpc>
              <a:defRPr/>
            </a:pPr>
            <a:r>
              <a:rPr lang="fr-FR" altLang="fr-FR" sz="1800" dirty="0" smtClean="0"/>
              <a:t>Fondations, Bourses au mérite </a:t>
            </a:r>
          </a:p>
          <a:p>
            <a:pPr>
              <a:lnSpc>
                <a:spcPct val="150000"/>
              </a:lnSpc>
              <a:defRPr/>
            </a:pPr>
            <a:r>
              <a:rPr lang="fr-FR" altLang="fr-FR" sz="1800" dirty="0" smtClean="0"/>
              <a:t>Crédits bancaires </a:t>
            </a:r>
          </a:p>
          <a:p>
            <a:pPr>
              <a:lnSpc>
                <a:spcPct val="150000"/>
              </a:lnSpc>
              <a:defRPr/>
            </a:pPr>
            <a:r>
              <a:rPr lang="fr-FR" sz="1800" dirty="0" smtClean="0"/>
              <a:t>Travail à temps partiel à l’étranger</a:t>
            </a:r>
          </a:p>
          <a:p>
            <a:pPr eaLnBrk="1" hangingPunct="1">
              <a:lnSpc>
                <a:spcPct val="150000"/>
              </a:lnSpc>
              <a:defRPr/>
            </a:pPr>
            <a:endParaRPr lang="fr-FR" altLang="fr-FR" sz="1600" dirty="0" smtClean="0"/>
          </a:p>
        </p:txBody>
      </p:sp>
      <p:pic>
        <p:nvPicPr>
          <p:cNvPr id="3891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85528" y="276182"/>
            <a:ext cx="817171" cy="93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275" y="4889500"/>
            <a:ext cx="10382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18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a:spLocks noGrp="1"/>
          </p:cNvSpPr>
          <p:nvPr>
            <p:ph type="title"/>
          </p:nvPr>
        </p:nvSpPr>
        <p:spPr/>
        <p:txBody>
          <a:bodyPr/>
          <a:lstStyle/>
          <a:p>
            <a:pPr algn="ctr"/>
            <a:r>
              <a:rPr lang="fr-FR" altLang="fr-FR" sz="3100" b="1" dirty="0" smtClean="0">
                <a:cs typeface="Arial" panose="020B0604020202020204" pitchFamily="34" charset="0"/>
              </a:rPr>
              <a:t>Partir dans le supérieur</a:t>
            </a:r>
            <a:r>
              <a:rPr lang="fr-FR" altLang="fr-FR" sz="3200" dirty="0" smtClean="0">
                <a:cs typeface="Arial" panose="020B0604020202020204" pitchFamily="34" charset="0"/>
              </a:rPr>
              <a:t/>
            </a:r>
            <a:br>
              <a:rPr lang="fr-FR" altLang="fr-FR" sz="3200" dirty="0" smtClean="0">
                <a:cs typeface="Arial" panose="020B0604020202020204" pitchFamily="34" charset="0"/>
              </a:rPr>
            </a:br>
            <a:r>
              <a:rPr lang="fr-FR" altLang="fr-FR" sz="2000" dirty="0" smtClean="0">
                <a:cs typeface="Arial" panose="020B0604020202020204" pitchFamily="34" charset="0"/>
              </a:rPr>
              <a:t>Les procédures d’admission et inscriptions </a:t>
            </a:r>
            <a:endParaRPr lang="fr-FR" altLang="fr-FR" sz="3200" dirty="0" smtClean="0">
              <a:cs typeface="Arial" panose="020B0604020202020204" pitchFamily="34" charset="0"/>
            </a:endParaRPr>
          </a:p>
        </p:txBody>
      </p:sp>
      <p:sp>
        <p:nvSpPr>
          <p:cNvPr id="40963" name="Espace réservé du contenu 2"/>
          <p:cNvSpPr>
            <a:spLocks noGrp="1"/>
          </p:cNvSpPr>
          <p:nvPr>
            <p:ph idx="1"/>
          </p:nvPr>
        </p:nvSpPr>
        <p:spPr/>
        <p:txBody>
          <a:bodyPr/>
          <a:lstStyle/>
          <a:p>
            <a:pPr>
              <a:lnSpc>
                <a:spcPct val="150000"/>
              </a:lnSpc>
            </a:pPr>
            <a:r>
              <a:rPr lang="fr-FR" altLang="fr-FR" sz="2000" smtClean="0">
                <a:cs typeface="Arial" panose="020B0604020202020204" pitchFamily="34" charset="0"/>
              </a:rPr>
              <a:t>Une inscription directement dans le pays demandé </a:t>
            </a:r>
          </a:p>
          <a:p>
            <a:pPr lvl="1">
              <a:lnSpc>
                <a:spcPct val="150000"/>
              </a:lnSpc>
            </a:pPr>
            <a:r>
              <a:rPr lang="fr-FR" altLang="fr-FR" sz="2000" smtClean="0">
                <a:cs typeface="Arial" panose="020B0604020202020204" pitchFamily="34" charset="0"/>
              </a:rPr>
              <a:t>Centralisée : </a:t>
            </a:r>
            <a:r>
              <a:rPr lang="fr-FR" altLang="fr-FR" sz="2000" smtClean="0">
                <a:cs typeface="Arial" panose="020B0604020202020204" pitchFamily="34" charset="0"/>
                <a:hlinkClick r:id="rId2"/>
              </a:rPr>
              <a:t>www.ucas.com</a:t>
            </a:r>
            <a:r>
              <a:rPr lang="fr-FR" altLang="fr-FR" sz="2000" smtClean="0">
                <a:cs typeface="Arial" panose="020B0604020202020204" pitchFamily="34" charset="0"/>
              </a:rPr>
              <a:t> pour le Royaume-Uni, le réseau des Cegeps pour le Québec, </a:t>
            </a:r>
            <a:r>
              <a:rPr lang="fr-FR" altLang="fr-FR" sz="2000" smtClean="0">
                <a:hlinkClick r:id="rId3"/>
              </a:rPr>
              <a:t>www.studielink.nl</a:t>
            </a:r>
            <a:r>
              <a:rPr lang="fr-FR" altLang="fr-FR" sz="2000" smtClean="0"/>
              <a:t> pour les Pays-Bas</a:t>
            </a:r>
            <a:r>
              <a:rPr lang="fr-FR" altLang="fr-FR" sz="2000" smtClean="0">
                <a:cs typeface="Arial" panose="020B0604020202020204" pitchFamily="34" charset="0"/>
              </a:rPr>
              <a:t>….</a:t>
            </a:r>
          </a:p>
          <a:p>
            <a:pPr lvl="1">
              <a:lnSpc>
                <a:spcPct val="150000"/>
              </a:lnSpc>
            </a:pPr>
            <a:r>
              <a:rPr lang="fr-FR" altLang="fr-FR" sz="2000" smtClean="0">
                <a:cs typeface="Arial" panose="020B0604020202020204" pitchFamily="34" charset="0"/>
              </a:rPr>
              <a:t>Pour certaines filières : </a:t>
            </a:r>
            <a:r>
              <a:rPr lang="fr-FR" altLang="fr-FR" sz="2000" smtClean="0">
                <a:cs typeface="Arial" panose="020B0604020202020204" pitchFamily="34" charset="0"/>
                <a:hlinkClick r:id="rId4"/>
              </a:rPr>
              <a:t>www.hochschulstart.de</a:t>
            </a:r>
            <a:r>
              <a:rPr lang="fr-FR" altLang="fr-FR" sz="2000" smtClean="0">
                <a:cs typeface="Arial" panose="020B0604020202020204" pitchFamily="34" charset="0"/>
              </a:rPr>
              <a:t> pour les études médicales en Allemagne… </a:t>
            </a:r>
          </a:p>
          <a:p>
            <a:pPr lvl="1">
              <a:lnSpc>
                <a:spcPct val="150000"/>
              </a:lnSpc>
            </a:pPr>
            <a:r>
              <a:rPr lang="fr-FR" altLang="fr-FR" sz="2000" smtClean="0">
                <a:cs typeface="Arial" panose="020B0604020202020204" pitchFamily="34" charset="0"/>
              </a:rPr>
              <a:t>Ou pas : directement auprès de l’établissement concerné pour la Belgique, les Etats-Unis, l’Australie… </a:t>
            </a:r>
          </a:p>
        </p:txBody>
      </p:sp>
      <p:pic>
        <p:nvPicPr>
          <p:cNvPr id="409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216" y="5289480"/>
            <a:ext cx="2019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558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contenu 2"/>
          <p:cNvSpPr>
            <a:spLocks noGrp="1"/>
          </p:cNvSpPr>
          <p:nvPr>
            <p:ph idx="1"/>
          </p:nvPr>
        </p:nvSpPr>
        <p:spPr>
          <a:xfrm>
            <a:off x="341194" y="1433016"/>
            <a:ext cx="8356719" cy="5308978"/>
          </a:xfrm>
        </p:spPr>
        <p:txBody>
          <a:bodyPr>
            <a:normAutofit fontScale="85000" lnSpcReduction="10000"/>
          </a:bodyPr>
          <a:lstStyle/>
          <a:p>
            <a:pPr>
              <a:lnSpc>
                <a:spcPct val="150000"/>
              </a:lnSpc>
            </a:pPr>
            <a:r>
              <a:rPr lang="fr-FR" altLang="fr-FR" sz="1800" dirty="0" smtClean="0"/>
              <a:t>Résultats au baccalauréat </a:t>
            </a:r>
          </a:p>
          <a:p>
            <a:pPr>
              <a:lnSpc>
                <a:spcPct val="150000"/>
              </a:lnSpc>
            </a:pPr>
            <a:r>
              <a:rPr lang="fr-FR" altLang="fr-FR" sz="1800" u="sng" dirty="0" smtClean="0"/>
              <a:t>Belgique</a:t>
            </a:r>
            <a:r>
              <a:rPr lang="fr-FR" altLang="fr-FR" sz="1800" dirty="0" smtClean="0"/>
              <a:t> :</a:t>
            </a:r>
          </a:p>
          <a:p>
            <a:pPr lvl="1">
              <a:lnSpc>
                <a:spcPct val="150000"/>
              </a:lnSpc>
            </a:pPr>
            <a:r>
              <a:rPr lang="fr-FR" altLang="fr-FR" dirty="0" smtClean="0"/>
              <a:t>Tirage au sort + sélection fin de 1</a:t>
            </a:r>
            <a:r>
              <a:rPr lang="fr-FR" altLang="fr-FR" baseline="30000" dirty="0" smtClean="0"/>
              <a:t>ère</a:t>
            </a:r>
            <a:r>
              <a:rPr lang="fr-FR" altLang="fr-FR" dirty="0" smtClean="0"/>
              <a:t> année pour médecine et dentaire</a:t>
            </a:r>
          </a:p>
          <a:p>
            <a:pPr lvl="1">
              <a:lnSpc>
                <a:spcPct val="150000"/>
              </a:lnSpc>
            </a:pPr>
            <a:r>
              <a:rPr lang="fr-FR" altLang="fr-FR" dirty="0" smtClean="0"/>
              <a:t>Tirage au sort pour les études de véto, kiné, logopède </a:t>
            </a:r>
          </a:p>
          <a:p>
            <a:pPr>
              <a:lnSpc>
                <a:spcPct val="150000"/>
              </a:lnSpc>
            </a:pPr>
            <a:r>
              <a:rPr lang="fr-FR" altLang="fr-FR" sz="1800" u="sng" dirty="0" smtClean="0"/>
              <a:t>Espagne</a:t>
            </a:r>
            <a:r>
              <a:rPr lang="fr-FR" altLang="fr-FR" sz="1800" dirty="0" smtClean="0"/>
              <a:t>: à</a:t>
            </a:r>
            <a:r>
              <a:rPr lang="fr-FR" sz="1800" dirty="0" smtClean="0"/>
              <a:t> </a:t>
            </a:r>
            <a:r>
              <a:rPr lang="fr-FR" sz="1800" dirty="0"/>
              <a:t>partir de la rentrée </a:t>
            </a:r>
            <a:r>
              <a:rPr lang="fr-FR" sz="1800" dirty="0" smtClean="0"/>
              <a:t>2017, </a:t>
            </a:r>
            <a:r>
              <a:rPr lang="fr-FR" sz="1800" dirty="0"/>
              <a:t>ce </a:t>
            </a:r>
            <a:r>
              <a:rPr lang="fr-FR" sz="1800" dirty="0" smtClean="0"/>
              <a:t>sont les </a:t>
            </a:r>
            <a:r>
              <a:rPr lang="fr-FR" sz="1800" dirty="0"/>
              <a:t>Universités qui </a:t>
            </a:r>
            <a:r>
              <a:rPr lang="fr-FR" sz="1800" dirty="0" smtClean="0"/>
              <a:t>fixent </a:t>
            </a:r>
            <a:r>
              <a:rPr lang="fr-FR" sz="1800" dirty="0"/>
              <a:t>leurs propres conditions </a:t>
            </a:r>
            <a:r>
              <a:rPr lang="fr-FR" sz="1800" dirty="0" smtClean="0"/>
              <a:t>d’admission : soit résultats </a:t>
            </a:r>
            <a:r>
              <a:rPr lang="fr-FR" sz="1800" dirty="0"/>
              <a:t>obtenus au Diplôme de fin d’études secondaires (</a:t>
            </a:r>
            <a:r>
              <a:rPr lang="fr-FR" sz="1800" dirty="0" err="1"/>
              <a:t>Bachillerato</a:t>
            </a:r>
            <a:r>
              <a:rPr lang="fr-FR" sz="1800" dirty="0"/>
              <a:t> pour les espagnols, Baccalauréat/résultats des classes de première et terminale pour les français), soit </a:t>
            </a:r>
            <a:r>
              <a:rPr lang="fr-FR" sz="1800" dirty="0" smtClean="0"/>
              <a:t>introduction </a:t>
            </a:r>
            <a:r>
              <a:rPr lang="fr-FR" sz="1800" dirty="0"/>
              <a:t>d’autres critères </a:t>
            </a:r>
            <a:r>
              <a:rPr lang="fr-FR" sz="1800" dirty="0" smtClean="0"/>
              <a:t>d’admission (série de bac, </a:t>
            </a:r>
            <a:r>
              <a:rPr lang="fr-FR" sz="1800" i="1" dirty="0" err="1" smtClean="0"/>
              <a:t>pruebas</a:t>
            </a:r>
            <a:r>
              <a:rPr lang="fr-FR" sz="1800" i="1" dirty="0" smtClean="0"/>
              <a:t> de </a:t>
            </a:r>
            <a:r>
              <a:rPr lang="fr-FR" sz="1800" i="1" dirty="0" err="1" smtClean="0"/>
              <a:t>competencias</a:t>
            </a:r>
            <a:r>
              <a:rPr lang="fr-FR" sz="1800" i="1" dirty="0" smtClean="0"/>
              <a:t> </a:t>
            </a:r>
            <a:r>
              <a:rPr lang="fr-FR" sz="1800" i="1" dirty="0" err="1" smtClean="0"/>
              <a:t>especificas</a:t>
            </a:r>
            <a:r>
              <a:rPr lang="fr-FR" sz="1800" i="1" dirty="0" smtClean="0"/>
              <a:t> (PCE)…) </a:t>
            </a:r>
            <a:endParaRPr lang="fr-FR" altLang="fr-FR" sz="1800" i="1" dirty="0" smtClean="0"/>
          </a:p>
          <a:p>
            <a:pPr>
              <a:lnSpc>
                <a:spcPct val="150000"/>
              </a:lnSpc>
            </a:pPr>
            <a:r>
              <a:rPr lang="fr-FR" altLang="fr-FR" sz="1800" u="sng" dirty="0" smtClean="0"/>
              <a:t>Italie </a:t>
            </a:r>
            <a:r>
              <a:rPr lang="fr-FR" altLang="fr-FR" sz="1800" dirty="0" smtClean="0"/>
              <a:t>: de nombreuses filières soumises à un examen/concours (ingénieur, architecture, design, sciences médicales, paramédicales, sociales…)</a:t>
            </a:r>
          </a:p>
          <a:p>
            <a:pPr>
              <a:lnSpc>
                <a:spcPct val="150000"/>
              </a:lnSpc>
            </a:pPr>
            <a:r>
              <a:rPr lang="fr-FR" altLang="fr-FR" sz="1800" u="sng" dirty="0" smtClean="0"/>
              <a:t>Pays-Bas</a:t>
            </a:r>
            <a:r>
              <a:rPr lang="fr-FR" altLang="fr-FR" sz="1800" dirty="0" smtClean="0"/>
              <a:t> : certaines filières sont soumises à un examen (médicales, psychologie notamment) </a:t>
            </a:r>
          </a:p>
          <a:p>
            <a:pPr>
              <a:lnSpc>
                <a:spcPct val="150000"/>
              </a:lnSpc>
            </a:pPr>
            <a:r>
              <a:rPr lang="fr-FR" altLang="fr-FR" sz="1800" u="sng" dirty="0" smtClean="0"/>
              <a:t>Royaume-Uni</a:t>
            </a:r>
            <a:r>
              <a:rPr lang="fr-FR" altLang="fr-FR" sz="1800" dirty="0" smtClean="0"/>
              <a:t> : importance du  </a:t>
            </a:r>
            <a:r>
              <a:rPr lang="fr-FR" altLang="fr-FR" sz="1800" i="1" dirty="0" err="1" smtClean="0"/>
              <a:t>Personal</a:t>
            </a:r>
            <a:r>
              <a:rPr lang="fr-FR" altLang="fr-FR" sz="1800" i="1" dirty="0" smtClean="0"/>
              <a:t> </a:t>
            </a:r>
            <a:r>
              <a:rPr lang="fr-FR" altLang="fr-FR" sz="1800" i="1" dirty="0" err="1" smtClean="0"/>
              <a:t>statement</a:t>
            </a:r>
            <a:r>
              <a:rPr lang="fr-FR" altLang="fr-FR" sz="1800" i="1" dirty="0" smtClean="0"/>
              <a:t> </a:t>
            </a:r>
            <a:r>
              <a:rPr lang="fr-FR" altLang="fr-FR" sz="1800" dirty="0" smtClean="0"/>
              <a:t>dans l’admission</a:t>
            </a:r>
          </a:p>
        </p:txBody>
      </p:sp>
      <p:sp>
        <p:nvSpPr>
          <p:cNvPr id="41987" name="Titre 1"/>
          <p:cNvSpPr>
            <a:spLocks noGrp="1"/>
          </p:cNvSpPr>
          <p:nvPr>
            <p:ph type="title"/>
          </p:nvPr>
        </p:nvSpPr>
        <p:spPr/>
        <p:txBody>
          <a:bodyPr/>
          <a:lstStyle/>
          <a:p>
            <a:pPr algn="ctr"/>
            <a:r>
              <a:rPr lang="fr-FR" altLang="fr-FR" sz="3100" b="1" dirty="0" smtClean="0">
                <a:cs typeface="Arial" panose="020B0604020202020204" pitchFamily="34" charset="0"/>
              </a:rPr>
              <a:t>Partir dans le supérieur</a:t>
            </a:r>
            <a:r>
              <a:rPr lang="fr-FR" altLang="fr-FR" sz="3200" dirty="0" smtClean="0">
                <a:cs typeface="Arial" panose="020B0604020202020204" pitchFamily="34" charset="0"/>
              </a:rPr>
              <a:t/>
            </a:r>
            <a:br>
              <a:rPr lang="fr-FR" altLang="fr-FR" sz="3200" dirty="0" smtClean="0">
                <a:cs typeface="Arial" panose="020B0604020202020204" pitchFamily="34" charset="0"/>
              </a:rPr>
            </a:br>
            <a:r>
              <a:rPr lang="fr-FR" altLang="fr-FR" sz="2000" dirty="0" smtClean="0">
                <a:cs typeface="Arial" panose="020B0604020202020204" pitchFamily="34" charset="0"/>
              </a:rPr>
              <a:t>Les procédures de sélection, quelques exemples</a:t>
            </a:r>
            <a:endParaRPr lang="fr-FR" altLang="fr-FR" sz="3200" dirty="0" smtClean="0">
              <a:cs typeface="Arial" panose="020B0604020202020204" pitchFamily="34" charset="0"/>
            </a:endParaRPr>
          </a:p>
        </p:txBody>
      </p:sp>
    </p:spTree>
    <p:extLst>
      <p:ext uri="{BB962C8B-B14F-4D97-AF65-F5344CB8AC3E}">
        <p14:creationId xmlns:p14="http://schemas.microsoft.com/office/powerpoint/2010/main" val="36116577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p:txBody>
          <a:bodyPr/>
          <a:lstStyle/>
          <a:p>
            <a:pPr algn="ctr"/>
            <a:r>
              <a:rPr lang="fr-FR" altLang="fr-FR" sz="3100" b="1" dirty="0" smtClean="0"/>
              <a:t>Partir dans le supérieur : </a:t>
            </a:r>
            <a:r>
              <a:rPr lang="fr-FR" altLang="fr-FR" sz="2800" dirty="0" smtClean="0"/>
              <a:t/>
            </a:r>
            <a:br>
              <a:rPr lang="fr-FR" altLang="fr-FR" sz="2800" dirty="0" smtClean="0"/>
            </a:br>
            <a:r>
              <a:rPr lang="fr-FR" altLang="fr-FR" sz="2000" dirty="0" smtClean="0"/>
              <a:t>Le calendrier, quelques exemples </a:t>
            </a:r>
          </a:p>
        </p:txBody>
      </p:sp>
      <p:sp>
        <p:nvSpPr>
          <p:cNvPr id="3" name="Espace réservé du contenu 2"/>
          <p:cNvSpPr>
            <a:spLocks noGrp="1"/>
          </p:cNvSpPr>
          <p:nvPr>
            <p:ph idx="1"/>
          </p:nvPr>
        </p:nvSpPr>
        <p:spPr/>
        <p:txBody>
          <a:bodyPr/>
          <a:lstStyle/>
          <a:p>
            <a:pPr marL="0" indent="0">
              <a:lnSpc>
                <a:spcPct val="150000"/>
              </a:lnSpc>
              <a:buFont typeface="Arial" panose="020B0604020202020204" pitchFamily="34" charset="0"/>
              <a:buNone/>
              <a:defRPr/>
            </a:pPr>
            <a:r>
              <a:rPr lang="fr-FR" sz="2000" u="sng" dirty="0" smtClean="0"/>
              <a:t>Quelques exemples : </a:t>
            </a:r>
          </a:p>
          <a:p>
            <a:pPr>
              <a:lnSpc>
                <a:spcPct val="150000"/>
              </a:lnSpc>
              <a:defRPr/>
            </a:pPr>
            <a:r>
              <a:rPr lang="fr-FR" sz="2000" dirty="0" smtClean="0"/>
              <a:t>Royaume-Uni : 15 octobre au 15 janvier... </a:t>
            </a:r>
          </a:p>
          <a:p>
            <a:pPr>
              <a:lnSpc>
                <a:spcPct val="150000"/>
              </a:lnSpc>
              <a:defRPr/>
            </a:pPr>
            <a:r>
              <a:rPr lang="fr-FR" sz="2000" dirty="0" smtClean="0"/>
              <a:t>Irlande : 1</a:t>
            </a:r>
            <a:r>
              <a:rPr lang="fr-FR" sz="2000" baseline="30000" dirty="0" smtClean="0"/>
              <a:t>er</a:t>
            </a:r>
            <a:r>
              <a:rPr lang="fr-FR" sz="2000" dirty="0" smtClean="0"/>
              <a:t> février </a:t>
            </a:r>
          </a:p>
          <a:p>
            <a:pPr>
              <a:lnSpc>
                <a:spcPct val="150000"/>
              </a:lnSpc>
              <a:defRPr/>
            </a:pPr>
            <a:r>
              <a:rPr lang="fr-FR" sz="2000" dirty="0" smtClean="0"/>
              <a:t>Danemark – Norvège : dernier délai 15 mars </a:t>
            </a:r>
          </a:p>
          <a:p>
            <a:pPr>
              <a:lnSpc>
                <a:spcPct val="150000"/>
              </a:lnSpc>
              <a:defRPr/>
            </a:pPr>
            <a:r>
              <a:rPr lang="fr-FR" sz="2000" dirty="0" smtClean="0"/>
              <a:t>Belgique : délai maximum septembre </a:t>
            </a:r>
            <a:endParaRPr lang="fr-FR" sz="2000" dirty="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195" y="2917659"/>
            <a:ext cx="16097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31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pPr algn="ctr"/>
            <a:r>
              <a:rPr lang="fr-FR" altLang="fr-FR" sz="3100" b="1" dirty="0" smtClean="0"/>
              <a:t>Partir dans le supérieur</a:t>
            </a:r>
            <a:r>
              <a:rPr lang="fr-FR" altLang="fr-FR" sz="3200" dirty="0" smtClean="0"/>
              <a:t/>
            </a:r>
            <a:br>
              <a:rPr lang="fr-FR" altLang="fr-FR" sz="3200" dirty="0" smtClean="0"/>
            </a:br>
            <a:r>
              <a:rPr lang="fr-FR" altLang="fr-FR" sz="2400" dirty="0" smtClean="0"/>
              <a:t>Niveau de langue</a:t>
            </a:r>
            <a:endParaRPr lang="fr-FR" altLang="fr-FR" sz="3200" dirty="0" smtClean="0">
              <a:cs typeface="Arial" panose="020B0604020202020204" pitchFamily="34" charset="0"/>
            </a:endParaRPr>
          </a:p>
        </p:txBody>
      </p:sp>
      <p:pic>
        <p:nvPicPr>
          <p:cNvPr id="4403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218434" y="264321"/>
            <a:ext cx="15716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9358" y="264321"/>
            <a:ext cx="1231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20487" y="6076205"/>
            <a:ext cx="12668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52425" y="6057106"/>
            <a:ext cx="1054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Espace réservé du contenu 6"/>
          <p:cNvPicPr>
            <a:picLocks noGrp="1" noChangeAspect="1"/>
          </p:cNvPicPr>
          <p:nvPr>
            <p:ph idx="1"/>
          </p:nvPr>
        </p:nvPicPr>
        <p:blipFill>
          <a:blip r:embed="rId6"/>
          <a:stretch>
            <a:fillRect/>
          </a:stretch>
        </p:blipFill>
        <p:spPr>
          <a:xfrm>
            <a:off x="879475" y="1791494"/>
            <a:ext cx="7479648" cy="3918541"/>
          </a:xfrm>
          <a:prstGeom prst="rect">
            <a:avLst/>
          </a:prstGeom>
        </p:spPr>
      </p:pic>
      <p:sp>
        <p:nvSpPr>
          <p:cNvPr id="4" name="Ellipse 3"/>
          <p:cNvSpPr/>
          <p:nvPr/>
        </p:nvSpPr>
        <p:spPr>
          <a:xfrm>
            <a:off x="840386" y="5111126"/>
            <a:ext cx="1902358" cy="44320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Tree>
    <p:extLst>
      <p:ext uri="{BB962C8B-B14F-4D97-AF65-F5344CB8AC3E}">
        <p14:creationId xmlns:p14="http://schemas.microsoft.com/office/powerpoint/2010/main" val="672370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pPr algn="ctr"/>
            <a:r>
              <a:rPr lang="fr-FR" altLang="fr-FR" sz="3100" b="1" dirty="0" smtClean="0">
                <a:cs typeface="Arial" panose="020B0604020202020204" pitchFamily="34" charset="0"/>
              </a:rPr>
              <a:t>Partir dans le supérieur</a:t>
            </a:r>
            <a:r>
              <a:rPr lang="fr-FR" altLang="fr-FR" sz="2800" dirty="0" smtClean="0">
                <a:cs typeface="Arial" panose="020B0604020202020204" pitchFamily="34" charset="0"/>
              </a:rPr>
              <a:t/>
            </a:r>
            <a:br>
              <a:rPr lang="fr-FR" altLang="fr-FR" sz="2800" dirty="0" smtClean="0">
                <a:cs typeface="Arial" panose="020B0604020202020204" pitchFamily="34" charset="0"/>
              </a:rPr>
            </a:br>
            <a:r>
              <a:rPr lang="fr-FR" altLang="fr-FR" sz="2000" dirty="0" smtClean="0">
                <a:cs typeface="Arial" panose="020B0604020202020204" pitchFamily="34" charset="0"/>
              </a:rPr>
              <a:t>Frais de scolarité en euros pour une année scolaire</a:t>
            </a:r>
          </a:p>
        </p:txBody>
      </p:sp>
      <p:sp>
        <p:nvSpPr>
          <p:cNvPr id="45059" name="Espace réservé du contenu 2"/>
          <p:cNvSpPr>
            <a:spLocks noGrp="1"/>
          </p:cNvSpPr>
          <p:nvPr>
            <p:ph idx="1"/>
          </p:nvPr>
        </p:nvSpPr>
        <p:spPr>
          <a:xfrm>
            <a:off x="457200" y="1690689"/>
            <a:ext cx="8229600" cy="4525963"/>
          </a:xfrm>
        </p:spPr>
        <p:txBody>
          <a:bodyPr>
            <a:normAutofit lnSpcReduction="10000"/>
          </a:bodyPr>
          <a:lstStyle/>
          <a:p>
            <a:pPr marL="0" indent="0">
              <a:buFont typeface="Arial" panose="020B0604020202020204" pitchFamily="34" charset="0"/>
              <a:buNone/>
            </a:pPr>
            <a:r>
              <a:rPr lang="fr-FR" altLang="fr-FR" sz="1800" dirty="0" smtClean="0">
                <a:cs typeface="Arial" panose="020B0604020202020204" pitchFamily="34" charset="0"/>
              </a:rPr>
              <a:t>Australie, Etats-Unis = 20 000 $</a:t>
            </a:r>
          </a:p>
          <a:p>
            <a:pPr marL="0" indent="0">
              <a:buFont typeface="Arial" panose="020B0604020202020204" pitchFamily="34" charset="0"/>
              <a:buNone/>
            </a:pPr>
            <a:endParaRPr lang="fr-FR" altLang="fr-FR" sz="1800" dirty="0" smtClean="0">
              <a:cs typeface="Arial" panose="020B0604020202020204" pitchFamily="34" charset="0"/>
            </a:endParaRPr>
          </a:p>
          <a:p>
            <a:pPr marL="457200" lvl="1" indent="0">
              <a:buNone/>
            </a:pPr>
            <a:r>
              <a:rPr lang="fr-FR" altLang="fr-FR" sz="1800" dirty="0" smtClean="0">
                <a:cs typeface="Arial" panose="020B0604020202020204" pitchFamily="34" charset="0"/>
              </a:rPr>
              <a:t>Canada = 15 </a:t>
            </a:r>
            <a:r>
              <a:rPr lang="fr-FR" altLang="fr-FR" dirty="0">
                <a:cs typeface="Arial" panose="020B0604020202020204" pitchFamily="34" charset="0"/>
              </a:rPr>
              <a:t>000 </a:t>
            </a:r>
            <a:r>
              <a:rPr lang="fr-FR" altLang="fr-FR" dirty="0" smtClean="0">
                <a:cs typeface="Arial" panose="020B0604020202020204" pitchFamily="34" charset="0"/>
              </a:rPr>
              <a:t>$cd</a:t>
            </a:r>
            <a:endParaRPr lang="fr-FR" altLang="fr-FR" sz="1800" dirty="0" smtClean="0">
              <a:cs typeface="Arial" panose="020B0604020202020204" pitchFamily="34" charset="0"/>
            </a:endParaRP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None/>
            </a:pPr>
            <a:r>
              <a:rPr lang="fr-FR" altLang="fr-FR" sz="1800" dirty="0" smtClean="0">
                <a:cs typeface="Arial" panose="020B0604020202020204" pitchFamily="34" charset="0"/>
              </a:rPr>
              <a:t>	Royaume-Uni = 11 000 </a:t>
            </a:r>
            <a:r>
              <a:rPr lang="fr-FR" dirty="0">
                <a:latin typeface="Arial" panose="020B0604020202020204" pitchFamily="34" charset="0"/>
              </a:rPr>
              <a:t>£</a:t>
            </a:r>
            <a:endParaRPr lang="fr-FR" altLang="fr-FR" sz="1800" dirty="0" smtClean="0">
              <a:cs typeface="Arial" panose="020B0604020202020204" pitchFamily="34" charset="0"/>
            </a:endParaRP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None/>
            </a:pPr>
            <a:r>
              <a:rPr lang="fr-FR" altLang="fr-FR" sz="1800" dirty="0" smtClean="0">
                <a:cs typeface="Arial" panose="020B0604020202020204" pitchFamily="34" charset="0"/>
              </a:rPr>
              <a:t>		Québec </a:t>
            </a:r>
            <a:r>
              <a:rPr lang="fr-FR" altLang="fr-FR" dirty="0">
                <a:cs typeface="Arial" panose="020B0604020202020204" pitchFamily="34" charset="0"/>
              </a:rPr>
              <a:t> </a:t>
            </a:r>
            <a:r>
              <a:rPr lang="fr-FR" altLang="fr-FR" dirty="0" smtClean="0">
                <a:cs typeface="Arial" panose="020B0604020202020204" pitchFamily="34" charset="0"/>
              </a:rPr>
              <a:t>= </a:t>
            </a:r>
            <a:r>
              <a:rPr lang="fr-FR" altLang="fr-FR" sz="1800" dirty="0" smtClean="0">
                <a:cs typeface="Arial" panose="020B0604020202020204" pitchFamily="34" charset="0"/>
              </a:rPr>
              <a:t>5000 </a:t>
            </a:r>
            <a:r>
              <a:rPr lang="fr-FR" altLang="fr-FR" dirty="0" smtClean="0">
                <a:cs typeface="Arial" panose="020B0604020202020204" pitchFamily="34" charset="0"/>
              </a:rPr>
              <a:t>$cd</a:t>
            </a:r>
            <a:endParaRPr lang="fr-FR" altLang="fr-FR" sz="1800" dirty="0" smtClean="0">
              <a:cs typeface="Arial" panose="020B0604020202020204" pitchFamily="34" charset="0"/>
            </a:endParaRP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Espagne = 2000€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Italie = 1300€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Belgique = 800€</a:t>
            </a:r>
          </a:p>
          <a:p>
            <a:pPr marL="457200" lvl="1" indent="0">
              <a:buFont typeface="Arial" panose="020B0604020202020204" pitchFamily="34" charset="0"/>
              <a:buNone/>
            </a:pPr>
            <a:endParaRPr lang="fr-FR" altLang="fr-FR" sz="1800" dirty="0" smtClean="0">
              <a:cs typeface="Arial" panose="020B0604020202020204" pitchFamily="34" charset="0"/>
            </a:endParaRPr>
          </a:p>
          <a:p>
            <a:pPr marL="457200" lvl="1" indent="0">
              <a:buFont typeface="Arial" panose="020B0604020202020204" pitchFamily="34" charset="0"/>
              <a:buNone/>
            </a:pPr>
            <a:r>
              <a:rPr lang="fr-FR" altLang="fr-FR" sz="1800" dirty="0" smtClean="0">
                <a:cs typeface="Arial" panose="020B0604020202020204" pitchFamily="34" charset="0"/>
              </a:rPr>
              <a:t>		         Allemagne, Danemark, Finlande, Norvège, Suède </a:t>
            </a:r>
            <a:r>
              <a:rPr lang="fr-FR" altLang="fr-FR" dirty="0" smtClean="0">
                <a:cs typeface="Arial" panose="020B0604020202020204" pitchFamily="34" charset="0"/>
              </a:rPr>
              <a:t>≤ 100€</a:t>
            </a:r>
            <a:r>
              <a:rPr lang="fr-FR" altLang="fr-FR" sz="1800" dirty="0" smtClean="0">
                <a:cs typeface="Arial" panose="020B0604020202020204" pitchFamily="34" charset="0"/>
              </a:rPr>
              <a:t> </a:t>
            </a:r>
          </a:p>
        </p:txBody>
      </p:sp>
      <p:pic>
        <p:nvPicPr>
          <p:cNvPr id="4506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715855" y="185329"/>
            <a:ext cx="741978" cy="91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1304" y="3843839"/>
            <a:ext cx="2078038" cy="2876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5" name="ZoneTexte 4"/>
          <p:cNvSpPr txBox="1"/>
          <p:nvPr/>
        </p:nvSpPr>
        <p:spPr>
          <a:xfrm>
            <a:off x="213246" y="3861850"/>
            <a:ext cx="2087563" cy="2893100"/>
          </a:xfrm>
          <a:prstGeom prst="rect">
            <a:avLst/>
          </a:prstGeom>
          <a:noFill/>
        </p:spPr>
        <p:txBody>
          <a:bodyPr>
            <a:spAutoFit/>
          </a:bodyPr>
          <a:lstStyle/>
          <a:p>
            <a:pPr eaLnBrk="1" hangingPunct="1">
              <a:defRPr/>
            </a:pPr>
            <a:r>
              <a:rPr lang="fr-FR" sz="1400" dirty="0">
                <a:latin typeface="Arial" panose="020B0604020202020204" pitchFamily="34" charset="0"/>
              </a:rPr>
              <a:t>Avec des particularités : </a:t>
            </a:r>
          </a:p>
          <a:p>
            <a:pPr marL="285750" indent="-285750" eaLnBrk="1" hangingPunct="1">
              <a:buFontTx/>
              <a:buChar char="-"/>
              <a:defRPr/>
            </a:pPr>
            <a:r>
              <a:rPr lang="fr-FR" sz="1400" dirty="0">
                <a:latin typeface="Arial" panose="020B0604020202020204" pitchFamily="34" charset="0"/>
              </a:rPr>
              <a:t>Gratuit dans les CEGEP au Québec</a:t>
            </a:r>
          </a:p>
          <a:p>
            <a:pPr eaLnBrk="1" hangingPunct="1">
              <a:defRPr/>
            </a:pPr>
            <a:endParaRPr lang="fr-FR" sz="1400" dirty="0">
              <a:latin typeface="Arial" panose="020B0604020202020204" pitchFamily="34" charset="0"/>
            </a:endParaRPr>
          </a:p>
          <a:p>
            <a:pPr marL="285750" indent="-285750" eaLnBrk="1" hangingPunct="1">
              <a:buFontTx/>
              <a:buChar char="-"/>
              <a:defRPr/>
            </a:pPr>
            <a:r>
              <a:rPr lang="fr-FR" sz="1400" dirty="0">
                <a:latin typeface="Arial" panose="020B0604020202020204" pitchFamily="34" charset="0"/>
              </a:rPr>
              <a:t>1820 </a:t>
            </a:r>
            <a:r>
              <a:rPr lang="fr-FR" sz="1400" dirty="0" smtClean="0">
                <a:latin typeface="Arial" panose="020B0604020202020204" pitchFamily="34" charset="0"/>
              </a:rPr>
              <a:t>£ </a:t>
            </a:r>
            <a:r>
              <a:rPr lang="fr-FR" sz="1400" dirty="0">
                <a:latin typeface="Arial" panose="020B0604020202020204" pitchFamily="34" charset="0"/>
              </a:rPr>
              <a:t>en Ecosse (bourse)</a:t>
            </a:r>
          </a:p>
          <a:p>
            <a:pPr eaLnBrk="1" hangingPunct="1">
              <a:defRPr/>
            </a:pPr>
            <a:endParaRPr lang="fr-FR" sz="1400" dirty="0">
              <a:latin typeface="Arial" panose="020B0604020202020204" pitchFamily="34" charset="0"/>
            </a:endParaRPr>
          </a:p>
          <a:p>
            <a:pPr marL="285750" indent="-285750" eaLnBrk="1" hangingPunct="1">
              <a:buFontTx/>
              <a:buChar char="-"/>
              <a:defRPr/>
            </a:pPr>
            <a:r>
              <a:rPr lang="fr-FR" sz="1400" dirty="0">
                <a:latin typeface="Arial" panose="020B0604020202020204" pitchFamily="34" charset="0"/>
              </a:rPr>
              <a:t>Ecoles privées payantes partout</a:t>
            </a:r>
          </a:p>
          <a:p>
            <a:pPr eaLnBrk="1" hangingPunct="1">
              <a:defRPr/>
            </a:pPr>
            <a:endParaRPr lang="fr-FR" sz="1400" dirty="0">
              <a:latin typeface="Arial" panose="020B0604020202020204" pitchFamily="34" charset="0"/>
            </a:endParaRPr>
          </a:p>
          <a:p>
            <a:pPr marL="285750" indent="-285750" eaLnBrk="1" hangingPunct="1">
              <a:buFontTx/>
              <a:buChar char="-"/>
              <a:defRPr/>
            </a:pPr>
            <a:r>
              <a:rPr lang="fr-FR" sz="1400" dirty="0">
                <a:latin typeface="Arial" panose="020B0604020202020204" pitchFamily="34" charset="0"/>
              </a:rPr>
              <a:t>Frais </a:t>
            </a:r>
            <a:r>
              <a:rPr lang="fr-FR" sz="1400" dirty="0" smtClean="0">
                <a:latin typeface="Arial" panose="020B0604020202020204" pitchFamily="34" charset="0"/>
              </a:rPr>
              <a:t>variables aux </a:t>
            </a:r>
            <a:r>
              <a:rPr lang="fr-FR" sz="1400" dirty="0">
                <a:latin typeface="Arial" panose="020B0604020202020204" pitchFamily="34" charset="0"/>
              </a:rPr>
              <a:t>USA</a:t>
            </a:r>
          </a:p>
          <a:p>
            <a:pPr marL="285750" indent="-285750" eaLnBrk="1" hangingPunct="1">
              <a:buFontTx/>
              <a:buChar char="-"/>
              <a:defRPr/>
            </a:pPr>
            <a:endParaRPr lang="fr-FR" sz="1400" dirty="0">
              <a:latin typeface="Arial" panose="020B0604020202020204" pitchFamily="34" charset="0"/>
            </a:endParaRPr>
          </a:p>
        </p:txBody>
      </p:sp>
      <p:pic>
        <p:nvPicPr>
          <p:cNvPr id="7" name="Espace réservé du contenu 14" descr="Capture d’écran 2015-11-18 à 12.23.37.png"/>
          <p:cNvPicPr>
            <a:picLocks noChangeAspect="1"/>
          </p:cNvPicPr>
          <p:nvPr/>
        </p:nvPicPr>
        <p:blipFill>
          <a:blip r:embed="rId3" cstate="email">
            <a:extLst>
              <a:ext uri="{28A0092B-C50C-407E-A947-70E740481C1C}">
                <a14:useLocalDpi xmlns:a14="http://schemas.microsoft.com/office/drawing/2010/main" val="0"/>
              </a:ext>
            </a:extLst>
          </a:blip>
          <a:srcRect t="2128" b="2128"/>
          <a:stretch>
            <a:fillRect/>
          </a:stretch>
        </p:blipFill>
        <p:spPr>
          <a:xfrm>
            <a:off x="4368304" y="1630802"/>
            <a:ext cx="4775696" cy="2770899"/>
          </a:xfrm>
          <a:prstGeom prst="rect">
            <a:avLst/>
          </a:prstGeom>
        </p:spPr>
      </p:pic>
    </p:spTree>
    <p:extLst>
      <p:ext uri="{BB962C8B-B14F-4D97-AF65-F5344CB8AC3E}">
        <p14:creationId xmlns:p14="http://schemas.microsoft.com/office/powerpoint/2010/main" val="3682579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9" name="Image 3" descr="Capture d’écran 2015-01-13 à 00.07.47.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0179" y="834957"/>
            <a:ext cx="6996112"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857859" y="5993265"/>
            <a:ext cx="7096836" cy="369332"/>
          </a:xfrm>
          <a:prstGeom prst="rect">
            <a:avLst/>
          </a:prstGeom>
          <a:noFill/>
        </p:spPr>
        <p:txBody>
          <a:bodyPr wrap="square" rtlCol="0">
            <a:spAutoFit/>
          </a:bodyPr>
          <a:lstStyle/>
          <a:p>
            <a:r>
              <a:rPr lang="fr-FR" dirty="0" smtClean="0">
                <a:hlinkClick r:id="rId3"/>
              </a:rPr>
              <a:t>Les formations dispensées en langue anglaise en Europe</a:t>
            </a:r>
            <a:endParaRPr lang="fr-FR" dirty="0"/>
          </a:p>
        </p:txBody>
      </p:sp>
    </p:spTree>
    <p:extLst>
      <p:ext uri="{BB962C8B-B14F-4D97-AF65-F5344CB8AC3E}">
        <p14:creationId xmlns:p14="http://schemas.microsoft.com/office/powerpoint/2010/main" val="2572521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p:txBody>
          <a:bodyPr>
            <a:normAutofit/>
          </a:bodyPr>
          <a:lstStyle/>
          <a:p>
            <a:pPr algn="ctr"/>
            <a:r>
              <a:rPr lang="fr-FR" altLang="fr-FR" sz="3100" b="1" dirty="0" smtClean="0">
                <a:cs typeface="Arial" panose="020B0604020202020204" pitchFamily="34" charset="0"/>
              </a:rPr>
              <a:t>La mobilité institutionnelle </a:t>
            </a:r>
          </a:p>
        </p:txBody>
      </p:sp>
      <p:sp>
        <p:nvSpPr>
          <p:cNvPr id="28675" name="Espace réservé du contenu 2"/>
          <p:cNvSpPr>
            <a:spLocks noGrp="1"/>
          </p:cNvSpPr>
          <p:nvPr>
            <p:ph idx="1"/>
          </p:nvPr>
        </p:nvSpPr>
        <p:spPr>
          <a:xfrm>
            <a:off x="385763" y="1416050"/>
            <a:ext cx="8229600" cy="4525963"/>
          </a:xfrm>
        </p:spPr>
        <p:txBody>
          <a:bodyPr/>
          <a:lstStyle/>
          <a:p>
            <a:pPr>
              <a:lnSpc>
                <a:spcPct val="150000"/>
              </a:lnSpc>
            </a:pPr>
            <a:r>
              <a:rPr lang="fr-FR" altLang="fr-FR" sz="1800" b="1" dirty="0" smtClean="0">
                <a:cs typeface="Arial" panose="020B0604020202020204" pitchFamily="34" charset="0"/>
              </a:rPr>
              <a:t>Pour les étudiants inscrits dans un établissement en France : faire une partie de ses études à l’étranger</a:t>
            </a:r>
          </a:p>
          <a:p>
            <a:pPr lvl="1">
              <a:lnSpc>
                <a:spcPct val="150000"/>
              </a:lnSpc>
            </a:pPr>
            <a:r>
              <a:rPr lang="fr-FR" altLang="fr-FR" sz="1800" dirty="0" smtClean="0">
                <a:cs typeface="Arial" panose="020B0604020202020204" pitchFamily="34" charset="0"/>
              </a:rPr>
              <a:t>Mobilité gérée par les SRI</a:t>
            </a:r>
          </a:p>
          <a:p>
            <a:pPr lvl="1">
              <a:lnSpc>
                <a:spcPct val="150000"/>
              </a:lnSpc>
            </a:pPr>
            <a:r>
              <a:rPr lang="fr-FR" altLang="fr-FR" sz="1800" dirty="0" smtClean="0">
                <a:cs typeface="Arial" panose="020B0604020202020204" pitchFamily="34" charset="0"/>
              </a:rPr>
              <a:t>Echanges entre écoles</a:t>
            </a:r>
          </a:p>
          <a:p>
            <a:pPr lvl="1">
              <a:lnSpc>
                <a:spcPct val="150000"/>
              </a:lnSpc>
            </a:pPr>
            <a:r>
              <a:rPr lang="fr-FR" altLang="fr-FR" sz="1800" dirty="0" smtClean="0">
                <a:cs typeface="Arial" panose="020B0604020202020204" pitchFamily="34" charset="0"/>
              </a:rPr>
              <a:t>Temps de formation validé  en France</a:t>
            </a:r>
          </a:p>
          <a:p>
            <a:pPr lvl="1">
              <a:lnSpc>
                <a:spcPct val="150000"/>
              </a:lnSpc>
            </a:pPr>
            <a:r>
              <a:rPr lang="fr-FR" altLang="fr-FR" sz="1800" dirty="0" smtClean="0">
                <a:cs typeface="Arial" panose="020B0604020202020204" pitchFamily="34" charset="0"/>
              </a:rPr>
              <a:t>Frais de scolarité payés en France</a:t>
            </a:r>
          </a:p>
          <a:p>
            <a:pPr lvl="1">
              <a:lnSpc>
                <a:spcPct val="150000"/>
              </a:lnSpc>
            </a:pPr>
            <a:r>
              <a:rPr lang="fr-FR" altLang="fr-FR" sz="1800" dirty="0" smtClean="0">
                <a:cs typeface="Arial" panose="020B0604020202020204" pitchFamily="34" charset="0"/>
              </a:rPr>
              <a:t>Possibilité d’aides financières </a:t>
            </a:r>
          </a:p>
        </p:txBody>
      </p:sp>
      <p:pic>
        <p:nvPicPr>
          <p:cNvPr id="28676" name="Picture 8"/>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1206" y="2250733"/>
            <a:ext cx="194468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02860" y="2919009"/>
            <a:ext cx="876821" cy="945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4"/>
          <a:stretch>
            <a:fillRect/>
          </a:stretch>
        </p:blipFill>
        <p:spPr>
          <a:xfrm>
            <a:off x="4040163" y="4204647"/>
            <a:ext cx="5008302" cy="2508763"/>
          </a:xfrm>
          <a:prstGeom prst="rect">
            <a:avLst/>
          </a:prstGeom>
        </p:spPr>
      </p:pic>
    </p:spTree>
    <p:extLst>
      <p:ext uri="{BB962C8B-B14F-4D97-AF65-F5344CB8AC3E}">
        <p14:creationId xmlns:p14="http://schemas.microsoft.com/office/powerpoint/2010/main" val="36965717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a:xfrm>
            <a:off x="457200" y="260350"/>
            <a:ext cx="8229600" cy="1143000"/>
          </a:xfrm>
        </p:spPr>
        <p:txBody>
          <a:bodyPr>
            <a:normAutofit/>
          </a:bodyPr>
          <a:lstStyle/>
          <a:p>
            <a:pPr algn="ctr"/>
            <a:r>
              <a:rPr lang="fr-FR" sz="3100" b="1" dirty="0">
                <a:solidFill>
                  <a:prstClr val="black"/>
                </a:solidFill>
              </a:rPr>
              <a:t>Données sur la mobilité </a:t>
            </a:r>
            <a:r>
              <a:rPr lang="fr-FR" sz="1600" dirty="0">
                <a:solidFill>
                  <a:prstClr val="black"/>
                </a:solidFill>
              </a:rPr>
              <a:t/>
            </a:r>
            <a:br>
              <a:rPr lang="fr-FR" sz="1600" dirty="0">
                <a:solidFill>
                  <a:prstClr val="black"/>
                </a:solidFill>
              </a:rPr>
            </a:br>
            <a:r>
              <a:rPr lang="fr-FR" sz="1600" dirty="0" err="1" smtClean="0">
                <a:solidFill>
                  <a:prstClr val="black"/>
                </a:solidFill>
              </a:rPr>
              <a:t>CampusFrance</a:t>
            </a:r>
            <a:r>
              <a:rPr lang="fr-FR" sz="1600" dirty="0" smtClean="0">
                <a:solidFill>
                  <a:prstClr val="black"/>
                </a:solidFill>
              </a:rPr>
              <a:t> </a:t>
            </a:r>
            <a:r>
              <a:rPr lang="fr-FR" sz="1600" dirty="0">
                <a:solidFill>
                  <a:prstClr val="black"/>
                </a:solidFill>
              </a:rPr>
              <a:t>février </a:t>
            </a:r>
            <a:r>
              <a:rPr lang="fr-FR" sz="1600" dirty="0" smtClean="0">
                <a:solidFill>
                  <a:prstClr val="black"/>
                </a:solidFill>
              </a:rPr>
              <a:t>2017</a:t>
            </a:r>
            <a:endParaRPr lang="fr-FR" altLang="fr-FR" dirty="0" smtClean="0"/>
          </a:p>
        </p:txBody>
      </p:sp>
      <p:pic>
        <p:nvPicPr>
          <p:cNvPr id="2" name="Image 1"/>
          <p:cNvPicPr>
            <a:picLocks noChangeAspect="1"/>
          </p:cNvPicPr>
          <p:nvPr/>
        </p:nvPicPr>
        <p:blipFill>
          <a:blip r:embed="rId2"/>
          <a:stretch>
            <a:fillRect/>
          </a:stretch>
        </p:blipFill>
        <p:spPr>
          <a:xfrm>
            <a:off x="7198146" y="120454"/>
            <a:ext cx="1899171" cy="1652835"/>
          </a:xfrm>
          <a:prstGeom prst="rect">
            <a:avLst/>
          </a:prstGeom>
        </p:spPr>
      </p:pic>
      <p:pic>
        <p:nvPicPr>
          <p:cNvPr id="7" name="Espace réservé du contenu 6"/>
          <p:cNvPicPr>
            <a:picLocks noGrp="1" noChangeAspect="1"/>
          </p:cNvPicPr>
          <p:nvPr>
            <p:ph idx="1"/>
          </p:nvPr>
        </p:nvPicPr>
        <p:blipFill>
          <a:blip r:embed="rId3"/>
          <a:stretch>
            <a:fillRect/>
          </a:stretch>
        </p:blipFill>
        <p:spPr>
          <a:xfrm>
            <a:off x="-1" y="1460412"/>
            <a:ext cx="7014949" cy="5397588"/>
          </a:xfrm>
          <a:prstGeom prst="rect">
            <a:avLst/>
          </a:prstGeom>
        </p:spPr>
      </p:pic>
      <p:pic>
        <p:nvPicPr>
          <p:cNvPr id="8" name="Image 7"/>
          <p:cNvPicPr>
            <a:picLocks noChangeAspect="1"/>
          </p:cNvPicPr>
          <p:nvPr/>
        </p:nvPicPr>
        <p:blipFill>
          <a:blip r:embed="rId4"/>
          <a:stretch>
            <a:fillRect/>
          </a:stretch>
        </p:blipFill>
        <p:spPr>
          <a:xfrm>
            <a:off x="6785425" y="3298434"/>
            <a:ext cx="2358575" cy="1639082"/>
          </a:xfrm>
          <a:prstGeom prst="rect">
            <a:avLst/>
          </a:prstGeom>
        </p:spPr>
      </p:pic>
      <p:pic>
        <p:nvPicPr>
          <p:cNvPr id="9" name="Image 8"/>
          <p:cNvPicPr>
            <a:picLocks noChangeAspect="1"/>
          </p:cNvPicPr>
          <p:nvPr/>
        </p:nvPicPr>
        <p:blipFill>
          <a:blip r:embed="rId5"/>
          <a:stretch>
            <a:fillRect/>
          </a:stretch>
        </p:blipFill>
        <p:spPr>
          <a:xfrm>
            <a:off x="6587700" y="1843342"/>
            <a:ext cx="2556300" cy="1085153"/>
          </a:xfrm>
          <a:prstGeom prst="rect">
            <a:avLst/>
          </a:prstGeom>
        </p:spPr>
      </p:pic>
    </p:spTree>
    <p:extLst>
      <p:ext uri="{BB962C8B-B14F-4D97-AF65-F5344CB8AC3E}">
        <p14:creationId xmlns:p14="http://schemas.microsoft.com/office/powerpoint/2010/main" val="77359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95288" y="333375"/>
            <a:ext cx="8229600" cy="1143000"/>
          </a:xfrm>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Mobilité institutionnelle : les doubles diplômes</a:t>
            </a:r>
            <a:endParaRPr lang="fr-FR" altLang="fr-FR" sz="2400" dirty="0" smtClean="0"/>
          </a:p>
        </p:txBody>
      </p:sp>
      <p:sp>
        <p:nvSpPr>
          <p:cNvPr id="29699" name="Espace réservé du contenu 2"/>
          <p:cNvSpPr>
            <a:spLocks noGrp="1"/>
          </p:cNvSpPr>
          <p:nvPr>
            <p:ph sz="quarter" idx="1"/>
          </p:nvPr>
        </p:nvSpPr>
        <p:spPr>
          <a:xfrm>
            <a:off x="395288" y="1476375"/>
            <a:ext cx="8353425" cy="5111750"/>
          </a:xfrm>
        </p:spPr>
        <p:txBody>
          <a:bodyPr>
            <a:normAutofit fontScale="92500" lnSpcReduction="20000"/>
          </a:bodyPr>
          <a:lstStyle/>
          <a:p>
            <a:pPr eaLnBrk="1" hangingPunct="1">
              <a:lnSpc>
                <a:spcPct val="160000"/>
              </a:lnSpc>
            </a:pPr>
            <a:r>
              <a:rPr lang="fr-FR" altLang="fr-FR" sz="1800" b="1" dirty="0" smtClean="0"/>
              <a:t>Diplôme conjoint </a:t>
            </a:r>
            <a:r>
              <a:rPr lang="fr-FR" altLang="fr-FR" sz="1800" dirty="0" smtClean="0"/>
              <a:t>: un diplôme unique délivré par au moins deux établissements proposant un programme d'études intégré.</a:t>
            </a:r>
          </a:p>
          <a:p>
            <a:pPr eaLnBrk="1" hangingPunct="1">
              <a:lnSpc>
                <a:spcPct val="160000"/>
              </a:lnSpc>
            </a:pPr>
            <a:r>
              <a:rPr lang="fr-FR" altLang="fr-FR" sz="1800" b="1" dirty="0" smtClean="0"/>
              <a:t>Double ou diplôme multiple </a:t>
            </a:r>
            <a:r>
              <a:rPr lang="fr-FR" altLang="fr-FR" sz="1800" dirty="0" smtClean="0"/>
              <a:t>: deux diplômes nationaux ou plus, délivrés officiellement par deux (ou plus) établissements d'enseignement supérieur et reconnus officiellement par les pays où sont situés ces établissements.</a:t>
            </a:r>
          </a:p>
          <a:p>
            <a:pPr eaLnBrk="1" hangingPunct="1">
              <a:lnSpc>
                <a:spcPct val="160000"/>
              </a:lnSpc>
            </a:pPr>
            <a:r>
              <a:rPr lang="fr-FR" altLang="fr-FR" sz="1800" u="sng" dirty="0" smtClean="0"/>
              <a:t>Exemples</a:t>
            </a:r>
            <a:r>
              <a:rPr lang="fr-FR" altLang="fr-FR" sz="1800" dirty="0" smtClean="0"/>
              <a:t>: </a:t>
            </a:r>
          </a:p>
          <a:p>
            <a:pPr lvl="1" eaLnBrk="1" hangingPunct="1">
              <a:lnSpc>
                <a:spcPct val="160000"/>
              </a:lnSpc>
            </a:pPr>
            <a:r>
              <a:rPr lang="fr-FR" altLang="fr-FR" sz="1800" dirty="0" smtClean="0"/>
              <a:t>Université franco-allemande</a:t>
            </a:r>
          </a:p>
          <a:p>
            <a:pPr lvl="1" eaLnBrk="1" hangingPunct="1">
              <a:lnSpc>
                <a:spcPct val="160000"/>
              </a:lnSpc>
            </a:pPr>
            <a:r>
              <a:rPr lang="fr-FR" altLang="fr-FR" sz="1800" dirty="0" smtClean="0"/>
              <a:t>Université franco-italienne</a:t>
            </a:r>
          </a:p>
          <a:p>
            <a:pPr lvl="1" eaLnBrk="1" hangingPunct="1">
              <a:lnSpc>
                <a:spcPct val="160000"/>
              </a:lnSpc>
            </a:pPr>
            <a:r>
              <a:rPr lang="fr-FR" altLang="fr-FR" sz="1800" dirty="0" smtClean="0"/>
              <a:t>Diplôme d’ingénieur </a:t>
            </a:r>
          </a:p>
          <a:p>
            <a:pPr lvl="1" eaLnBrk="1" hangingPunct="1">
              <a:lnSpc>
                <a:spcPct val="160000"/>
              </a:lnSpc>
            </a:pPr>
            <a:r>
              <a:rPr lang="fr-FR" altLang="fr-FR" sz="1800" dirty="0" smtClean="0"/>
              <a:t>IEP : master affaires internationales (Londres, Berlin, Moscou, Colombie…)</a:t>
            </a:r>
          </a:p>
          <a:p>
            <a:pPr lvl="1" eaLnBrk="1" hangingPunct="1">
              <a:lnSpc>
                <a:spcPct val="160000"/>
              </a:lnSpc>
            </a:pPr>
            <a:r>
              <a:rPr lang="fr-FR" altLang="fr-FR" dirty="0" smtClean="0"/>
              <a:t>Masters Erasmus </a:t>
            </a:r>
            <a:r>
              <a:rPr lang="fr-FR" altLang="fr-FR" dirty="0" err="1" smtClean="0"/>
              <a:t>Mundus</a:t>
            </a:r>
            <a:endParaRPr lang="fr-FR" altLang="fr-FR" sz="1800" dirty="0" smtClean="0"/>
          </a:p>
          <a:p>
            <a:pPr lvl="1" eaLnBrk="1" hangingPunct="1">
              <a:lnSpc>
                <a:spcPct val="160000"/>
              </a:lnSpc>
            </a:pPr>
            <a:r>
              <a:rPr lang="fr-FR" altLang="fr-FR" sz="1600" dirty="0" smtClean="0">
                <a:latin typeface="Tw Cen MT" panose="020B0602020104020603" pitchFamily="34" charset="0"/>
              </a:rPr>
              <a:t> … </a:t>
            </a:r>
          </a:p>
        </p:txBody>
      </p:sp>
      <p:pic>
        <p:nvPicPr>
          <p:cNvPr id="2970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98112" y="3657613"/>
            <a:ext cx="167481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004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85750" y="571500"/>
            <a:ext cx="8534400" cy="758825"/>
          </a:xfrm>
        </p:spPr>
        <p:txBody>
          <a:bodyPr>
            <a:normAutofit fontScale="90000"/>
          </a:bodyPr>
          <a:lstStyle/>
          <a:p>
            <a:pPr algn="ctr" eaLnBrk="1" hangingPunct="1"/>
            <a:r>
              <a:rPr lang="fr-FR" altLang="fr-FR" sz="3100" b="1" dirty="0" smtClean="0"/>
              <a:t>Partir dans le supérieur</a:t>
            </a:r>
            <a:r>
              <a:rPr lang="fr-FR" altLang="fr-FR" sz="2400" dirty="0" smtClean="0"/>
              <a:t/>
            </a:r>
            <a:br>
              <a:rPr lang="fr-FR" altLang="fr-FR" sz="2400" dirty="0" smtClean="0"/>
            </a:br>
            <a:r>
              <a:rPr lang="fr-FR" altLang="fr-FR" sz="2000" dirty="0" smtClean="0"/>
              <a:t>Mobilité institutionnelle : les programmes d’échanges</a:t>
            </a:r>
          </a:p>
        </p:txBody>
      </p:sp>
      <p:sp>
        <p:nvSpPr>
          <p:cNvPr id="60419" name="Espace réservé du contenu 2"/>
          <p:cNvSpPr>
            <a:spLocks noGrp="1"/>
          </p:cNvSpPr>
          <p:nvPr>
            <p:ph sz="quarter" idx="1"/>
          </p:nvPr>
        </p:nvSpPr>
        <p:spPr>
          <a:xfrm>
            <a:off x="428625" y="1428750"/>
            <a:ext cx="8286750" cy="5240338"/>
          </a:xfrm>
        </p:spPr>
        <p:txBody>
          <a:bodyPr rtlCol="0">
            <a:normAutofit/>
          </a:bodyPr>
          <a:lstStyle/>
          <a:p>
            <a:pPr marL="0" indent="0" eaLnBrk="1" fontAlgn="auto" hangingPunct="1">
              <a:lnSpc>
                <a:spcPct val="150000"/>
              </a:lnSpc>
              <a:spcAft>
                <a:spcPts val="0"/>
              </a:spcAft>
              <a:buFont typeface="Arial" panose="020B0604020202020204" pitchFamily="34" charset="0"/>
              <a:buNone/>
              <a:defRPr/>
            </a:pPr>
            <a:r>
              <a:rPr lang="fr-FR" altLang="fr-FR" sz="1800" u="sng" dirty="0" smtClean="0"/>
              <a:t>Zoom sur Le programme Erasmus +</a:t>
            </a:r>
          </a:p>
          <a:p>
            <a:pPr lvl="1" eaLnBrk="1" fontAlgn="auto" hangingPunct="1">
              <a:lnSpc>
                <a:spcPct val="150000"/>
              </a:lnSpc>
              <a:spcAft>
                <a:spcPts val="0"/>
              </a:spcAft>
              <a:defRPr/>
            </a:pPr>
            <a:r>
              <a:rPr lang="fr-FR" altLang="fr-FR" sz="1600" dirty="0"/>
              <a:t>Destinations : 28 membres de l’UE, états membres de l’AELE (Islande, Norvège, Liechtenstein, Suisse) + Turquie, </a:t>
            </a:r>
            <a:r>
              <a:rPr lang="fr-FR" altLang="fr-FR" sz="1600" dirty="0" smtClean="0"/>
              <a:t>Macédoine, Serbie, </a:t>
            </a:r>
            <a:r>
              <a:rPr lang="fr-FR" altLang="fr-FR" sz="1600" dirty="0" err="1" smtClean="0"/>
              <a:t>Montenegro</a:t>
            </a:r>
            <a:endParaRPr lang="fr-FR" altLang="fr-FR" sz="1600" dirty="0"/>
          </a:p>
          <a:p>
            <a:pPr lvl="1" eaLnBrk="1" fontAlgn="auto" hangingPunct="1">
              <a:lnSpc>
                <a:spcPct val="150000"/>
              </a:lnSpc>
              <a:spcAft>
                <a:spcPts val="0"/>
              </a:spcAft>
              <a:defRPr/>
            </a:pPr>
            <a:r>
              <a:rPr lang="fr-FR" altLang="fr-FR" sz="1600" dirty="0"/>
              <a:t>Qui? Tout étudiant inscrit dans un établissement d’enseignement sup titulaire de la charte Erasmus +</a:t>
            </a:r>
          </a:p>
          <a:p>
            <a:pPr lvl="1" eaLnBrk="1" fontAlgn="auto" hangingPunct="1">
              <a:lnSpc>
                <a:spcPct val="150000"/>
              </a:lnSpc>
              <a:spcAft>
                <a:spcPts val="0"/>
              </a:spcAft>
              <a:defRPr/>
            </a:pPr>
            <a:r>
              <a:rPr lang="fr-FR" altLang="fr-FR" sz="1600" dirty="0"/>
              <a:t>Quand? Dès la 2e année (études), dès la 1</a:t>
            </a:r>
            <a:r>
              <a:rPr lang="fr-FR" altLang="fr-FR" sz="1600" baseline="30000" dirty="0"/>
              <a:t>ère</a:t>
            </a:r>
            <a:r>
              <a:rPr lang="fr-FR" altLang="fr-FR" sz="1600" dirty="0"/>
              <a:t> (stage) </a:t>
            </a:r>
          </a:p>
          <a:p>
            <a:pPr lvl="1" eaLnBrk="1" fontAlgn="auto" hangingPunct="1">
              <a:lnSpc>
                <a:spcPct val="150000"/>
              </a:lnSpc>
              <a:spcAft>
                <a:spcPts val="0"/>
              </a:spcAft>
              <a:defRPr/>
            </a:pPr>
            <a:r>
              <a:rPr lang="fr-FR" altLang="fr-FR" sz="1600" dirty="0"/>
              <a:t>Combien de temps? De 3 à </a:t>
            </a:r>
            <a:r>
              <a:rPr lang="fr-FR" altLang="fr-FR" sz="1600" dirty="0" smtClean="0"/>
              <a:t>12 mois </a:t>
            </a:r>
            <a:endParaRPr lang="fr-FR" altLang="fr-FR" sz="1600" dirty="0"/>
          </a:p>
          <a:p>
            <a:pPr lvl="1" eaLnBrk="1" fontAlgn="auto" hangingPunct="1">
              <a:lnSpc>
                <a:spcPct val="150000"/>
              </a:lnSpc>
              <a:spcAft>
                <a:spcPts val="0"/>
              </a:spcAft>
              <a:defRPr/>
            </a:pPr>
            <a:r>
              <a:rPr lang="fr-FR" altLang="fr-FR" sz="1600" dirty="0"/>
              <a:t>Sélection? Sur dossier (niveau de langue, cursus, motivation…)</a:t>
            </a:r>
          </a:p>
          <a:p>
            <a:pPr lvl="1" eaLnBrk="1" fontAlgn="auto" hangingPunct="1">
              <a:lnSpc>
                <a:spcPct val="150000"/>
              </a:lnSpc>
              <a:spcAft>
                <a:spcPts val="0"/>
              </a:spcAft>
              <a:defRPr/>
            </a:pPr>
            <a:r>
              <a:rPr lang="fr-FR" altLang="fr-FR" sz="1600" dirty="0"/>
              <a:t>Avantages ? Gratuité des droits d’inscription, allocation de mobilité </a:t>
            </a:r>
            <a:endParaRPr lang="fr-FR" altLang="fr-FR" sz="1600" u="sng" dirty="0" smtClean="0"/>
          </a:p>
          <a:p>
            <a:pPr marL="0" lvl="1" indent="0" eaLnBrk="1" fontAlgn="auto" hangingPunct="1">
              <a:lnSpc>
                <a:spcPct val="150000"/>
              </a:lnSpc>
              <a:spcAft>
                <a:spcPts val="0"/>
              </a:spcAft>
              <a:buFont typeface="Arial" panose="020B0604020202020204" pitchFamily="34" charset="0"/>
              <a:buNone/>
              <a:defRPr/>
            </a:pPr>
            <a:r>
              <a:rPr lang="fr-FR" altLang="fr-FR" sz="1800" dirty="0"/>
              <a:t>Autres programmes: </a:t>
            </a:r>
            <a:r>
              <a:rPr lang="fr-FR" altLang="fr-FR" sz="1800" dirty="0" smtClean="0"/>
              <a:t>BCI- CREPUQ</a:t>
            </a:r>
            <a:r>
              <a:rPr lang="fr-FR" altLang="fr-FR" sz="1800" dirty="0"/>
              <a:t>, </a:t>
            </a:r>
            <a:r>
              <a:rPr lang="fr-FR" altLang="fr-FR" sz="1800" dirty="0" smtClean="0"/>
              <a:t>MICEFA (</a:t>
            </a:r>
            <a:r>
              <a:rPr lang="fr-FR" sz="1800" dirty="0" smtClean="0"/>
              <a:t>fait </a:t>
            </a:r>
            <a:r>
              <a:rPr lang="fr-FR" sz="1800" dirty="0"/>
              <a:t>le lien entre les universités de Paris et de sa région avec près de 80 universités américaines et </a:t>
            </a:r>
            <a:r>
              <a:rPr lang="fr-FR" sz="1800" dirty="0" smtClean="0"/>
              <a:t>canadiennes) Education </a:t>
            </a:r>
            <a:r>
              <a:rPr lang="fr-FR" sz="1800" dirty="0"/>
              <a:t>USA, ISE</a:t>
            </a:r>
            <a:r>
              <a:rPr lang="fr-FR" sz="1800" dirty="0" smtClean="0"/>
              <a:t>….</a:t>
            </a:r>
            <a:endParaRPr lang="fr-FR" altLang="fr-FR" sz="1800" u="sng" dirty="0" smtClean="0"/>
          </a:p>
        </p:txBody>
      </p:sp>
      <p:pic>
        <p:nvPicPr>
          <p:cNvPr id="34820" name="Picture 8"/>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0325" y="200025"/>
            <a:ext cx="19446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650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Mobilité dans le cadre d’un programme : financement</a:t>
            </a:r>
            <a:endParaRPr lang="fr-FR" altLang="fr-FR" sz="2800" dirty="0" smtClean="0"/>
          </a:p>
        </p:txBody>
      </p:sp>
      <p:sp>
        <p:nvSpPr>
          <p:cNvPr id="39939" name="Espace réservé du contenu 2"/>
          <p:cNvSpPr>
            <a:spLocks noGrp="1"/>
          </p:cNvSpPr>
          <p:nvPr>
            <p:ph idx="1"/>
          </p:nvPr>
        </p:nvSpPr>
        <p:spPr>
          <a:xfrm>
            <a:off x="468313" y="1864839"/>
            <a:ext cx="8535987" cy="4525963"/>
          </a:xfrm>
        </p:spPr>
        <p:txBody>
          <a:bodyPr>
            <a:normAutofit/>
          </a:bodyPr>
          <a:lstStyle/>
          <a:p>
            <a:pPr>
              <a:lnSpc>
                <a:spcPct val="150000"/>
              </a:lnSpc>
            </a:pPr>
            <a:r>
              <a:rPr lang="fr-FR" sz="1800" dirty="0" smtClean="0"/>
              <a:t>Frais d’inscription en France</a:t>
            </a:r>
          </a:p>
          <a:p>
            <a:pPr>
              <a:lnSpc>
                <a:spcPct val="150000"/>
              </a:lnSpc>
            </a:pPr>
            <a:r>
              <a:rPr lang="fr-FR" sz="1800" dirty="0" smtClean="0"/>
              <a:t>Se rapprocher du service Relations internationales</a:t>
            </a:r>
          </a:p>
          <a:p>
            <a:pPr>
              <a:lnSpc>
                <a:spcPct val="150000"/>
              </a:lnSpc>
            </a:pPr>
            <a:r>
              <a:rPr lang="fr-FR" sz="1800" dirty="0" smtClean="0"/>
              <a:t>Déposer un DSE auprès du CROUS + Aide à la mobilité internationale du CROUS (400€) + aide spécifique du programme (Erasmus+...)</a:t>
            </a:r>
          </a:p>
          <a:p>
            <a:pPr>
              <a:lnSpc>
                <a:spcPct val="150000"/>
              </a:lnSpc>
            </a:pPr>
            <a:r>
              <a:rPr lang="fr-FR" altLang="fr-FR" sz="1800" dirty="0" smtClean="0"/>
              <a:t>Aides de la région. </a:t>
            </a:r>
            <a:r>
              <a:rPr lang="fr-FR" sz="1800" dirty="0" smtClean="0"/>
              <a:t>La région Ile-de-France propose une bourse aux étudiants de certains BTS – AMIE BTS – 500€ max (en fonction du quotient familial) pour un stage d’une durée minimale de 4 semaines</a:t>
            </a:r>
            <a:endParaRPr lang="fr-FR" altLang="fr-FR" sz="1800" dirty="0" smtClean="0"/>
          </a:p>
        </p:txBody>
      </p:sp>
      <p:pic>
        <p:nvPicPr>
          <p:cNvPr id="39941"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08068" y="1569749"/>
            <a:ext cx="91281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068" y="5174302"/>
            <a:ext cx="10382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0845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p:txBody>
          <a:bodyPr>
            <a:normAutofit/>
          </a:bodyPr>
          <a:lstStyle/>
          <a:p>
            <a:r>
              <a:rPr lang="fr-FR" altLang="fr-FR" dirty="0" smtClean="0">
                <a:cs typeface="Arial" panose="020B0604020202020204" pitchFamily="34" charset="0"/>
              </a:rPr>
              <a:t>Les stages à l’étranger</a:t>
            </a:r>
          </a:p>
        </p:txBody>
      </p:sp>
      <p:sp>
        <p:nvSpPr>
          <p:cNvPr id="35843" name="Espace réservé du contenu 2"/>
          <p:cNvSpPr>
            <a:spLocks noGrp="1"/>
          </p:cNvSpPr>
          <p:nvPr>
            <p:ph idx="1"/>
          </p:nvPr>
        </p:nvSpPr>
        <p:spPr>
          <a:xfrm>
            <a:off x="468313" y="1628775"/>
            <a:ext cx="8229600" cy="4525963"/>
          </a:xfrm>
        </p:spPr>
        <p:txBody>
          <a:bodyPr/>
          <a:lstStyle/>
          <a:p>
            <a:r>
              <a:rPr lang="fr-FR" altLang="fr-FR" sz="2000" dirty="0" smtClean="0">
                <a:cs typeface="Arial" panose="020B0604020202020204" pitchFamily="34" charset="0"/>
              </a:rPr>
              <a:t>Bien se renseigner sur le statut du stage dans le pays visé</a:t>
            </a:r>
          </a:p>
          <a:p>
            <a:r>
              <a:rPr lang="fr-FR" altLang="fr-FR" sz="2000" dirty="0" smtClean="0">
                <a:cs typeface="Arial" panose="020B0604020202020204" pitchFamily="34" charset="0"/>
              </a:rPr>
              <a:t>Pendant le cursus de Formation avec Erasmus + Stage  : BTS, DUT, Master… ou en dehors à initiative personnelle </a:t>
            </a:r>
          </a:p>
        </p:txBody>
      </p:sp>
      <p:pic>
        <p:nvPicPr>
          <p:cNvPr id="3584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36938" y="3215565"/>
            <a:ext cx="5260975"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5650" y="3357563"/>
            <a:ext cx="15700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7021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3"/>
          <p:cNvSpPr>
            <a:spLocks noGrp="1"/>
          </p:cNvSpPr>
          <p:nvPr>
            <p:ph type="ctrTitle"/>
          </p:nvPr>
        </p:nvSpPr>
        <p:spPr>
          <a:xfrm>
            <a:off x="894971" y="1179512"/>
            <a:ext cx="7772400" cy="1470025"/>
          </a:xfrm>
        </p:spPr>
        <p:txBody>
          <a:bodyPr/>
          <a:lstStyle/>
          <a:p>
            <a:pPr eaLnBrk="1" hangingPunct="1"/>
            <a:r>
              <a:rPr lang="fr-FR" altLang="fr-FR" sz="3600" dirty="0" smtClean="0"/>
              <a:t>Autres formes de mobilité</a:t>
            </a:r>
          </a:p>
        </p:txBody>
      </p:sp>
      <p:sp>
        <p:nvSpPr>
          <p:cNvPr id="6" name="Sous-titre 5"/>
          <p:cNvSpPr>
            <a:spLocks noGrp="1"/>
          </p:cNvSpPr>
          <p:nvPr>
            <p:ph type="subTitle" idx="1"/>
          </p:nvPr>
        </p:nvSpPr>
        <p:spPr>
          <a:xfrm>
            <a:off x="1257300" y="2817813"/>
            <a:ext cx="6400800" cy="1752600"/>
          </a:xfrm>
        </p:spPr>
        <p:txBody>
          <a:bodyPr rtlCol="0">
            <a:noAutofit/>
          </a:bodyPr>
          <a:lstStyle/>
          <a:p>
            <a:pPr marL="342900" indent="-342900" eaLnBrk="1" fontAlgn="auto" hangingPunct="1">
              <a:spcAft>
                <a:spcPts val="0"/>
              </a:spcAft>
              <a:buFont typeface="Wingdings" panose="05000000000000000000" pitchFamily="2" charset="2"/>
              <a:buChar char="§"/>
              <a:defRPr/>
            </a:pPr>
            <a:r>
              <a:rPr lang="fr-FR" sz="2000" dirty="0">
                <a:latin typeface="+mj-lt"/>
              </a:rPr>
              <a:t>L</a:t>
            </a:r>
            <a:r>
              <a:rPr lang="fr-FR" sz="2000" dirty="0" smtClean="0">
                <a:latin typeface="+mj-lt"/>
              </a:rPr>
              <a:t>’année de césure</a:t>
            </a:r>
          </a:p>
          <a:p>
            <a:pPr marL="342900" indent="-342900" eaLnBrk="1" fontAlgn="auto" hangingPunct="1">
              <a:spcAft>
                <a:spcPts val="0"/>
              </a:spcAft>
              <a:buFont typeface="Wingdings" panose="05000000000000000000" pitchFamily="2" charset="2"/>
              <a:buChar char="§"/>
              <a:defRPr/>
            </a:pPr>
            <a:r>
              <a:rPr lang="fr-FR" sz="2000" dirty="0" smtClean="0">
                <a:latin typeface="+mj-lt"/>
              </a:rPr>
              <a:t>Les séjours linguistiques de longue durée</a:t>
            </a:r>
          </a:p>
          <a:p>
            <a:pPr marL="342900" indent="-342900" eaLnBrk="1" fontAlgn="auto" hangingPunct="1">
              <a:spcAft>
                <a:spcPts val="0"/>
              </a:spcAft>
              <a:buFont typeface="Wingdings" panose="05000000000000000000" pitchFamily="2" charset="2"/>
              <a:buChar char="§"/>
              <a:defRPr/>
            </a:pPr>
            <a:r>
              <a:rPr lang="fr-FR" sz="2000" dirty="0" smtClean="0">
                <a:latin typeface="+mj-lt"/>
              </a:rPr>
              <a:t>Le PVT ou WHV</a:t>
            </a:r>
          </a:p>
          <a:p>
            <a:pPr marL="342900" indent="-342900" eaLnBrk="1" fontAlgn="auto" hangingPunct="1">
              <a:spcAft>
                <a:spcPts val="0"/>
              </a:spcAft>
              <a:buFont typeface="Wingdings" panose="05000000000000000000" pitchFamily="2" charset="2"/>
              <a:buChar char="§"/>
              <a:defRPr/>
            </a:pPr>
            <a:r>
              <a:rPr lang="fr-FR" sz="2000" dirty="0" smtClean="0">
                <a:latin typeface="+mj-lt"/>
              </a:rPr>
              <a:t>Des expériences de courtes durées : bourse Zellidja et chantiers de jeunes</a:t>
            </a:r>
          </a:p>
          <a:p>
            <a:pPr marL="342900" indent="-342900" eaLnBrk="1" fontAlgn="auto" hangingPunct="1">
              <a:spcAft>
                <a:spcPts val="0"/>
              </a:spcAft>
              <a:buFont typeface="Wingdings" panose="05000000000000000000" pitchFamily="2" charset="2"/>
              <a:buChar char="§"/>
              <a:defRPr/>
            </a:pPr>
            <a:r>
              <a:rPr lang="fr-FR" sz="2000" dirty="0" smtClean="0">
                <a:latin typeface="+mj-lt"/>
              </a:rPr>
              <a:t>Les séjours au pair</a:t>
            </a:r>
          </a:p>
          <a:p>
            <a:pPr marL="342900" indent="-342900" eaLnBrk="1" fontAlgn="auto" hangingPunct="1">
              <a:spcAft>
                <a:spcPts val="0"/>
              </a:spcAft>
              <a:buFont typeface="Wingdings" panose="05000000000000000000" pitchFamily="2" charset="2"/>
              <a:buChar char="§"/>
              <a:defRPr/>
            </a:pPr>
            <a:r>
              <a:rPr lang="fr-FR" sz="2000" dirty="0" smtClean="0">
                <a:latin typeface="+mj-lt"/>
              </a:rPr>
              <a:t>Les jobs </a:t>
            </a:r>
          </a:p>
          <a:p>
            <a:pPr marL="342900" indent="-342900" eaLnBrk="1" fontAlgn="auto" hangingPunct="1">
              <a:spcAft>
                <a:spcPts val="0"/>
              </a:spcAft>
              <a:buFont typeface="Wingdings" panose="05000000000000000000" pitchFamily="2" charset="2"/>
              <a:buChar char="§"/>
              <a:defRPr/>
            </a:pPr>
            <a:r>
              <a:rPr lang="fr-FR" sz="2000" dirty="0" smtClean="0">
                <a:latin typeface="+mj-lt"/>
              </a:rPr>
              <a:t>Les échanges de service</a:t>
            </a:r>
          </a:p>
          <a:p>
            <a:pPr marL="342900" indent="-342900" eaLnBrk="1" fontAlgn="auto" hangingPunct="1">
              <a:spcAft>
                <a:spcPts val="0"/>
              </a:spcAft>
              <a:buFont typeface="Wingdings" panose="05000000000000000000" pitchFamily="2" charset="2"/>
              <a:buChar char="§"/>
              <a:defRPr/>
            </a:pPr>
            <a:r>
              <a:rPr lang="fr-FR" sz="2000" dirty="0" smtClean="0">
                <a:latin typeface="+mj-lt"/>
              </a:rPr>
              <a:t>Assistant de langue</a:t>
            </a:r>
          </a:p>
          <a:p>
            <a:pPr marL="342900" indent="-342900" eaLnBrk="1" fontAlgn="auto" hangingPunct="1">
              <a:spcAft>
                <a:spcPts val="0"/>
              </a:spcAft>
              <a:buFont typeface="Wingdings" panose="05000000000000000000" pitchFamily="2" charset="2"/>
              <a:buChar char="§"/>
              <a:defRPr/>
            </a:pPr>
            <a:r>
              <a:rPr lang="fr-FR" sz="2000" dirty="0" smtClean="0">
                <a:latin typeface="+mj-lt"/>
              </a:rPr>
              <a:t>Les volontariats : SVE, service civique, VIE/VIA, VSI</a:t>
            </a:r>
            <a:r>
              <a:rPr lang="fr-FR" sz="2000" dirty="0" smtClean="0">
                <a:latin typeface="Tw Cen MT" pitchFamily="34" charset="0"/>
              </a:rPr>
              <a:t>	</a:t>
            </a:r>
          </a:p>
          <a:p>
            <a:pPr eaLnBrk="1" fontAlgn="auto" hangingPunct="1">
              <a:spcAft>
                <a:spcPts val="0"/>
              </a:spcAft>
              <a:defRPr/>
            </a:pPr>
            <a:endParaRPr lang="fr-FR" sz="2400" dirty="0"/>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182563"/>
            <a:ext cx="24955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141663"/>
            <a:ext cx="1866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37338" y="4468813"/>
            <a:ext cx="23336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2213" y="38100"/>
            <a:ext cx="182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0629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p:cNvSpPr>
            <a:spLocks noGrp="1"/>
          </p:cNvSpPr>
          <p:nvPr>
            <p:ph type="title"/>
          </p:nvPr>
        </p:nvSpPr>
        <p:spPr>
          <a:xfrm>
            <a:off x="539750" y="267970"/>
            <a:ext cx="8229600" cy="1143000"/>
          </a:xfrm>
        </p:spPr>
        <p:txBody>
          <a:bodyPr>
            <a:normAutofit/>
          </a:bodyPr>
          <a:lstStyle/>
          <a:p>
            <a:pPr algn="ctr"/>
            <a:r>
              <a:rPr lang="fr-FR" altLang="fr-FR" sz="3100" b="1" dirty="0" smtClean="0"/>
              <a:t>Faire une année de césure </a:t>
            </a:r>
          </a:p>
        </p:txBody>
      </p:sp>
      <p:sp>
        <p:nvSpPr>
          <p:cNvPr id="65539" name="Espace réservé du contenu 2"/>
          <p:cNvSpPr>
            <a:spLocks noGrp="1"/>
          </p:cNvSpPr>
          <p:nvPr>
            <p:ph idx="1"/>
          </p:nvPr>
        </p:nvSpPr>
        <p:spPr>
          <a:xfrm>
            <a:off x="323850" y="1600200"/>
            <a:ext cx="8640763" cy="4525963"/>
          </a:xfrm>
        </p:spPr>
        <p:txBody>
          <a:bodyPr/>
          <a:lstStyle/>
          <a:p>
            <a:pPr>
              <a:lnSpc>
                <a:spcPct val="150000"/>
              </a:lnSpc>
              <a:defRPr/>
            </a:pPr>
            <a:r>
              <a:rPr lang="fr-FR" altLang="fr-FR" sz="1600" dirty="0" smtClean="0">
                <a:latin typeface="+mj-lt"/>
              </a:rPr>
              <a:t>Année sabbatique, année de break, année de césure, année blanche, «gap </a:t>
            </a:r>
            <a:r>
              <a:rPr lang="fr-FR" altLang="fr-FR" sz="1600" dirty="0" err="1" smtClean="0">
                <a:latin typeface="+mj-lt"/>
              </a:rPr>
              <a:t>year</a:t>
            </a:r>
            <a:r>
              <a:rPr lang="fr-FR" altLang="fr-FR" sz="1600" dirty="0" smtClean="0">
                <a:latin typeface="+mj-lt"/>
              </a:rPr>
              <a:t> »….</a:t>
            </a:r>
          </a:p>
          <a:p>
            <a:pPr>
              <a:lnSpc>
                <a:spcPct val="150000"/>
              </a:lnSpc>
              <a:defRPr/>
            </a:pPr>
            <a:r>
              <a:rPr lang="fr-FR" altLang="fr-FR" sz="1600" dirty="0" smtClean="0">
                <a:latin typeface="+mj-lt"/>
              </a:rPr>
              <a:t>Très courant en Autriche, Allemagne, Royaume-Uni, pays scandinaves</a:t>
            </a:r>
          </a:p>
          <a:p>
            <a:pPr>
              <a:lnSpc>
                <a:spcPct val="150000"/>
              </a:lnSpc>
              <a:defRPr/>
            </a:pPr>
            <a:r>
              <a:rPr lang="fr-FR" altLang="fr-FR" sz="1600" dirty="0" smtClean="0">
                <a:latin typeface="+mj-lt"/>
              </a:rPr>
              <a:t>Peut se prendre à différents moments : directement après le bac, après un premier diplôme, avant de travailler… </a:t>
            </a:r>
          </a:p>
          <a:p>
            <a:pPr>
              <a:lnSpc>
                <a:spcPct val="150000"/>
              </a:lnSpc>
              <a:defRPr/>
            </a:pPr>
            <a:r>
              <a:rPr lang="fr-FR" altLang="fr-FR" sz="1600" dirty="0" smtClean="0">
                <a:latin typeface="+mj-lt"/>
              </a:rPr>
              <a:t>Elle peut être intégrée au parcours de formation (écoles de commerce ou ingénieur)</a:t>
            </a:r>
          </a:p>
          <a:p>
            <a:pPr>
              <a:lnSpc>
                <a:spcPct val="150000"/>
              </a:lnSpc>
              <a:defRPr/>
            </a:pPr>
            <a:r>
              <a:rPr lang="fr-FR" altLang="fr-FR" sz="1600" dirty="0" smtClean="0">
                <a:latin typeface="+mj-lt"/>
              </a:rPr>
              <a:t>Objectifs divers : se perfectionner en langue, maturation du projet, enrichir son CV… </a:t>
            </a:r>
          </a:p>
          <a:p>
            <a:pPr>
              <a:lnSpc>
                <a:spcPct val="150000"/>
              </a:lnSpc>
              <a:defRPr/>
            </a:pPr>
            <a:r>
              <a:rPr lang="fr-FR" altLang="fr-FR" sz="1600" b="1" dirty="0" smtClean="0">
                <a:latin typeface="+mj-lt"/>
              </a:rPr>
              <a:t>Faire une pause</a:t>
            </a:r>
            <a:r>
              <a:rPr lang="fr-FR" altLang="fr-FR" sz="1600" dirty="0" smtClean="0">
                <a:latin typeface="+mj-lt"/>
              </a:rPr>
              <a:t> dans ses études peut être très positif, mais il faut garder à l’esprit la reprise, et ne surtout pas laisser passer les dates d’inscription</a:t>
            </a:r>
          </a:p>
          <a:p>
            <a:pPr>
              <a:lnSpc>
                <a:spcPct val="150000"/>
              </a:lnSpc>
              <a:defRPr/>
            </a:pPr>
            <a:r>
              <a:rPr lang="fr-FR" altLang="fr-FR" sz="1600" dirty="0" smtClean="0">
                <a:latin typeface="+mj-lt"/>
              </a:rPr>
              <a:t>Possibilité de garder le bénéfice sur APB « néo-bachelier »</a:t>
            </a:r>
          </a:p>
          <a:p>
            <a:pPr>
              <a:lnSpc>
                <a:spcPct val="150000"/>
              </a:lnSpc>
              <a:defRPr/>
            </a:pPr>
            <a:endParaRPr lang="fr-FR" altLang="fr-FR" sz="1600" dirty="0" smtClean="0">
              <a:latin typeface="Comic Sans MS" pitchFamily="66" charset="0"/>
            </a:endParaRPr>
          </a:p>
        </p:txBody>
      </p:sp>
      <p:pic>
        <p:nvPicPr>
          <p:cNvPr id="5427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19700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74" y="5564188"/>
            <a:ext cx="18573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5499432"/>
            <a:ext cx="24574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6717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idx="4294967295"/>
          </p:nvPr>
        </p:nvSpPr>
        <p:spPr>
          <a:xfrm>
            <a:off x="206375" y="280988"/>
            <a:ext cx="7426325" cy="752475"/>
          </a:xfrm>
        </p:spPr>
        <p:txBody>
          <a:bodyPr>
            <a:noAutofit/>
          </a:bodyPr>
          <a:lstStyle/>
          <a:p>
            <a:pPr algn="ctr" eaLnBrk="1" hangingPunct="1"/>
            <a:r>
              <a:rPr lang="fr-FR" altLang="fr-FR" sz="3100" b="1" dirty="0" smtClean="0"/>
              <a:t>Les séjours linguistiques de longue durée</a:t>
            </a:r>
          </a:p>
        </p:txBody>
      </p:sp>
      <p:sp>
        <p:nvSpPr>
          <p:cNvPr id="40963" name="Rectangle 3"/>
          <p:cNvSpPr>
            <a:spLocks noGrp="1"/>
          </p:cNvSpPr>
          <p:nvPr>
            <p:ph sz="quarter" idx="4294967295"/>
          </p:nvPr>
        </p:nvSpPr>
        <p:spPr>
          <a:xfrm>
            <a:off x="430213" y="1306513"/>
            <a:ext cx="8291512" cy="5172075"/>
          </a:xfrm>
        </p:spPr>
        <p:txBody>
          <a:bodyPr rtlCol="0">
            <a:normAutofit lnSpcReduction="10000"/>
          </a:bodyPr>
          <a:lstStyle/>
          <a:p>
            <a:pPr marL="552450" indent="-552450" eaLnBrk="1" fontAlgn="auto" hangingPunct="1">
              <a:lnSpc>
                <a:spcPct val="80000"/>
              </a:lnSpc>
              <a:spcAft>
                <a:spcPts val="0"/>
              </a:spcAft>
              <a:buFont typeface="Arial" panose="020B0604020202020204" pitchFamily="34" charset="0"/>
              <a:buNone/>
              <a:defRPr/>
            </a:pPr>
            <a:endParaRPr lang="fr-FR" sz="1000" b="1" dirty="0" smtClean="0">
              <a:latin typeface="Comic Sans MS" panose="030F0702030302020204" pitchFamily="66" charset="0"/>
            </a:endParaRPr>
          </a:p>
          <a:p>
            <a:pPr eaLnBrk="1" fontAlgn="auto" hangingPunct="1">
              <a:lnSpc>
                <a:spcPct val="170000"/>
              </a:lnSpc>
              <a:spcAft>
                <a:spcPts val="0"/>
              </a:spcAft>
              <a:defRPr/>
            </a:pPr>
            <a:r>
              <a:rPr lang="fr-FR" sz="1600" dirty="0" smtClean="0"/>
              <a:t>Plus de 150 organismes privés ou </a:t>
            </a:r>
            <a:r>
              <a:rPr lang="fr-FR" sz="1600" dirty="0"/>
              <a:t>associations. </a:t>
            </a:r>
          </a:p>
          <a:p>
            <a:pPr eaLnBrk="1" fontAlgn="auto" hangingPunct="1">
              <a:lnSpc>
                <a:spcPct val="170000"/>
              </a:lnSpc>
              <a:spcAft>
                <a:spcPts val="0"/>
              </a:spcAft>
              <a:defRPr/>
            </a:pPr>
            <a:r>
              <a:rPr lang="fr-FR" sz="1600" dirty="0" smtClean="0"/>
              <a:t>Quelques </a:t>
            </a:r>
            <a:r>
              <a:rPr lang="fr-FR" sz="1600" b="1" dirty="0"/>
              <a:t>associations à but non lucratif : </a:t>
            </a:r>
            <a:r>
              <a:rPr lang="fr-FR" sz="1600" dirty="0">
                <a:hlinkClick r:id="rId2"/>
              </a:rPr>
              <a:t>www.yfu.org</a:t>
            </a:r>
            <a:r>
              <a:rPr lang="fr-FR" sz="1600" dirty="0"/>
              <a:t>, </a:t>
            </a:r>
            <a:r>
              <a:rPr lang="fr-FR" sz="1600" u="sng" dirty="0" smtClean="0">
                <a:hlinkClick r:id="rId3"/>
              </a:rPr>
              <a:t>www.afs-fr.org</a:t>
            </a:r>
            <a:endParaRPr lang="fr-FR" sz="1600" dirty="0"/>
          </a:p>
          <a:p>
            <a:pPr eaLnBrk="1" fontAlgn="auto" hangingPunct="1">
              <a:lnSpc>
                <a:spcPct val="170000"/>
              </a:lnSpc>
              <a:spcAft>
                <a:spcPts val="0"/>
              </a:spcAft>
              <a:defRPr/>
            </a:pPr>
            <a:r>
              <a:rPr lang="fr-FR" sz="1600" dirty="0" smtClean="0"/>
              <a:t>Budget important : les </a:t>
            </a:r>
            <a:r>
              <a:rPr lang="fr-FR" sz="1600" b="1" dirty="0"/>
              <a:t>tarifs</a:t>
            </a:r>
            <a:r>
              <a:rPr lang="fr-FR" sz="1600" dirty="0"/>
              <a:t> dépendent à la fois de la durée et des prestations </a:t>
            </a:r>
            <a:r>
              <a:rPr lang="fr-FR" sz="1600" dirty="0" smtClean="0"/>
              <a:t>proposées</a:t>
            </a:r>
            <a:r>
              <a:rPr lang="fr-FR" sz="1600" dirty="0"/>
              <a:t> </a:t>
            </a:r>
            <a:r>
              <a:rPr lang="fr-FR" sz="1600" dirty="0" smtClean="0"/>
              <a:t>(lieux de cours, mode d’hébergement, activités annexes…), </a:t>
            </a:r>
          </a:p>
          <a:p>
            <a:pPr eaLnBrk="1" fontAlgn="auto" hangingPunct="1">
              <a:lnSpc>
                <a:spcPct val="170000"/>
              </a:lnSpc>
              <a:spcAft>
                <a:spcPts val="0"/>
              </a:spcAft>
              <a:defRPr/>
            </a:pPr>
            <a:r>
              <a:rPr lang="fr-FR" sz="1600" dirty="0" smtClean="0"/>
              <a:t>Deux fédérations regroupent les </a:t>
            </a:r>
            <a:r>
              <a:rPr lang="fr-FR" sz="1600" b="1" dirty="0" smtClean="0"/>
              <a:t>organismes offrant un maximum de garanties </a:t>
            </a:r>
          </a:p>
          <a:p>
            <a:pPr marL="342900" lvl="1" indent="0">
              <a:lnSpc>
                <a:spcPct val="170000"/>
              </a:lnSpc>
              <a:buNone/>
              <a:defRPr/>
            </a:pPr>
            <a:r>
              <a:rPr lang="fr-FR" sz="1600" b="1" dirty="0" err="1" smtClean="0"/>
              <a:t>Unosel</a:t>
            </a:r>
            <a:r>
              <a:rPr lang="fr-FR" sz="1600" dirty="0" smtClean="0"/>
              <a:t> (Union nationale des organisations de séjours éducatifs, linguistiques et des écoles de langues).</a:t>
            </a:r>
          </a:p>
          <a:p>
            <a:pPr marL="342900" lvl="1" indent="0">
              <a:lnSpc>
                <a:spcPct val="170000"/>
              </a:lnSpc>
              <a:buNone/>
              <a:defRPr/>
            </a:pPr>
            <a:r>
              <a:rPr lang="fr-FR" sz="1600" b="1" dirty="0" smtClean="0"/>
              <a:t>L’Office</a:t>
            </a:r>
            <a:r>
              <a:rPr lang="fr-FR" sz="1600" dirty="0" smtClean="0"/>
              <a:t> (Office national de garantie des séjours et stages linguistiques : contrôle l’application du contrat qualité sur le plan de l’encadrement, des conditions sanitaires, des familles d’accueil et de l’accompagnement.</a:t>
            </a:r>
          </a:p>
          <a:p>
            <a:pPr marL="0" indent="0" algn="ctr" eaLnBrk="1" fontAlgn="auto" hangingPunct="1">
              <a:lnSpc>
                <a:spcPct val="80000"/>
              </a:lnSpc>
              <a:spcAft>
                <a:spcPts val="0"/>
              </a:spcAft>
              <a:buClr>
                <a:srgbClr val="FF0066"/>
              </a:buClr>
              <a:buFont typeface="Arial" panose="020B0604020202020204" pitchFamily="34" charset="0"/>
              <a:buNone/>
              <a:defRPr/>
            </a:pPr>
            <a:endParaRPr lang="fr-FR" sz="1600" dirty="0" smtClean="0">
              <a:hlinkClick r:id="rId4"/>
            </a:endParaRPr>
          </a:p>
          <a:p>
            <a:pPr marL="0" indent="0" algn="ctr" eaLnBrk="1" fontAlgn="auto" hangingPunct="1">
              <a:lnSpc>
                <a:spcPct val="80000"/>
              </a:lnSpc>
              <a:spcAft>
                <a:spcPts val="0"/>
              </a:spcAft>
              <a:buClr>
                <a:srgbClr val="FF0066"/>
              </a:buClr>
              <a:buFont typeface="Arial" panose="020B0604020202020204" pitchFamily="34" charset="0"/>
              <a:buNone/>
              <a:defRPr/>
            </a:pPr>
            <a:r>
              <a:rPr lang="fr-FR" sz="1600" dirty="0" smtClean="0">
                <a:hlinkClick r:id="rId4"/>
              </a:rPr>
              <a:t>www.unosel.org/</a:t>
            </a:r>
            <a:r>
              <a:rPr lang="fr-FR" sz="1600" dirty="0" smtClean="0"/>
              <a:t>  </a:t>
            </a:r>
            <a:r>
              <a:rPr lang="fr-FR" sz="1600" dirty="0" smtClean="0">
                <a:hlinkClick r:id="rId5"/>
              </a:rPr>
              <a:t>www.loffice.org</a:t>
            </a:r>
            <a:endParaRPr lang="fr-FR" sz="1600" dirty="0" smtClean="0"/>
          </a:p>
          <a:p>
            <a:pPr marL="0" indent="0" algn="ctr" eaLnBrk="1" fontAlgn="auto" hangingPunct="1">
              <a:lnSpc>
                <a:spcPct val="80000"/>
              </a:lnSpc>
              <a:spcAft>
                <a:spcPts val="0"/>
              </a:spcAft>
              <a:buClr>
                <a:srgbClr val="FF0066"/>
              </a:buClr>
              <a:buFont typeface="Arial" panose="020B0604020202020204" pitchFamily="34" charset="0"/>
              <a:buNone/>
              <a:defRPr/>
            </a:pPr>
            <a:endParaRPr lang="fr-FR" sz="1600" dirty="0" smtClean="0"/>
          </a:p>
          <a:p>
            <a:pPr marL="0" indent="0" eaLnBrk="1" fontAlgn="auto" hangingPunct="1">
              <a:lnSpc>
                <a:spcPct val="80000"/>
              </a:lnSpc>
              <a:spcAft>
                <a:spcPts val="0"/>
              </a:spcAft>
              <a:buClr>
                <a:srgbClr val="FF0066"/>
              </a:buClr>
              <a:buFont typeface="Arial" panose="020B0604020202020204" pitchFamily="34" charset="0"/>
              <a:buNone/>
              <a:defRPr/>
            </a:pPr>
            <a:endParaRPr lang="fr-FR" sz="1600" dirty="0" smtClean="0"/>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a:p>
            <a:pPr marL="552450" indent="-552450" eaLnBrk="1" fontAlgn="auto" hangingPunct="1">
              <a:lnSpc>
                <a:spcPct val="80000"/>
              </a:lnSpc>
              <a:spcAft>
                <a:spcPts val="0"/>
              </a:spcAft>
              <a:buFont typeface="Wingdings" pitchFamily="2" charset="2"/>
              <a:buNone/>
              <a:defRPr/>
            </a:pPr>
            <a:endParaRPr lang="fr-FR" sz="1100" dirty="0" smtClean="0">
              <a:latin typeface="Tw Cen MT" pitchFamily="34" charset="0"/>
            </a:endParaRPr>
          </a:p>
        </p:txBody>
      </p:sp>
      <p:pic>
        <p:nvPicPr>
          <p:cNvPr id="55300"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76375" y="5837238"/>
            <a:ext cx="796925"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440488" y="6092825"/>
            <a:ext cx="17287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32700" y="1033463"/>
            <a:ext cx="12747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6EFCB80B-258D-4B0B-ABAA-C311E3878FE1}" type="slidenum">
              <a:rPr lang="fr-FR" altLang="fr-FR" sz="1200" smtClean="0">
                <a:solidFill>
                  <a:srgbClr val="898989"/>
                </a:solidFill>
              </a:rPr>
              <a:pPr>
                <a:spcBef>
                  <a:spcPct val="0"/>
                </a:spcBef>
                <a:buFontTx/>
                <a:buNone/>
              </a:pPr>
              <a:t>46</a:t>
            </a:fld>
            <a:endParaRPr lang="fr-FR" altLang="fr-FR" sz="1200" smtClean="0">
              <a:solidFill>
                <a:srgbClr val="898989"/>
              </a:solidFill>
            </a:endParaRPr>
          </a:p>
        </p:txBody>
      </p:sp>
    </p:spTree>
    <p:extLst>
      <p:ext uri="{BB962C8B-B14F-4D97-AF65-F5344CB8AC3E}">
        <p14:creationId xmlns:p14="http://schemas.microsoft.com/office/powerpoint/2010/main" val="129991517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p:cNvSpPr>
            <a:spLocks noGrp="1"/>
          </p:cNvSpPr>
          <p:nvPr>
            <p:ph type="title"/>
          </p:nvPr>
        </p:nvSpPr>
        <p:spPr>
          <a:xfrm>
            <a:off x="285750" y="428625"/>
            <a:ext cx="8534400" cy="758825"/>
          </a:xfrm>
        </p:spPr>
        <p:txBody>
          <a:bodyPr rtlCol="0">
            <a:normAutofit fontScale="90000"/>
          </a:bodyPr>
          <a:lstStyle/>
          <a:p>
            <a:pPr algn="ctr" eaLnBrk="1" fontAlgn="auto" hangingPunct="1">
              <a:spcAft>
                <a:spcPts val="0"/>
              </a:spcAft>
              <a:buSzPct val="45000"/>
              <a:buFont typeface="StarSymbol"/>
              <a:buNone/>
              <a:defRPr/>
            </a:pPr>
            <a:r>
              <a:rPr lang="fr-FR" sz="3400" b="1" dirty="0" smtClean="0"/>
              <a:t>Permis Vacances-Travail (PVT)</a:t>
            </a:r>
            <a:br>
              <a:rPr lang="fr-FR" sz="3400" b="1" dirty="0" smtClean="0"/>
            </a:br>
            <a:r>
              <a:rPr lang="fr-FR" sz="3400" b="1" dirty="0" smtClean="0"/>
              <a:t>(ou </a:t>
            </a:r>
            <a:r>
              <a:rPr lang="fr-FR" sz="3400" b="1" dirty="0" err="1" smtClean="0"/>
              <a:t>Working</a:t>
            </a:r>
            <a:r>
              <a:rPr lang="fr-FR" sz="3400" b="1" dirty="0" smtClean="0"/>
              <a:t> </a:t>
            </a:r>
            <a:r>
              <a:rPr lang="fr-FR" sz="3400" b="1" dirty="0"/>
              <a:t>H</a:t>
            </a:r>
            <a:r>
              <a:rPr lang="fr-FR" sz="3400" b="1" dirty="0" smtClean="0"/>
              <a:t>oliday </a:t>
            </a:r>
            <a:r>
              <a:rPr lang="fr-FR" sz="3400" b="1" dirty="0"/>
              <a:t>V</a:t>
            </a:r>
            <a:r>
              <a:rPr lang="fr-FR" sz="3400" b="1" dirty="0" smtClean="0"/>
              <a:t>isa)</a:t>
            </a:r>
            <a:r>
              <a:rPr lang="fr-FR" sz="2800" dirty="0" smtClean="0"/>
              <a:t/>
            </a:r>
            <a:br>
              <a:rPr lang="fr-FR" sz="2800" dirty="0" smtClean="0"/>
            </a:br>
            <a:endParaRPr lang="fr-FR" sz="2800" dirty="0" smtClean="0"/>
          </a:p>
        </p:txBody>
      </p:sp>
      <p:sp>
        <p:nvSpPr>
          <p:cNvPr id="3" name="Rectangle 4"/>
          <p:cNvSpPr/>
          <p:nvPr/>
        </p:nvSpPr>
        <p:spPr>
          <a:xfrm>
            <a:off x="463550" y="3151188"/>
            <a:ext cx="8072438" cy="2568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spAutoFit/>
          </a:bodyPr>
          <a:lstStyle/>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Quoi </a:t>
            </a:r>
            <a:r>
              <a:rPr lang="fr-FR" sz="1600" dirty="0">
                <a:solidFill>
                  <a:srgbClr val="000000"/>
                </a:solidFill>
                <a:latin typeface="+mj-lt"/>
                <a:ea typeface="Microsoft YaHei" pitchFamily="2"/>
                <a:cs typeface="Mangal" pitchFamily="2"/>
              </a:rPr>
              <a:t>? Un visa permettant d'alterner voyages et jobs pendant un an dans un pays étranger</a:t>
            </a:r>
            <a:endParaRPr lang="fr-FR" sz="1600" u="sng" dirty="0">
              <a:solidFill>
                <a:srgbClr val="000000"/>
              </a:solidFill>
              <a:latin typeface="+mj-lt"/>
              <a:ea typeface="Microsoft YaHei" pitchFamily="2"/>
              <a:cs typeface="Mangal" pitchFamily="2"/>
            </a:endParaRPr>
          </a:p>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Pour qui </a:t>
            </a:r>
            <a:r>
              <a:rPr lang="fr-FR" sz="1600" dirty="0">
                <a:solidFill>
                  <a:srgbClr val="000000"/>
                </a:solidFill>
                <a:latin typeface="+mj-lt"/>
                <a:ea typeface="Microsoft YaHei" pitchFamily="2"/>
                <a:cs typeface="Mangal" pitchFamily="2"/>
              </a:rPr>
              <a:t>? Des français âgés de 18 à 30 ans (35 ans pour le Canada)</a:t>
            </a:r>
          </a:p>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Où </a:t>
            </a:r>
            <a:r>
              <a:rPr lang="fr-FR" sz="1600" dirty="0">
                <a:solidFill>
                  <a:srgbClr val="000000"/>
                </a:solidFill>
                <a:latin typeface="+mj-lt"/>
                <a:ea typeface="Microsoft YaHei" pitchFamily="2"/>
                <a:cs typeface="Mangal" pitchFamily="2"/>
              </a:rPr>
              <a:t>? Les pays partenaires sont:  l’Argentine, l’Australie, le Canada, la Corée du Sud, le Japon, la Nouvelle-Zélande, </a:t>
            </a:r>
            <a:r>
              <a:rPr lang="fr-FR" sz="1600" dirty="0" smtClean="0">
                <a:solidFill>
                  <a:srgbClr val="000000"/>
                </a:solidFill>
                <a:latin typeface="+mj-lt"/>
                <a:ea typeface="Microsoft YaHei" pitchFamily="2"/>
                <a:cs typeface="Mangal" pitchFamily="2"/>
              </a:rPr>
              <a:t>Hong-Kong …</a:t>
            </a:r>
            <a:endParaRPr lang="fr-FR" sz="1600" dirty="0">
              <a:solidFill>
                <a:srgbClr val="000000"/>
              </a:solidFill>
              <a:latin typeface="+mj-lt"/>
              <a:ea typeface="Microsoft YaHei" pitchFamily="2"/>
              <a:cs typeface="Mangal" pitchFamily="2"/>
            </a:endParaRPr>
          </a:p>
          <a:p>
            <a:pPr defTabSz="914307" eaLnBrk="1" fontAlgn="auto" hangingPunct="1">
              <a:lnSpc>
                <a:spcPct val="150000"/>
              </a:lnSpc>
              <a:spcBef>
                <a:spcPts val="0"/>
              </a:spcBef>
              <a:spcAft>
                <a:spcPts val="0"/>
              </a:spcAft>
              <a:defRPr/>
            </a:pPr>
            <a:r>
              <a:rPr lang="fr-FR" sz="1600" u="sng" dirty="0">
                <a:solidFill>
                  <a:srgbClr val="000000"/>
                </a:solidFill>
                <a:latin typeface="+mj-lt"/>
                <a:ea typeface="Microsoft YaHei" pitchFamily="2"/>
                <a:cs typeface="Mangal" pitchFamily="2"/>
              </a:rPr>
              <a:t>Pour en savoir </a:t>
            </a:r>
            <a:r>
              <a:rPr lang="fr-FR" sz="1600" dirty="0">
                <a:solidFill>
                  <a:srgbClr val="000000"/>
                </a:solidFill>
                <a:latin typeface="+mj-lt"/>
                <a:ea typeface="Microsoft YaHei" pitchFamily="2"/>
                <a:cs typeface="Mangal" pitchFamily="2"/>
              </a:rPr>
              <a:t>+ : </a:t>
            </a:r>
            <a:r>
              <a:rPr lang="fr-FR" sz="1600" dirty="0">
                <a:solidFill>
                  <a:srgbClr val="000000"/>
                </a:solidFill>
                <a:latin typeface="+mj-lt"/>
                <a:ea typeface="Microsoft YaHei" pitchFamily="2"/>
                <a:cs typeface="Mangal" pitchFamily="2"/>
                <a:hlinkClick r:id="rId3"/>
              </a:rPr>
              <a:t>http://pvtistes.net</a:t>
            </a:r>
            <a:r>
              <a:rPr lang="fr-FR" sz="1600" dirty="0">
                <a:solidFill>
                  <a:srgbClr val="000000"/>
                </a:solidFill>
                <a:latin typeface="+mj-lt"/>
                <a:ea typeface="Microsoft YaHei" pitchFamily="2"/>
                <a:cs typeface="Mangal" pitchFamily="2"/>
              </a:rPr>
              <a:t> </a:t>
            </a:r>
          </a:p>
          <a:p>
            <a:pPr defTabSz="914307" eaLnBrk="1" fontAlgn="auto" hangingPunct="1">
              <a:lnSpc>
                <a:spcPct val="150000"/>
              </a:lnSpc>
              <a:spcBef>
                <a:spcPts val="0"/>
              </a:spcBef>
              <a:spcAft>
                <a:spcPts val="0"/>
              </a:spcAft>
              <a:defRPr/>
            </a:pPr>
            <a:r>
              <a:rPr lang="fr-FR" sz="1600" dirty="0">
                <a:solidFill>
                  <a:srgbClr val="000000"/>
                </a:solidFill>
                <a:latin typeface="+mj-lt"/>
                <a:ea typeface="Microsoft YaHei" pitchFamily="2"/>
                <a:cs typeface="Mangal" pitchFamily="2"/>
                <a:hlinkClick r:id="rId4"/>
              </a:rPr>
              <a:t>www.working-holiday-visas.com/informations-pratiques/les-destinations-pvt</a:t>
            </a:r>
            <a:r>
              <a:rPr lang="fr-FR" sz="1600" dirty="0">
                <a:solidFill>
                  <a:srgbClr val="000000"/>
                </a:solidFill>
                <a:latin typeface="+mj-lt"/>
                <a:ea typeface="Microsoft YaHei" pitchFamily="2"/>
                <a:cs typeface="Mangal" pitchFamily="2"/>
              </a:rPr>
              <a:t> </a:t>
            </a:r>
          </a:p>
        </p:txBody>
      </p:sp>
      <p:pic>
        <p:nvPicPr>
          <p:cNvPr id="5632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62163" y="1336675"/>
            <a:ext cx="509111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96150" y="1700213"/>
            <a:ext cx="18288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596188" y="4724400"/>
            <a:ext cx="141763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52413" y="1608138"/>
            <a:ext cx="176371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7">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500563" y="6024563"/>
            <a:ext cx="81121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632974"/>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1"/>
          <p:cNvSpPr>
            <a:spLocks noGrp="1"/>
          </p:cNvSpPr>
          <p:nvPr>
            <p:ph type="title"/>
          </p:nvPr>
        </p:nvSpPr>
        <p:spPr/>
        <p:txBody>
          <a:bodyPr>
            <a:normAutofit/>
          </a:bodyPr>
          <a:lstStyle/>
          <a:p>
            <a:pPr algn="ctr"/>
            <a:r>
              <a:rPr lang="fr-FR" altLang="fr-FR" sz="3100" b="1" dirty="0" smtClean="0"/>
              <a:t>Bourses Zellidja</a:t>
            </a:r>
          </a:p>
        </p:txBody>
      </p:sp>
      <p:sp>
        <p:nvSpPr>
          <p:cNvPr id="58371" name="Espace réservé du contenu 2"/>
          <p:cNvSpPr>
            <a:spLocks noGrp="1"/>
          </p:cNvSpPr>
          <p:nvPr>
            <p:ph idx="1"/>
          </p:nvPr>
        </p:nvSpPr>
        <p:spPr>
          <a:xfrm>
            <a:off x="468313" y="1412875"/>
            <a:ext cx="8229600" cy="4525963"/>
          </a:xfrm>
        </p:spPr>
        <p:txBody>
          <a:bodyPr>
            <a:normAutofit fontScale="92500" lnSpcReduction="10000"/>
          </a:bodyPr>
          <a:lstStyle/>
          <a:p>
            <a:pPr>
              <a:lnSpc>
                <a:spcPct val="150000"/>
              </a:lnSpc>
            </a:pPr>
            <a:r>
              <a:rPr lang="fr-FR" altLang="fr-FR" sz="1800" dirty="0" smtClean="0"/>
              <a:t>Bourses pour permettre à des jeunes d’effectuer seuls un voyage  sur le sujet de leur choix, dans le pays de leur choix</a:t>
            </a:r>
          </a:p>
          <a:p>
            <a:pPr>
              <a:lnSpc>
                <a:spcPct val="150000"/>
              </a:lnSpc>
            </a:pPr>
            <a:r>
              <a:rPr lang="fr-FR" altLang="fr-FR" sz="1800" dirty="0" smtClean="0"/>
              <a:t>De 700 à 1100€ </a:t>
            </a:r>
          </a:p>
          <a:p>
            <a:pPr>
              <a:lnSpc>
                <a:spcPct val="150000"/>
              </a:lnSpc>
            </a:pPr>
            <a:r>
              <a:rPr lang="fr-FR" altLang="fr-FR" sz="1800" dirty="0" smtClean="0"/>
              <a:t>16 à 20 ans </a:t>
            </a:r>
          </a:p>
          <a:p>
            <a:pPr>
              <a:lnSpc>
                <a:spcPct val="150000"/>
              </a:lnSpc>
            </a:pPr>
            <a:r>
              <a:rPr lang="fr-FR" altLang="fr-FR" sz="1800" dirty="0" smtClean="0"/>
              <a:t>Durée minimale d’un mois </a:t>
            </a:r>
          </a:p>
          <a:p>
            <a:pPr>
              <a:lnSpc>
                <a:spcPct val="150000"/>
              </a:lnSpc>
            </a:pPr>
            <a:r>
              <a:rPr lang="fr-FR" altLang="fr-FR" sz="1800" dirty="0" smtClean="0"/>
              <a:t>Au retour, le boursier doit remettre son rapport sur le sujet choisi, un carnet de route et un carnet de compte </a:t>
            </a:r>
          </a:p>
          <a:p>
            <a:pPr>
              <a:lnSpc>
                <a:spcPct val="150000"/>
              </a:lnSpc>
            </a:pPr>
            <a:r>
              <a:rPr lang="fr-FR" altLang="fr-FR" sz="1800" dirty="0" smtClean="0"/>
              <a:t>Ces bourses ne concernent pas des échanges scolaires, formations, séjours linguistiques ou missions humanitaires </a:t>
            </a:r>
          </a:p>
          <a:p>
            <a:pPr>
              <a:lnSpc>
                <a:spcPct val="150000"/>
              </a:lnSpc>
            </a:pPr>
            <a:r>
              <a:rPr lang="fr-FR" altLang="fr-FR" sz="1800" dirty="0" smtClean="0">
                <a:hlinkClick r:id="rId2"/>
              </a:rPr>
              <a:t>www.zellidja.com</a:t>
            </a:r>
            <a:r>
              <a:rPr lang="fr-FR" altLang="fr-FR" sz="1800" dirty="0" smtClean="0"/>
              <a:t>  </a:t>
            </a:r>
          </a:p>
        </p:txBody>
      </p:sp>
      <p:pic>
        <p:nvPicPr>
          <p:cNvPr id="5837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52925" y="5157788"/>
            <a:ext cx="18542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084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385431" y="373062"/>
            <a:ext cx="8245951" cy="1046440"/>
          </a:xfrm>
          <a:prstGeom prst="rect">
            <a:avLst/>
          </a:prstGeom>
          <a:no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Comic Sans MS" pitchFamily="66" charset="0"/>
              </a:defRPr>
            </a:lvl1pPr>
            <a:lvl2pPr marL="742950" indent="-285750" eaLnBrk="0" hangingPunct="0">
              <a:spcBef>
                <a:spcPct val="20000"/>
              </a:spcBef>
              <a:buFont typeface="Arial" pitchFamily="34" charset="0"/>
              <a:buChar char="–"/>
              <a:defRPr sz="2800">
                <a:solidFill>
                  <a:schemeClr val="tx1"/>
                </a:solidFill>
                <a:latin typeface="Comic Sans MS" pitchFamily="66" charset="0"/>
              </a:defRPr>
            </a:lvl2pPr>
            <a:lvl3pPr marL="1143000" indent="-228600" eaLnBrk="0" hangingPunct="0">
              <a:spcBef>
                <a:spcPct val="20000"/>
              </a:spcBef>
              <a:buFont typeface="Arial" pitchFamily="34" charset="0"/>
              <a:buChar char="•"/>
              <a:defRPr sz="2400">
                <a:solidFill>
                  <a:schemeClr val="tx1"/>
                </a:solidFill>
                <a:latin typeface="Comic Sans MS" pitchFamily="66" charset="0"/>
              </a:defRPr>
            </a:lvl3pPr>
            <a:lvl4pPr marL="1600200" indent="-228600" eaLnBrk="0" hangingPunct="0">
              <a:spcBef>
                <a:spcPct val="20000"/>
              </a:spcBef>
              <a:buFont typeface="Arial" pitchFamily="34" charset="0"/>
              <a:buChar char="–"/>
              <a:defRPr sz="2000">
                <a:solidFill>
                  <a:schemeClr val="tx1"/>
                </a:solidFill>
                <a:latin typeface="Comic Sans MS" pitchFamily="66" charset="0"/>
              </a:defRPr>
            </a:lvl4pPr>
            <a:lvl5pPr marL="2057400" indent="-228600" eaLnBrk="0" hangingPunct="0">
              <a:spcBef>
                <a:spcPct val="20000"/>
              </a:spcBef>
              <a:buFont typeface="Arial" pitchFamily="34" charset="0"/>
              <a:buChar char="»"/>
              <a:defRPr sz="2000">
                <a:solidFill>
                  <a:schemeClr val="tx1"/>
                </a:solidFill>
                <a:latin typeface="Comic Sans MS" pitchFamily="66"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mic Sans MS" pitchFamily="66" charset="0"/>
              </a:defRPr>
            </a:lvl9pPr>
          </a:lstStyle>
          <a:p>
            <a:pPr algn="ctr" eaLnBrk="1" hangingPunct="1">
              <a:spcBef>
                <a:spcPct val="0"/>
              </a:spcBef>
              <a:buFontTx/>
              <a:buNone/>
              <a:defRPr/>
            </a:pPr>
            <a:r>
              <a:rPr lang="fr-FR" altLang="fr-FR" sz="3100" b="1" dirty="0" smtClean="0">
                <a:latin typeface="+mj-lt"/>
              </a:rPr>
              <a:t>Les chantiers internationaux de jeunes bénévoles</a:t>
            </a:r>
          </a:p>
        </p:txBody>
      </p:sp>
      <p:sp>
        <p:nvSpPr>
          <p:cNvPr id="59395" name="ZoneTexte 2"/>
          <p:cNvSpPr txBox="1">
            <a:spLocks noChangeArrowheads="1"/>
          </p:cNvSpPr>
          <p:nvPr/>
        </p:nvSpPr>
        <p:spPr bwMode="auto">
          <a:xfrm>
            <a:off x="611188" y="1327150"/>
            <a:ext cx="8281987"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50000"/>
              </a:lnSpc>
              <a:spcBef>
                <a:spcPct val="0"/>
              </a:spcBef>
            </a:pPr>
            <a:r>
              <a:rPr lang="fr-FR" altLang="fr-FR" sz="1600" dirty="0" smtClean="0"/>
              <a:t>Il </a:t>
            </a:r>
            <a:r>
              <a:rPr lang="fr-FR" altLang="fr-FR" sz="1600" dirty="0"/>
              <a:t>s’agit d’effectuer un travail d’intérêt général lié à une thématique en échange du gîte et du couvert. Si à l’origine des chantiers, il s’agissait souvent de travailler dans la construction ou la rénovation de bâtiments, de nombreuses autres thématiques ont vu le jour, comme la préparation de festivals de musique, de cinéma, de photographie ou encore de théâtre ainsi que de l’animation pour les enfants ou pour les personnes handicapées.  </a:t>
            </a:r>
            <a:endParaRPr lang="fr-FR" altLang="fr-FR" sz="1600" dirty="0" smtClean="0"/>
          </a:p>
          <a:p>
            <a:pPr eaLnBrk="1" hangingPunct="1">
              <a:lnSpc>
                <a:spcPct val="150000"/>
              </a:lnSpc>
              <a:spcBef>
                <a:spcPct val="0"/>
              </a:spcBef>
            </a:pPr>
            <a:r>
              <a:rPr lang="fr-FR" altLang="fr-FR" sz="1600" u="sng" dirty="0" smtClean="0"/>
              <a:t>Age</a:t>
            </a:r>
            <a:r>
              <a:rPr lang="fr-FR" altLang="fr-FR" sz="1600" dirty="0"/>
              <a:t>: de 14 ans à l’âge </a:t>
            </a:r>
            <a:r>
              <a:rPr lang="fr-FR" altLang="fr-FR" sz="1600" dirty="0" smtClean="0"/>
              <a:t>adulte.</a:t>
            </a:r>
          </a:p>
          <a:p>
            <a:pPr eaLnBrk="1" hangingPunct="1">
              <a:lnSpc>
                <a:spcPct val="150000"/>
              </a:lnSpc>
              <a:spcBef>
                <a:spcPct val="0"/>
              </a:spcBef>
            </a:pPr>
            <a:r>
              <a:rPr lang="fr-FR" altLang="fr-FR" sz="1600" u="sng" dirty="0" smtClean="0"/>
              <a:t>Comment</a:t>
            </a:r>
            <a:r>
              <a:rPr lang="fr-FR" altLang="fr-FR" sz="1600" dirty="0" smtClean="0"/>
              <a:t> </a:t>
            </a:r>
            <a:r>
              <a:rPr lang="fr-FR" altLang="fr-FR" sz="1600" dirty="0"/>
              <a:t>: en s’inscrivant auprès d’une association proposant des </a:t>
            </a:r>
            <a:r>
              <a:rPr lang="fr-FR" altLang="fr-FR" sz="1600" dirty="0" smtClean="0"/>
              <a:t>chantiers.</a:t>
            </a:r>
          </a:p>
          <a:p>
            <a:pPr eaLnBrk="1" hangingPunct="1">
              <a:lnSpc>
                <a:spcPct val="150000"/>
              </a:lnSpc>
              <a:spcBef>
                <a:spcPct val="0"/>
              </a:spcBef>
            </a:pPr>
            <a:r>
              <a:rPr lang="fr-FR" altLang="fr-FR" sz="1600" u="sng" dirty="0" smtClean="0"/>
              <a:t>Durée </a:t>
            </a:r>
            <a:r>
              <a:rPr lang="fr-FR" altLang="fr-FR" sz="1600" dirty="0"/>
              <a:t>: de 2 à 3 </a:t>
            </a:r>
            <a:r>
              <a:rPr lang="fr-FR" altLang="fr-FR" sz="1600" dirty="0" smtClean="0"/>
              <a:t>semaines.</a:t>
            </a:r>
          </a:p>
          <a:p>
            <a:pPr eaLnBrk="1" hangingPunct="1">
              <a:lnSpc>
                <a:spcPct val="150000"/>
              </a:lnSpc>
              <a:spcBef>
                <a:spcPct val="0"/>
              </a:spcBef>
            </a:pPr>
            <a:r>
              <a:rPr lang="fr-FR" altLang="fr-FR" sz="1600" u="sng" dirty="0" smtClean="0"/>
              <a:t>Destinations</a:t>
            </a:r>
            <a:r>
              <a:rPr lang="fr-FR" altLang="fr-FR" sz="1600" dirty="0" smtClean="0"/>
              <a:t> </a:t>
            </a:r>
            <a:r>
              <a:rPr lang="fr-FR" altLang="fr-FR" sz="1600" dirty="0"/>
              <a:t>: partout à travers le monde.</a:t>
            </a:r>
          </a:p>
          <a:p>
            <a:pPr eaLnBrk="1" hangingPunct="1">
              <a:lnSpc>
                <a:spcPct val="150000"/>
              </a:lnSpc>
              <a:spcBef>
                <a:spcPct val="0"/>
              </a:spcBef>
              <a:buFontTx/>
              <a:buNone/>
            </a:pPr>
            <a:endParaRPr lang="fr-FR" altLang="fr-FR" sz="1600" u="sng" dirty="0"/>
          </a:p>
          <a:p>
            <a:pPr eaLnBrk="1" hangingPunct="1">
              <a:lnSpc>
                <a:spcPct val="150000"/>
              </a:lnSpc>
              <a:spcBef>
                <a:spcPct val="0"/>
              </a:spcBef>
              <a:buFontTx/>
              <a:buNone/>
            </a:pPr>
            <a:r>
              <a:rPr lang="fr-FR" altLang="fr-FR" sz="1600" u="sng" dirty="0"/>
              <a:t>Pour en savoir plus</a:t>
            </a:r>
            <a:r>
              <a:rPr lang="fr-FR" altLang="fr-FR" sz="1600" dirty="0"/>
              <a:t>: </a:t>
            </a:r>
            <a:r>
              <a:rPr lang="fr-FR" altLang="fr-FR" sz="1600" u="sng" dirty="0">
                <a:hlinkClick r:id="rId2"/>
              </a:rPr>
              <a:t>www.cotravaux.fr</a:t>
            </a:r>
            <a:r>
              <a:rPr lang="fr-FR" altLang="fr-FR" sz="1600" dirty="0"/>
              <a:t> </a:t>
            </a:r>
          </a:p>
          <a:p>
            <a:pPr eaLnBrk="1" hangingPunct="1">
              <a:lnSpc>
                <a:spcPct val="150000"/>
              </a:lnSpc>
              <a:spcBef>
                <a:spcPct val="0"/>
              </a:spcBef>
              <a:buFontTx/>
              <a:buNone/>
            </a:pPr>
            <a:endParaRPr lang="fr-FR" altLang="fr-FR" sz="1800" dirty="0">
              <a:latin typeface="Cambria" panose="02040503050406030204" pitchFamily="18" charset="0"/>
            </a:endParaRPr>
          </a:p>
        </p:txBody>
      </p:sp>
    </p:spTree>
    <p:extLst>
      <p:ext uri="{BB962C8B-B14F-4D97-AF65-F5344CB8AC3E}">
        <p14:creationId xmlns:p14="http://schemas.microsoft.com/office/powerpoint/2010/main" val="59944589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normAutofit/>
          </a:bodyPr>
          <a:lstStyle/>
          <a:p>
            <a:pPr algn="ctr"/>
            <a:r>
              <a:rPr lang="fr-FR" sz="3100" b="1" dirty="0">
                <a:solidFill>
                  <a:prstClr val="black"/>
                </a:solidFill>
              </a:rPr>
              <a:t>Données sur la mobilité </a:t>
            </a:r>
            <a:r>
              <a:rPr lang="fr-FR" sz="1600" dirty="0">
                <a:solidFill>
                  <a:prstClr val="black"/>
                </a:solidFill>
              </a:rPr>
              <a:t/>
            </a:r>
            <a:br>
              <a:rPr lang="fr-FR" sz="1600" dirty="0">
                <a:solidFill>
                  <a:prstClr val="black"/>
                </a:solidFill>
              </a:rPr>
            </a:br>
            <a:r>
              <a:rPr lang="fr-FR" sz="1600" dirty="0" err="1" smtClean="0">
                <a:solidFill>
                  <a:prstClr val="black"/>
                </a:solidFill>
              </a:rPr>
              <a:t>CampusFrance</a:t>
            </a:r>
            <a:r>
              <a:rPr lang="fr-FR" sz="1600" dirty="0" smtClean="0">
                <a:solidFill>
                  <a:prstClr val="black"/>
                </a:solidFill>
              </a:rPr>
              <a:t> </a:t>
            </a:r>
            <a:r>
              <a:rPr lang="fr-FR" sz="1600" dirty="0">
                <a:solidFill>
                  <a:prstClr val="black"/>
                </a:solidFill>
              </a:rPr>
              <a:t>février 2016</a:t>
            </a:r>
            <a:endParaRPr lang="fr-FR" altLang="fr-FR" dirty="0" smtClean="0"/>
          </a:p>
        </p:txBody>
      </p:sp>
      <p:pic>
        <p:nvPicPr>
          <p:cNvPr id="153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67193" y="1690689"/>
            <a:ext cx="6618288" cy="4621213"/>
          </a:xfrm>
          <a:noFill/>
        </p:spPr>
      </p:pic>
    </p:spTree>
    <p:extLst>
      <p:ext uri="{BB962C8B-B14F-4D97-AF65-F5344CB8AC3E}">
        <p14:creationId xmlns:p14="http://schemas.microsoft.com/office/powerpoint/2010/main" val="2377864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457200" indent="-457200" eaLnBrk="1" fontAlgn="auto">
              <a:lnSpc>
                <a:spcPct val="150000"/>
              </a:lnSpc>
              <a:spcBef>
                <a:spcPts val="700"/>
              </a:spcBef>
              <a:spcAft>
                <a:spcPts val="0"/>
              </a:spcAft>
              <a:buClr>
                <a:srgbClr val="0070C0"/>
              </a:buClr>
              <a:buSzPct val="80000"/>
              <a:buFont typeface="Wingdings" panose="05000000000000000000" pitchFamily="2" charset="2"/>
              <a:buChar char="q"/>
              <a:defRPr/>
            </a:pPr>
            <a:r>
              <a:rPr lang="fr-FR" sz="1600" dirty="0">
                <a:solidFill>
                  <a:prstClr val="black"/>
                </a:solidFill>
                <a:latin typeface="+mj-lt"/>
              </a:rPr>
              <a:t>Vous pouvez travailler dans n’importe quel pays de l’Union européenne et de l’espace économique européen.</a:t>
            </a:r>
          </a:p>
          <a:p>
            <a:pPr marL="457200" indent="-457200" eaLnBrk="1" fontAlgn="auto">
              <a:lnSpc>
                <a:spcPct val="150000"/>
              </a:lnSpc>
              <a:spcBef>
                <a:spcPts val="700"/>
              </a:spcBef>
              <a:spcAft>
                <a:spcPts val="0"/>
              </a:spcAft>
              <a:buClr>
                <a:srgbClr val="0070C0"/>
              </a:buClr>
              <a:buSzPct val="80000"/>
              <a:buFont typeface="Wingdings" panose="05000000000000000000" pitchFamily="2" charset="2"/>
              <a:buChar char="q"/>
              <a:defRPr/>
            </a:pPr>
            <a:r>
              <a:rPr lang="fr-FR" sz="1600" dirty="0">
                <a:solidFill>
                  <a:prstClr val="black"/>
                </a:solidFill>
                <a:latin typeface="+mj-lt"/>
              </a:rPr>
              <a:t>Selon le cas, une bonne pratique de la langue du pays dans lequel vous souhaitez travailler n’est pas absolument indispensable</a:t>
            </a:r>
            <a:r>
              <a:rPr lang="fr-FR" sz="1600" dirty="0" smtClean="0">
                <a:solidFill>
                  <a:prstClr val="black"/>
                </a:solidFill>
                <a:latin typeface="+mj-lt"/>
              </a:rPr>
              <a:t>…</a:t>
            </a:r>
          </a:p>
          <a:p>
            <a:pPr marL="457200" indent="-457200" eaLnBrk="1" fontAlgn="auto">
              <a:lnSpc>
                <a:spcPct val="150000"/>
              </a:lnSpc>
              <a:spcBef>
                <a:spcPts val="700"/>
              </a:spcBef>
              <a:spcAft>
                <a:spcPts val="0"/>
              </a:spcAft>
              <a:buClr>
                <a:srgbClr val="0070C0"/>
              </a:buClr>
              <a:buSzPct val="80000"/>
              <a:buFont typeface="Wingdings" panose="05000000000000000000" pitchFamily="2" charset="2"/>
              <a:buChar char="q"/>
              <a:defRPr/>
            </a:pPr>
            <a:r>
              <a:rPr lang="fr-FR" sz="1600" dirty="0" smtClean="0">
                <a:solidFill>
                  <a:prstClr val="black"/>
                </a:solidFill>
                <a:latin typeface="+mj-lt"/>
              </a:rPr>
              <a:t>Procéder comme pour une recherche d’emploi en France </a:t>
            </a:r>
          </a:p>
          <a:p>
            <a:pPr marL="457200" indent="-457200" eaLnBrk="1" fontAlgn="auto">
              <a:lnSpc>
                <a:spcPct val="150000"/>
              </a:lnSpc>
              <a:spcBef>
                <a:spcPts val="700"/>
              </a:spcBef>
              <a:spcAft>
                <a:spcPts val="0"/>
              </a:spcAft>
              <a:buClr>
                <a:srgbClr val="0070C0"/>
              </a:buClr>
              <a:buSzPct val="80000"/>
              <a:buFont typeface="Wingdings" panose="05000000000000000000" pitchFamily="2" charset="2"/>
              <a:buChar char="q"/>
              <a:defRPr/>
            </a:pPr>
            <a:r>
              <a:rPr lang="fr-FR" sz="1600" dirty="0" smtClean="0">
                <a:solidFill>
                  <a:prstClr val="black"/>
                </a:solidFill>
                <a:latin typeface="+mj-lt"/>
              </a:rPr>
              <a:t>Conseils pour la rédaction du CV : </a:t>
            </a:r>
            <a:r>
              <a:rPr lang="fr-FR" sz="1600" dirty="0" smtClean="0">
                <a:solidFill>
                  <a:prstClr val="black"/>
                </a:solidFill>
                <a:latin typeface="+mj-lt"/>
                <a:hlinkClick r:id="rId2"/>
              </a:rPr>
              <a:t>www.euroguidance-france.org</a:t>
            </a:r>
            <a:r>
              <a:rPr lang="fr-FR" sz="1600" dirty="0" smtClean="0">
                <a:solidFill>
                  <a:prstClr val="black"/>
                </a:solidFill>
                <a:latin typeface="+mj-lt"/>
              </a:rPr>
              <a:t> rubrique « stages »</a:t>
            </a:r>
          </a:p>
          <a:p>
            <a:pPr marL="457200" indent="-457200" eaLnBrk="1" fontAlgn="auto">
              <a:lnSpc>
                <a:spcPct val="150000"/>
              </a:lnSpc>
              <a:spcBef>
                <a:spcPts val="700"/>
              </a:spcBef>
              <a:spcAft>
                <a:spcPts val="0"/>
              </a:spcAft>
              <a:buClr>
                <a:srgbClr val="0070C0"/>
              </a:buClr>
              <a:buSzPct val="80000"/>
              <a:buFont typeface="Wingdings" panose="05000000000000000000" pitchFamily="2" charset="2"/>
              <a:buChar char="q"/>
              <a:defRPr/>
            </a:pPr>
            <a:r>
              <a:rPr lang="fr-FR" sz="1600" dirty="0" smtClean="0">
                <a:solidFill>
                  <a:prstClr val="black"/>
                </a:solidFill>
                <a:latin typeface="+mj-lt"/>
              </a:rPr>
              <a:t>Hors UE vous aurez besoin d’un VISA de travail : </a:t>
            </a:r>
            <a:r>
              <a:rPr lang="fr-FR" sz="1600" dirty="0" smtClean="0">
                <a:solidFill>
                  <a:prstClr val="black"/>
                </a:solidFill>
                <a:latin typeface="+mj-lt"/>
                <a:hlinkClick r:id="rId3"/>
              </a:rPr>
              <a:t>www.leclubteli.asso.fr</a:t>
            </a:r>
            <a:r>
              <a:rPr lang="fr-FR" sz="1600" dirty="0" smtClean="0">
                <a:solidFill>
                  <a:prstClr val="black"/>
                </a:solidFill>
                <a:latin typeface="+mj-lt"/>
              </a:rPr>
              <a:t> </a:t>
            </a:r>
            <a:endParaRPr lang="fr-FR" sz="1600" dirty="0">
              <a:solidFill>
                <a:prstClr val="black"/>
              </a:solidFill>
              <a:latin typeface="+mj-lt"/>
            </a:endParaRPr>
          </a:p>
          <a:p>
            <a:pPr>
              <a:defRPr/>
            </a:pPr>
            <a:endParaRPr lang="fr-FR" dirty="0"/>
          </a:p>
        </p:txBody>
      </p:sp>
      <p:sp>
        <p:nvSpPr>
          <p:cNvPr id="61443" name="Titre 1"/>
          <p:cNvSpPr>
            <a:spLocks noGrp="1"/>
          </p:cNvSpPr>
          <p:nvPr>
            <p:ph type="title"/>
          </p:nvPr>
        </p:nvSpPr>
        <p:spPr/>
        <p:txBody>
          <a:bodyPr/>
          <a:lstStyle/>
          <a:p>
            <a:pPr algn="ctr"/>
            <a:r>
              <a:rPr lang="fr-FR" altLang="fr-FR" sz="3100" b="1" dirty="0" smtClean="0"/>
              <a:t>Les expériences de travail </a:t>
            </a:r>
            <a:r>
              <a:rPr lang="fr-FR" altLang="fr-FR" sz="2800" dirty="0" smtClean="0"/>
              <a:t/>
            </a:r>
            <a:br>
              <a:rPr lang="fr-FR" altLang="fr-FR" sz="2800" dirty="0" smtClean="0"/>
            </a:br>
            <a:r>
              <a:rPr lang="fr-FR" altLang="fr-FR" sz="2400" dirty="0" smtClean="0"/>
              <a:t>Les jobs </a:t>
            </a:r>
          </a:p>
        </p:txBody>
      </p:sp>
      <p:pic>
        <p:nvPicPr>
          <p:cNvPr id="61444"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5157788"/>
            <a:ext cx="19256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2337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1"/>
          <p:cNvSpPr>
            <a:spLocks noGrp="1"/>
          </p:cNvSpPr>
          <p:nvPr>
            <p:ph type="title"/>
          </p:nvPr>
        </p:nvSpPr>
        <p:spPr>
          <a:xfrm>
            <a:off x="468313" y="255588"/>
            <a:ext cx="6119812" cy="1143000"/>
          </a:xfrm>
        </p:spPr>
        <p:txBody>
          <a:bodyPr/>
          <a:lstStyle/>
          <a:p>
            <a:pPr algn="ctr"/>
            <a:r>
              <a:rPr lang="fr-FR" altLang="fr-FR" sz="3100" b="1" dirty="0" smtClean="0"/>
              <a:t>Les expériences de travail </a:t>
            </a:r>
            <a:r>
              <a:rPr lang="fr-FR" altLang="fr-FR" sz="2800" dirty="0" smtClean="0"/>
              <a:t/>
            </a:r>
            <a:br>
              <a:rPr lang="fr-FR" altLang="fr-FR" sz="2800" dirty="0" smtClean="0"/>
            </a:br>
            <a:r>
              <a:rPr lang="fr-FR" altLang="fr-FR" sz="2400" dirty="0" smtClean="0"/>
              <a:t>Les séjours au pair</a:t>
            </a:r>
          </a:p>
        </p:txBody>
      </p:sp>
      <p:sp>
        <p:nvSpPr>
          <p:cNvPr id="3" name="Espace réservé du contenu 2"/>
          <p:cNvSpPr>
            <a:spLocks noGrp="1"/>
          </p:cNvSpPr>
          <p:nvPr>
            <p:ph idx="1"/>
          </p:nvPr>
        </p:nvSpPr>
        <p:spPr>
          <a:xfrm>
            <a:off x="617538" y="1557338"/>
            <a:ext cx="8229600" cy="4824412"/>
          </a:xfrm>
        </p:spPr>
        <p:txBody>
          <a:bodyPr/>
          <a:lstStyle/>
          <a:p>
            <a:pPr marL="0" indent="0" algn="ctr">
              <a:buFont typeface="Arial" panose="020B0604020202020204" pitchFamily="34" charset="0"/>
              <a:buNone/>
              <a:defRPr/>
            </a:pPr>
            <a:r>
              <a:rPr lang="fr-FR" sz="1800" b="1" dirty="0" smtClean="0">
                <a:latin typeface="+mj-lt"/>
              </a:rPr>
              <a:t>Travailler au pair peut-être un moyen d’approfondir son niveau de langue en travaillant dans une famille, s’occuper d’enfants tout en étant nourri, logé et rémunéré.</a:t>
            </a:r>
            <a:endParaRPr lang="fr-FR" sz="1800" b="1" dirty="0">
              <a:solidFill>
                <a:prstClr val="black"/>
              </a:solidFill>
              <a:latin typeface="+mj-lt"/>
            </a:endParaRPr>
          </a:p>
          <a:p>
            <a:pPr>
              <a:lnSpc>
                <a:spcPct val="150000"/>
              </a:lnSpc>
              <a:buClr>
                <a:srgbClr val="0070C0"/>
              </a:buClr>
              <a:buFont typeface="Wingdings" panose="05000000000000000000" pitchFamily="2" charset="2"/>
              <a:buChar char="q"/>
              <a:defRPr/>
            </a:pPr>
            <a:r>
              <a:rPr lang="fr-FR" sz="1600" dirty="0" smtClean="0">
                <a:solidFill>
                  <a:prstClr val="black"/>
                </a:solidFill>
                <a:latin typeface="+mj-lt"/>
              </a:rPr>
              <a:t> Possibilité </a:t>
            </a:r>
            <a:r>
              <a:rPr lang="fr-FR" sz="1600" dirty="0">
                <a:solidFill>
                  <a:prstClr val="black"/>
                </a:solidFill>
                <a:latin typeface="+mj-lt"/>
              </a:rPr>
              <a:t>de répondre directement aux offres (à vos risques et périls). Par exemple via le Club </a:t>
            </a:r>
            <a:r>
              <a:rPr lang="fr-FR" sz="1600" dirty="0" err="1">
                <a:solidFill>
                  <a:prstClr val="black"/>
                </a:solidFill>
                <a:latin typeface="+mj-lt"/>
              </a:rPr>
              <a:t>Teli</a:t>
            </a:r>
            <a:r>
              <a:rPr lang="fr-FR" sz="1600" dirty="0">
                <a:solidFill>
                  <a:prstClr val="black"/>
                </a:solidFill>
                <a:latin typeface="+mj-lt"/>
              </a:rPr>
              <a:t> (offres d’emploi en ligne</a:t>
            </a:r>
            <a:r>
              <a:rPr lang="fr-FR" sz="1600" dirty="0" smtClean="0">
                <a:solidFill>
                  <a:prstClr val="black"/>
                </a:solidFill>
                <a:latin typeface="+mj-lt"/>
              </a:rPr>
              <a:t>)</a:t>
            </a:r>
          </a:p>
          <a:p>
            <a:pPr>
              <a:lnSpc>
                <a:spcPct val="150000"/>
              </a:lnSpc>
              <a:buClr>
                <a:srgbClr val="0070C0"/>
              </a:buClr>
              <a:buFont typeface="Wingdings" panose="05000000000000000000" pitchFamily="2" charset="2"/>
              <a:buChar char="q"/>
              <a:defRPr/>
            </a:pPr>
            <a:r>
              <a:rPr lang="fr-FR" sz="1600" dirty="0" smtClean="0">
                <a:solidFill>
                  <a:prstClr val="black"/>
                </a:solidFill>
                <a:latin typeface="+mj-lt"/>
              </a:rPr>
              <a:t> Passer </a:t>
            </a:r>
            <a:r>
              <a:rPr lang="fr-FR" sz="1600" dirty="0">
                <a:solidFill>
                  <a:prstClr val="black"/>
                </a:solidFill>
                <a:latin typeface="+mj-lt"/>
              </a:rPr>
              <a:t>par un organisme qui présélectionne les familles et connaît les us et coutumes des pays d’accueil et qui a généralement un correspondant sur place, qui peut </a:t>
            </a:r>
            <a:r>
              <a:rPr lang="fr-FR" sz="1600" dirty="0" smtClean="0">
                <a:solidFill>
                  <a:prstClr val="black"/>
                </a:solidFill>
                <a:latin typeface="+mj-lt"/>
              </a:rPr>
              <a:t>venir </a:t>
            </a:r>
            <a:r>
              <a:rPr lang="fr-FR" sz="1600" dirty="0">
                <a:solidFill>
                  <a:prstClr val="black"/>
                </a:solidFill>
                <a:latin typeface="+mj-lt"/>
              </a:rPr>
              <a:t>en aide en cas de difficultés. </a:t>
            </a:r>
            <a:endParaRPr lang="fr-FR" sz="1600" dirty="0" smtClean="0">
              <a:solidFill>
                <a:prstClr val="black"/>
              </a:solidFill>
              <a:latin typeface="+mj-lt"/>
            </a:endParaRPr>
          </a:p>
          <a:p>
            <a:pPr>
              <a:lnSpc>
                <a:spcPct val="150000"/>
              </a:lnSpc>
              <a:buClr>
                <a:srgbClr val="0070C0"/>
              </a:buClr>
              <a:buFont typeface="Wingdings" panose="05000000000000000000" pitchFamily="2" charset="2"/>
              <a:buChar char="q"/>
              <a:defRPr/>
            </a:pPr>
            <a:r>
              <a:rPr lang="fr-FR" sz="1600" dirty="0" smtClean="0">
                <a:solidFill>
                  <a:prstClr val="black"/>
                </a:solidFill>
                <a:latin typeface="+mj-lt"/>
              </a:rPr>
              <a:t>Pour choisir un organisme :  </a:t>
            </a:r>
            <a:r>
              <a:rPr lang="fr-FR" sz="1600" dirty="0" err="1" smtClean="0">
                <a:solidFill>
                  <a:prstClr val="black"/>
                </a:solidFill>
                <a:latin typeface="+mj-lt"/>
              </a:rPr>
              <a:t>Loffice</a:t>
            </a:r>
            <a:r>
              <a:rPr lang="fr-FR" sz="1600" dirty="0" smtClean="0">
                <a:solidFill>
                  <a:prstClr val="black"/>
                </a:solidFill>
                <a:latin typeface="+mj-lt"/>
              </a:rPr>
              <a:t> </a:t>
            </a:r>
            <a:r>
              <a:rPr lang="fr-FR" sz="1600" dirty="0">
                <a:solidFill>
                  <a:prstClr val="black"/>
                </a:solidFill>
                <a:latin typeface="+mj-lt"/>
              </a:rPr>
              <a:t>ou Union française des agences au pair (UFAAP)</a:t>
            </a:r>
          </a:p>
          <a:p>
            <a:pPr marL="0" indent="0">
              <a:buFont typeface="Arial" panose="020B0604020202020204" pitchFamily="34" charset="0"/>
              <a:buNone/>
              <a:defRPr/>
            </a:pPr>
            <a:endParaRPr lang="fr-FR" dirty="0">
              <a:latin typeface="+mj-lt"/>
            </a:endParaRPr>
          </a:p>
        </p:txBody>
      </p:sp>
      <p:pic>
        <p:nvPicPr>
          <p:cNvPr id="6042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261100" y="255588"/>
            <a:ext cx="25860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941888"/>
            <a:ext cx="18002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47813" y="5270500"/>
            <a:ext cx="17605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7320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contenu 2"/>
          <p:cNvSpPr>
            <a:spLocks noGrp="1"/>
          </p:cNvSpPr>
          <p:nvPr>
            <p:ph idx="1"/>
          </p:nvPr>
        </p:nvSpPr>
        <p:spPr>
          <a:xfrm>
            <a:off x="250825" y="1464470"/>
            <a:ext cx="8786813" cy="4691062"/>
          </a:xfrm>
        </p:spPr>
        <p:txBody>
          <a:bodyPr>
            <a:normAutofit/>
          </a:bodyPr>
          <a:lstStyle/>
          <a:p>
            <a:pPr>
              <a:lnSpc>
                <a:spcPct val="150000"/>
              </a:lnSpc>
              <a:buClr>
                <a:srgbClr val="0070C0"/>
              </a:buClr>
              <a:buFont typeface="Wingdings" panose="05000000000000000000" pitchFamily="2" charset="2"/>
              <a:buChar char="q"/>
              <a:defRPr/>
            </a:pPr>
            <a:r>
              <a:rPr lang="fr-FR" altLang="fr-FR" sz="1500" b="1" dirty="0" smtClean="0"/>
              <a:t>Le </a:t>
            </a:r>
            <a:r>
              <a:rPr lang="fr-FR" altLang="fr-FR" sz="1500" b="1" dirty="0" err="1" smtClean="0"/>
              <a:t>woofing</a:t>
            </a:r>
            <a:r>
              <a:rPr lang="fr-FR" altLang="fr-FR" sz="1500" b="1" dirty="0" smtClean="0"/>
              <a:t> : World Wide </a:t>
            </a:r>
            <a:r>
              <a:rPr lang="fr-FR" altLang="fr-FR" sz="1500" b="1" dirty="0" err="1" smtClean="0"/>
              <a:t>Opportunities</a:t>
            </a:r>
            <a:r>
              <a:rPr lang="fr-FR" altLang="fr-FR" sz="1500" b="1" dirty="0" smtClean="0"/>
              <a:t> on </a:t>
            </a:r>
            <a:r>
              <a:rPr lang="fr-FR" altLang="fr-FR" sz="1500" b="1" dirty="0" err="1" smtClean="0"/>
              <a:t>Organics</a:t>
            </a:r>
            <a:r>
              <a:rPr lang="fr-FR" altLang="fr-FR" sz="1500" b="1" dirty="0" smtClean="0"/>
              <a:t> </a:t>
            </a:r>
            <a:r>
              <a:rPr lang="fr-FR" altLang="fr-FR" sz="1500" b="1" dirty="0" err="1" smtClean="0"/>
              <a:t>Farms</a:t>
            </a:r>
            <a:r>
              <a:rPr lang="fr-FR" altLang="fr-FR" sz="1500" b="1" dirty="0" smtClean="0"/>
              <a:t> : </a:t>
            </a:r>
            <a:r>
              <a:rPr lang="fr-FR" altLang="fr-FR" sz="1500" dirty="0" smtClean="0"/>
              <a:t>agriculture </a:t>
            </a:r>
            <a:r>
              <a:rPr lang="fr-FR" altLang="fr-FR" sz="1500" dirty="0" err="1" smtClean="0"/>
              <a:t>biologique,valeurs</a:t>
            </a:r>
            <a:r>
              <a:rPr lang="fr-FR" altLang="fr-FR" sz="1500" dirty="0" smtClean="0"/>
              <a:t> écologiques et durables. Nourri et logé, en échange, on participe aux différentes tâches dans la propriété, exploitation (jardin, potager, verger, fleurs, animaux...).  </a:t>
            </a:r>
            <a:r>
              <a:rPr lang="fr-FR" altLang="fr-FR" sz="1500" dirty="0" smtClean="0">
                <a:hlinkClick r:id="rId2"/>
              </a:rPr>
              <a:t>www.wwoof.fr</a:t>
            </a:r>
            <a:r>
              <a:rPr lang="fr-FR" altLang="fr-FR" sz="1500" dirty="0" smtClean="0"/>
              <a:t> </a:t>
            </a:r>
          </a:p>
          <a:p>
            <a:pPr>
              <a:lnSpc>
                <a:spcPct val="150000"/>
              </a:lnSpc>
              <a:buClr>
                <a:srgbClr val="0070C0"/>
              </a:buClr>
              <a:buFont typeface="Wingdings" panose="05000000000000000000" pitchFamily="2" charset="2"/>
              <a:buChar char="q"/>
              <a:defRPr/>
            </a:pPr>
            <a:r>
              <a:rPr lang="fr-FR" altLang="fr-FR" sz="1500" b="1" dirty="0" err="1" smtClean="0"/>
              <a:t>HelpX</a:t>
            </a:r>
            <a:r>
              <a:rPr lang="fr-FR" altLang="fr-FR" sz="1500" b="1" dirty="0" smtClean="0"/>
              <a:t> : </a:t>
            </a:r>
            <a:r>
              <a:rPr lang="fr-FR" altLang="fr-FR" sz="1500" dirty="0"/>
              <a:t>f</a:t>
            </a:r>
            <a:r>
              <a:rPr lang="fr-FR" altLang="fr-FR" sz="1500" dirty="0" smtClean="0"/>
              <a:t>ermes biologiques et non biologiques, ranchs, auberges de jeunesse ou même des particuliers qui ont besoin d’aide pour entretenir leur maison. Tâches variées: travail agricole, travail manuel et de construction, ménage, aide dans les </a:t>
            </a:r>
            <a:r>
              <a:rPr lang="fr-FR" altLang="fr-FR" sz="1500" dirty="0" err="1" smtClean="0"/>
              <a:t>backpackers</a:t>
            </a:r>
            <a:r>
              <a:rPr lang="fr-FR" altLang="fr-FR" sz="1500" dirty="0" smtClean="0"/>
              <a:t>, cueillette de fruits, babysitting, jardinage…</a:t>
            </a:r>
            <a:r>
              <a:rPr lang="fr-FR" altLang="fr-FR" sz="1500" dirty="0" smtClean="0">
                <a:hlinkClick r:id="rId3"/>
              </a:rPr>
              <a:t>www.helpx.net/</a:t>
            </a:r>
            <a:r>
              <a:rPr lang="fr-FR" altLang="fr-FR" sz="1500" dirty="0" smtClean="0"/>
              <a:t> </a:t>
            </a:r>
          </a:p>
          <a:p>
            <a:pPr>
              <a:lnSpc>
                <a:spcPct val="150000"/>
              </a:lnSpc>
              <a:buClr>
                <a:srgbClr val="0070C0"/>
              </a:buClr>
              <a:buFont typeface="Wingdings" panose="05000000000000000000" pitchFamily="2" charset="2"/>
              <a:buChar char="q"/>
              <a:defRPr/>
            </a:pPr>
            <a:r>
              <a:rPr lang="fr-FR" altLang="fr-FR" sz="1500" b="1" dirty="0" err="1" smtClean="0"/>
              <a:t>Work</a:t>
            </a:r>
            <a:r>
              <a:rPr lang="fr-FR" altLang="fr-FR" sz="1500" b="1" dirty="0" smtClean="0"/>
              <a:t> </a:t>
            </a:r>
            <a:r>
              <a:rPr lang="fr-FR" altLang="fr-FR" sz="1500" b="1" dirty="0" err="1" smtClean="0"/>
              <a:t>Away</a:t>
            </a:r>
            <a:r>
              <a:rPr lang="fr-FR" altLang="fr-FR" sz="1500" b="1" dirty="0" smtClean="0"/>
              <a:t> : </a:t>
            </a:r>
            <a:r>
              <a:rPr lang="fr-FR" altLang="fr-FR" sz="1500" dirty="0" smtClean="0"/>
              <a:t>permet à des voyageurs d’entrer en contact avec des hôtes (individus ou organisations) Tâches variées: baby-sitting, jardinage, accueil de touristes dans des </a:t>
            </a:r>
            <a:r>
              <a:rPr lang="fr-FR" altLang="fr-FR" sz="1500" dirty="0" err="1" smtClean="0"/>
              <a:t>bed&amp;breakfast</a:t>
            </a:r>
            <a:r>
              <a:rPr lang="fr-FR" altLang="fr-FR" sz="1500" dirty="0" smtClean="0"/>
              <a:t>…</a:t>
            </a:r>
            <a:r>
              <a:rPr lang="fr-FR" altLang="fr-FR" sz="1500" dirty="0" smtClean="0">
                <a:hlinkClick r:id="rId4"/>
              </a:rPr>
              <a:t>www.workaway.info/index-fr.html</a:t>
            </a:r>
            <a:r>
              <a:rPr lang="fr-FR" altLang="fr-FR" sz="1500" dirty="0" smtClean="0"/>
              <a:t> </a:t>
            </a:r>
          </a:p>
          <a:p>
            <a:pPr>
              <a:lnSpc>
                <a:spcPct val="150000"/>
              </a:lnSpc>
              <a:buClr>
                <a:srgbClr val="0070C0"/>
              </a:buClr>
              <a:buFont typeface="Wingdings" panose="05000000000000000000" pitchFamily="2" charset="2"/>
              <a:buChar char="q"/>
              <a:defRPr/>
            </a:pPr>
            <a:r>
              <a:rPr lang="fr-FR" altLang="fr-FR" sz="1500" b="1" dirty="0"/>
              <a:t> </a:t>
            </a:r>
            <a:r>
              <a:rPr lang="fr-FR" altLang="fr-FR" sz="1500" b="1" dirty="0" err="1" smtClean="0"/>
              <a:t>Helpstay</a:t>
            </a:r>
            <a:r>
              <a:rPr lang="fr-FR" altLang="fr-FR" sz="1500" b="1" dirty="0" smtClean="0"/>
              <a:t> : </a:t>
            </a:r>
            <a:r>
              <a:rPr lang="fr-FR" sz="1500" dirty="0" smtClean="0"/>
              <a:t>réseau </a:t>
            </a:r>
            <a:r>
              <a:rPr lang="fr-FR" sz="1500" dirty="0"/>
              <a:t>le plus récent (créé en 2014) et permet  de travailler dans des fermes, ranches, particuliers mais aussi dans le secteur </a:t>
            </a:r>
            <a:r>
              <a:rPr lang="fr-FR" sz="1500" dirty="0" smtClean="0"/>
              <a:t>associatif. </a:t>
            </a:r>
            <a:r>
              <a:rPr lang="fr-FR" sz="1500" dirty="0" smtClean="0">
                <a:hlinkClick r:id="rId5"/>
              </a:rPr>
              <a:t>www.helpstay.com</a:t>
            </a:r>
            <a:endParaRPr lang="fr-FR" sz="1500" dirty="0"/>
          </a:p>
          <a:p>
            <a:pPr>
              <a:lnSpc>
                <a:spcPct val="150000"/>
              </a:lnSpc>
              <a:buClr>
                <a:srgbClr val="0070C0"/>
              </a:buClr>
              <a:buFont typeface="Wingdings" panose="05000000000000000000" pitchFamily="2" charset="2"/>
              <a:buChar char="q"/>
              <a:defRPr/>
            </a:pPr>
            <a:endParaRPr lang="fr-FR" altLang="fr-FR" sz="1600" dirty="0" smtClean="0"/>
          </a:p>
          <a:p>
            <a:pPr lvl="1">
              <a:lnSpc>
                <a:spcPct val="150000"/>
              </a:lnSpc>
              <a:buClr>
                <a:srgbClr val="FF0066"/>
              </a:buClr>
              <a:buFont typeface="Arial" panose="020B0604020202020204" pitchFamily="34" charset="0"/>
              <a:buNone/>
              <a:defRPr/>
            </a:pPr>
            <a:endParaRPr lang="fr-FR" altLang="fr-FR" sz="1400" dirty="0" smtClean="0"/>
          </a:p>
          <a:p>
            <a:pPr lvl="1">
              <a:lnSpc>
                <a:spcPct val="150000"/>
              </a:lnSpc>
              <a:buClr>
                <a:srgbClr val="FF0066"/>
              </a:buClr>
              <a:buFont typeface="Wingdings" panose="05000000000000000000" pitchFamily="2" charset="2"/>
              <a:buChar char="q"/>
              <a:defRPr/>
            </a:pPr>
            <a:endParaRPr lang="fr-FR" altLang="fr-FR" sz="1200" dirty="0" smtClean="0"/>
          </a:p>
          <a:p>
            <a:pPr>
              <a:defRPr/>
            </a:pPr>
            <a:endParaRPr lang="fr-FR" altLang="fr-FR" dirty="0" smtClean="0"/>
          </a:p>
        </p:txBody>
      </p:sp>
      <p:sp>
        <p:nvSpPr>
          <p:cNvPr id="62467" name="Titre 1"/>
          <p:cNvSpPr>
            <a:spLocks noGrp="1"/>
          </p:cNvSpPr>
          <p:nvPr>
            <p:ph type="title"/>
          </p:nvPr>
        </p:nvSpPr>
        <p:spPr>
          <a:xfrm>
            <a:off x="397668" y="123849"/>
            <a:ext cx="7059613" cy="1143000"/>
          </a:xfrm>
        </p:spPr>
        <p:txBody>
          <a:bodyPr/>
          <a:lstStyle/>
          <a:p>
            <a:pPr algn="ctr"/>
            <a:r>
              <a:rPr lang="fr-FR" altLang="fr-FR" sz="3100" b="1" dirty="0" smtClean="0"/>
              <a:t>Les expériences de travail </a:t>
            </a:r>
            <a:r>
              <a:rPr lang="fr-FR" altLang="fr-FR" sz="2800" dirty="0"/>
              <a:t/>
            </a:r>
            <a:br>
              <a:rPr lang="fr-FR" altLang="fr-FR" sz="2800" dirty="0"/>
            </a:br>
            <a:r>
              <a:rPr lang="fr-FR" altLang="fr-FR" sz="2400" dirty="0"/>
              <a:t>L</a:t>
            </a:r>
            <a:r>
              <a:rPr lang="fr-FR" altLang="fr-FR" sz="2400" dirty="0" smtClean="0"/>
              <a:t>es échanges de service </a:t>
            </a:r>
            <a:endParaRPr lang="fr-FR" altLang="fr-FR" sz="2200" dirty="0" smtClean="0"/>
          </a:p>
        </p:txBody>
      </p:sp>
      <p:pic>
        <p:nvPicPr>
          <p:cNvPr id="62468"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57281" y="125395"/>
            <a:ext cx="1512887"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037097" y="4320465"/>
            <a:ext cx="7556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483767" y="3610769"/>
            <a:ext cx="8874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8C8B327D-D943-4AB5-B8E9-72C22DFA6C5C}" type="slidenum">
              <a:rPr lang="fr-FR" altLang="fr-FR" sz="1200" smtClean="0">
                <a:solidFill>
                  <a:srgbClr val="898989"/>
                </a:solidFill>
              </a:rPr>
              <a:pPr>
                <a:spcBef>
                  <a:spcPct val="0"/>
                </a:spcBef>
                <a:buFontTx/>
                <a:buNone/>
              </a:pPr>
              <a:t>52</a:t>
            </a:fld>
            <a:endParaRPr lang="fr-FR" altLang="fr-FR" sz="1200" smtClean="0">
              <a:solidFill>
                <a:srgbClr val="898989"/>
              </a:solidFill>
            </a:endParaRPr>
          </a:p>
        </p:txBody>
      </p:sp>
      <p:pic>
        <p:nvPicPr>
          <p:cNvPr id="2" name="Image 1"/>
          <p:cNvPicPr>
            <a:picLocks noChangeAspect="1"/>
          </p:cNvPicPr>
          <p:nvPr/>
        </p:nvPicPr>
        <p:blipFill>
          <a:blip r:embed="rId9"/>
          <a:stretch>
            <a:fillRect/>
          </a:stretch>
        </p:blipFill>
        <p:spPr>
          <a:xfrm>
            <a:off x="6642134" y="5649245"/>
            <a:ext cx="1039717" cy="703908"/>
          </a:xfrm>
          <a:prstGeom prst="rect">
            <a:avLst/>
          </a:prstGeom>
        </p:spPr>
      </p:pic>
      <p:pic>
        <p:nvPicPr>
          <p:cNvPr id="3" name="Image 2"/>
          <p:cNvPicPr>
            <a:picLocks noChangeAspect="1"/>
          </p:cNvPicPr>
          <p:nvPr/>
        </p:nvPicPr>
        <p:blipFill>
          <a:blip r:embed="rId10"/>
          <a:stretch>
            <a:fillRect/>
          </a:stretch>
        </p:blipFill>
        <p:spPr>
          <a:xfrm>
            <a:off x="7987544" y="2198564"/>
            <a:ext cx="1055611" cy="508095"/>
          </a:xfrm>
          <a:prstGeom prst="rect">
            <a:avLst/>
          </a:prstGeom>
        </p:spPr>
      </p:pic>
    </p:spTree>
    <p:extLst>
      <p:ext uri="{BB962C8B-B14F-4D97-AF65-F5344CB8AC3E}">
        <p14:creationId xmlns:p14="http://schemas.microsoft.com/office/powerpoint/2010/main" val="31717198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0825" y="1125538"/>
            <a:ext cx="8785225" cy="5595938"/>
          </a:xfrm>
        </p:spPr>
        <p:txBody>
          <a:bodyPr>
            <a:normAutofit lnSpcReduction="10000"/>
          </a:bodyPr>
          <a:lstStyle/>
          <a:p>
            <a:pPr marL="0" indent="0">
              <a:lnSpc>
                <a:spcPct val="150000"/>
              </a:lnSpc>
              <a:buFont typeface="Arial" panose="020B0604020202020204" pitchFamily="34" charset="0"/>
              <a:buNone/>
              <a:defRPr/>
            </a:pPr>
            <a:r>
              <a:rPr lang="fr-FR" sz="1800" b="1" dirty="0" smtClean="0">
                <a:latin typeface="+mj-lt"/>
              </a:rPr>
              <a:t>Assistant en langue </a:t>
            </a:r>
            <a:endParaRPr lang="fr-FR" sz="1800" b="1" u="sng" dirty="0">
              <a:latin typeface="+mj-lt"/>
            </a:endParaRPr>
          </a:p>
          <a:p>
            <a:pPr>
              <a:lnSpc>
                <a:spcPct val="150000"/>
              </a:lnSpc>
              <a:buFont typeface="Wingdings" panose="05000000000000000000" pitchFamily="2" charset="2"/>
              <a:buChar char="q"/>
              <a:defRPr/>
            </a:pPr>
            <a:r>
              <a:rPr lang="fr-FR" sz="1600" dirty="0" smtClean="0"/>
              <a:t> Seconde un </a:t>
            </a:r>
            <a:r>
              <a:rPr lang="fr-FR" sz="1600" dirty="0"/>
              <a:t>professeur de </a:t>
            </a:r>
            <a:r>
              <a:rPr lang="fr-FR" sz="1600" dirty="0" smtClean="0"/>
              <a:t>français, </a:t>
            </a:r>
            <a:r>
              <a:rPr lang="fr-FR" sz="1600" dirty="0"/>
              <a:t>assure des cours de conversation avec les élèves, une initiation à la civilisation et la culture françaises, </a:t>
            </a:r>
            <a:r>
              <a:rPr lang="fr-FR" sz="1600" dirty="0" smtClean="0"/>
              <a:t>éventuellement</a:t>
            </a:r>
            <a:r>
              <a:rPr lang="fr-FR" sz="1600" dirty="0"/>
              <a:t>, </a:t>
            </a:r>
            <a:r>
              <a:rPr lang="fr-FR" sz="1600" dirty="0" smtClean="0"/>
              <a:t>aide </a:t>
            </a:r>
            <a:r>
              <a:rPr lang="fr-FR" sz="1600" dirty="0"/>
              <a:t>à la préparation des diplômes </a:t>
            </a:r>
            <a:r>
              <a:rPr lang="fr-FR" sz="1600" dirty="0" smtClean="0"/>
              <a:t>de </a:t>
            </a:r>
            <a:r>
              <a:rPr lang="fr-FR" sz="1600" dirty="0"/>
              <a:t>langue française : DELF/DALF, </a:t>
            </a:r>
            <a:r>
              <a:rPr lang="fr-FR" sz="1600" dirty="0" smtClean="0"/>
              <a:t>TCF. </a:t>
            </a:r>
            <a:r>
              <a:rPr lang="fr-FR" sz="1600" dirty="0"/>
              <a:t>Postuler</a:t>
            </a:r>
            <a:r>
              <a:rPr lang="fr-FR" sz="1600" b="1" dirty="0"/>
              <a:t> au </a:t>
            </a:r>
            <a:r>
              <a:rPr lang="fr-FR" sz="1600" dirty="0"/>
              <a:t> CIEP via l’ université, </a:t>
            </a:r>
            <a:r>
              <a:rPr lang="fr-FR" sz="1600" dirty="0" smtClean="0">
                <a:hlinkClick r:id="rId2"/>
              </a:rPr>
              <a:t>www.ciep.fr</a:t>
            </a:r>
            <a:r>
              <a:rPr lang="fr-FR" sz="1600" dirty="0" smtClean="0"/>
              <a:t> </a:t>
            </a:r>
          </a:p>
          <a:p>
            <a:pPr>
              <a:lnSpc>
                <a:spcPct val="150000"/>
              </a:lnSpc>
              <a:buFont typeface="Wingdings" panose="05000000000000000000" pitchFamily="2" charset="2"/>
              <a:buChar char="q"/>
              <a:defRPr/>
            </a:pPr>
            <a:r>
              <a:rPr lang="fr-FR" sz="1600" dirty="0" smtClean="0"/>
              <a:t> Etudiants</a:t>
            </a:r>
            <a:r>
              <a:rPr lang="fr-FR" sz="1600" dirty="0"/>
              <a:t>: bac + 2/bac + 3 en </a:t>
            </a:r>
            <a:r>
              <a:rPr lang="fr-FR" sz="1600" dirty="0" smtClean="0"/>
              <a:t>langues</a:t>
            </a:r>
          </a:p>
          <a:p>
            <a:pPr>
              <a:lnSpc>
                <a:spcPct val="150000"/>
              </a:lnSpc>
              <a:buFont typeface="Wingdings" panose="05000000000000000000" pitchFamily="2" charset="2"/>
              <a:buChar char="q"/>
              <a:defRPr/>
            </a:pPr>
            <a:r>
              <a:rPr lang="fr-FR" sz="1600" dirty="0" smtClean="0"/>
              <a:t> Affectation </a:t>
            </a:r>
            <a:r>
              <a:rPr lang="fr-FR" sz="1600" dirty="0"/>
              <a:t>dans des établissements scolaires (ou universitaires) pour une durée de 7 à 11 mois. </a:t>
            </a:r>
          </a:p>
          <a:p>
            <a:pPr marL="0" indent="0">
              <a:lnSpc>
                <a:spcPct val="150000"/>
              </a:lnSpc>
              <a:buClr>
                <a:srgbClr val="FF0000"/>
              </a:buClr>
              <a:buFont typeface="Arial" panose="020B0604020202020204" pitchFamily="34" charset="0"/>
              <a:buNone/>
              <a:defRPr/>
            </a:pPr>
            <a:r>
              <a:rPr lang="fr-FR" sz="1800" b="1" dirty="0" smtClean="0"/>
              <a:t>Lecteur de français</a:t>
            </a:r>
          </a:p>
          <a:p>
            <a:pPr>
              <a:lnSpc>
                <a:spcPct val="150000"/>
              </a:lnSpc>
              <a:buFont typeface="Wingdings" panose="05000000000000000000" pitchFamily="2" charset="2"/>
              <a:buChar char="q"/>
              <a:defRPr/>
            </a:pPr>
            <a:r>
              <a:rPr lang="fr-FR" sz="1600" dirty="0" smtClean="0"/>
              <a:t> Il est </a:t>
            </a:r>
            <a:r>
              <a:rPr lang="fr-FR" sz="1600" dirty="0"/>
              <a:t>un enseignant de langue vivante étrangère qui travaille dans tout type d'établissement (enseignement supérieur, école de langue publique ou commerciale, etc</a:t>
            </a:r>
            <a:r>
              <a:rPr lang="fr-FR" sz="1600" dirty="0" smtClean="0"/>
              <a:t>.).</a:t>
            </a:r>
          </a:p>
          <a:p>
            <a:pPr>
              <a:lnSpc>
                <a:spcPct val="150000"/>
              </a:lnSpc>
              <a:buFont typeface="Wingdings" panose="05000000000000000000" pitchFamily="2" charset="2"/>
              <a:buChar char="q"/>
              <a:defRPr/>
            </a:pPr>
            <a:r>
              <a:rPr lang="fr-FR" sz="1600" dirty="0" smtClean="0"/>
              <a:t> Etudiants</a:t>
            </a:r>
            <a:r>
              <a:rPr lang="fr-FR" sz="1600" dirty="0"/>
              <a:t>: bac + </a:t>
            </a:r>
            <a:r>
              <a:rPr lang="fr-FR" sz="1600" dirty="0" smtClean="0"/>
              <a:t>4/5</a:t>
            </a:r>
          </a:p>
          <a:p>
            <a:pPr>
              <a:lnSpc>
                <a:spcPct val="150000"/>
              </a:lnSpc>
              <a:buFont typeface="Wingdings" panose="05000000000000000000" pitchFamily="2" charset="2"/>
              <a:buChar char="q"/>
              <a:defRPr/>
            </a:pPr>
            <a:r>
              <a:rPr lang="fr-FR" sz="1600" dirty="0" smtClean="0"/>
              <a:t> Postuler directement dans les établissements souhaités</a:t>
            </a:r>
            <a:endParaRPr lang="fr-FR" sz="1600" dirty="0"/>
          </a:p>
          <a:p>
            <a:pPr marL="0" indent="0">
              <a:lnSpc>
                <a:spcPct val="150000"/>
              </a:lnSpc>
              <a:buClr>
                <a:srgbClr val="FF0000"/>
              </a:buClr>
              <a:buFont typeface="Arial" panose="020B0604020202020204" pitchFamily="34" charset="0"/>
              <a:buNone/>
              <a:defRPr/>
            </a:pPr>
            <a:endParaRPr lang="fr-FR" sz="1600" dirty="0" smtClean="0"/>
          </a:p>
          <a:p>
            <a:pPr>
              <a:lnSpc>
                <a:spcPct val="150000"/>
              </a:lnSpc>
              <a:defRPr/>
            </a:pPr>
            <a:endParaRPr lang="fr-FR" sz="1600" dirty="0" smtClean="0">
              <a:latin typeface="+mj-lt"/>
            </a:endParaRPr>
          </a:p>
          <a:p>
            <a:pPr>
              <a:lnSpc>
                <a:spcPct val="150000"/>
              </a:lnSpc>
              <a:defRPr/>
            </a:pPr>
            <a:endParaRPr lang="fr-FR" sz="1600" dirty="0" smtClean="0">
              <a:latin typeface="+mj-lt"/>
            </a:endParaRPr>
          </a:p>
          <a:p>
            <a:pPr>
              <a:defRPr/>
            </a:pPr>
            <a:endParaRPr lang="fr-FR" sz="2800" dirty="0">
              <a:latin typeface="+mj-lt"/>
            </a:endParaRPr>
          </a:p>
        </p:txBody>
      </p:sp>
      <p:sp>
        <p:nvSpPr>
          <p:cNvPr id="64515" name="Titre 1"/>
          <p:cNvSpPr>
            <a:spLocks noGrp="1"/>
          </p:cNvSpPr>
          <p:nvPr>
            <p:ph type="title"/>
          </p:nvPr>
        </p:nvSpPr>
        <p:spPr>
          <a:xfrm>
            <a:off x="468313" y="185738"/>
            <a:ext cx="7643812" cy="1143000"/>
          </a:xfrm>
        </p:spPr>
        <p:txBody>
          <a:bodyPr/>
          <a:lstStyle/>
          <a:p>
            <a:pPr algn="ctr"/>
            <a:r>
              <a:rPr lang="fr-FR" altLang="fr-FR" sz="3100" b="1" dirty="0"/>
              <a:t>Les expériences de travail</a:t>
            </a:r>
            <a:r>
              <a:rPr lang="fr-FR" altLang="fr-FR" sz="2800" dirty="0"/>
              <a:t/>
            </a:r>
            <a:br>
              <a:rPr lang="fr-FR" altLang="fr-FR" sz="2800" dirty="0"/>
            </a:br>
            <a:r>
              <a:rPr lang="fr-FR" altLang="fr-FR" sz="2400" dirty="0"/>
              <a:t>Les </a:t>
            </a:r>
            <a:r>
              <a:rPr lang="fr-FR" altLang="fr-FR" sz="2400" dirty="0" smtClean="0"/>
              <a:t>assistants de langue – Les lecteurs </a:t>
            </a:r>
            <a:r>
              <a:rPr lang="fr-FR" altLang="fr-FR" sz="2800" b="1" dirty="0" smtClean="0">
                <a:solidFill>
                  <a:srgbClr val="0070C0"/>
                </a:solidFill>
              </a:rPr>
              <a:t/>
            </a:r>
            <a:br>
              <a:rPr lang="fr-FR" altLang="fr-FR" sz="2800" b="1" dirty="0" smtClean="0">
                <a:solidFill>
                  <a:srgbClr val="0070C0"/>
                </a:solidFill>
              </a:rPr>
            </a:br>
            <a:endParaRPr lang="fr-FR" altLang="fr-FR" sz="2000" b="1" dirty="0" smtClean="0">
              <a:solidFill>
                <a:srgbClr val="0070C0"/>
              </a:solidFill>
            </a:endParaRPr>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106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205662" y="5464175"/>
            <a:ext cx="17430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Espace réservé du numéro de diapositiv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BEFBA3D8-84CE-4C26-84AF-40152F375B08}" type="slidenum">
              <a:rPr lang="fr-FR" altLang="fr-FR" sz="1200" smtClean="0">
                <a:solidFill>
                  <a:srgbClr val="898989"/>
                </a:solidFill>
              </a:rPr>
              <a:pPr>
                <a:spcBef>
                  <a:spcPct val="0"/>
                </a:spcBef>
                <a:buFontTx/>
                <a:buNone/>
              </a:pPr>
              <a:t>53</a:t>
            </a:fld>
            <a:endParaRPr lang="fr-FR" altLang="fr-FR" sz="1200" smtClean="0">
              <a:solidFill>
                <a:srgbClr val="898989"/>
              </a:solidFill>
            </a:endParaRPr>
          </a:p>
        </p:txBody>
      </p:sp>
    </p:spTree>
    <p:extLst>
      <p:ext uri="{BB962C8B-B14F-4D97-AF65-F5344CB8AC3E}">
        <p14:creationId xmlns:p14="http://schemas.microsoft.com/office/powerpoint/2010/main" val="34246171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p:cNvSpPr>
          <p:nvPr>
            <p:ph sz="quarter" idx="1"/>
          </p:nvPr>
        </p:nvSpPr>
        <p:spPr>
          <a:xfrm>
            <a:off x="371475" y="1125538"/>
            <a:ext cx="8301038" cy="4713287"/>
          </a:xfrm>
        </p:spPr>
        <p:txBody>
          <a:bodyPr rtlCol="0">
            <a:normAutofit fontScale="85000" lnSpcReduction="10000"/>
          </a:bodyPr>
          <a:lstStyle/>
          <a:p>
            <a:pPr eaLnBrk="1" fontAlgn="auto" hangingPunct="1">
              <a:lnSpc>
                <a:spcPct val="170000"/>
              </a:lnSpc>
              <a:spcAft>
                <a:spcPts val="0"/>
              </a:spcAft>
              <a:buClr>
                <a:schemeClr val="tx1"/>
              </a:buClr>
              <a:buSzPct val="80000"/>
              <a:defRPr/>
            </a:pPr>
            <a:r>
              <a:rPr lang="fr-FR" sz="1900" dirty="0" smtClean="0">
                <a:latin typeface="+mj-lt"/>
              </a:rPr>
              <a:t>Sous le même terme de « Volontariat » se retrouvent des réalités très éparses.</a:t>
            </a:r>
          </a:p>
          <a:p>
            <a:pPr eaLnBrk="1" fontAlgn="auto" hangingPunct="1">
              <a:lnSpc>
                <a:spcPct val="170000"/>
              </a:lnSpc>
              <a:spcAft>
                <a:spcPts val="0"/>
              </a:spcAft>
              <a:buClr>
                <a:schemeClr val="tx1"/>
              </a:buClr>
              <a:buSzPct val="80000"/>
              <a:defRPr/>
            </a:pPr>
            <a:r>
              <a:rPr lang="fr-FR" sz="1900" dirty="0" smtClean="0">
                <a:latin typeface="+mj-lt"/>
              </a:rPr>
              <a:t>Les différentes formes de volontariat s'adressent en effet à des publics différents et avec des objectifs et des mises en œuvre très hétérogènes .</a:t>
            </a:r>
          </a:p>
          <a:p>
            <a:pPr eaLnBrk="1" fontAlgn="auto" hangingPunct="1">
              <a:lnSpc>
                <a:spcPct val="170000"/>
              </a:lnSpc>
              <a:spcAft>
                <a:spcPts val="0"/>
              </a:spcAft>
              <a:buClr>
                <a:schemeClr val="tx1"/>
              </a:buClr>
              <a:buSzPct val="80000"/>
              <a:defRPr/>
            </a:pPr>
            <a:r>
              <a:rPr lang="fr-FR" sz="1900" dirty="0" smtClean="0">
                <a:latin typeface="+mj-lt"/>
              </a:rPr>
              <a:t>Différences entre le volontariat et le bénévolat : </a:t>
            </a:r>
          </a:p>
          <a:p>
            <a:pPr lvl="1" eaLnBrk="1" fontAlgn="auto" hangingPunct="1">
              <a:lnSpc>
                <a:spcPct val="170000"/>
              </a:lnSpc>
              <a:spcAft>
                <a:spcPts val="0"/>
              </a:spcAft>
              <a:buFont typeface="Wingdings" pitchFamily="2" charset="2"/>
              <a:buChar char="ü"/>
              <a:defRPr/>
            </a:pPr>
            <a:r>
              <a:rPr lang="fr-FR" sz="1900" dirty="0" smtClean="0">
                <a:latin typeface="+mj-lt"/>
              </a:rPr>
              <a:t>Le volontaire est une personne qui s'engage à plein temps dans une mission de durée variable en échange d'une indemnité.</a:t>
            </a:r>
          </a:p>
          <a:p>
            <a:pPr lvl="1" eaLnBrk="1" fontAlgn="auto" hangingPunct="1">
              <a:lnSpc>
                <a:spcPct val="170000"/>
              </a:lnSpc>
              <a:spcAft>
                <a:spcPts val="0"/>
              </a:spcAft>
              <a:buFont typeface="Wingdings" pitchFamily="2" charset="2"/>
              <a:buChar char="ü"/>
              <a:defRPr/>
            </a:pPr>
            <a:r>
              <a:rPr lang="fr-FR" sz="1900" dirty="0" smtClean="0">
                <a:latin typeface="+mj-lt"/>
              </a:rPr>
              <a:t>Le bénévole quant à lui, s'engage librement dans une action non salariée, de quelques heures par an à plusieurs heures par semaine.</a:t>
            </a:r>
            <a:r>
              <a:rPr lang="fr-FR" sz="2200" dirty="0" smtClean="0">
                <a:latin typeface="+mj-lt"/>
              </a:rPr>
              <a:t/>
            </a:r>
            <a:br>
              <a:rPr lang="fr-FR" sz="2200" dirty="0" smtClean="0">
                <a:latin typeface="+mj-lt"/>
              </a:rPr>
            </a:br>
            <a:r>
              <a:rPr lang="fr-FR" sz="2200" dirty="0" smtClean="0">
                <a:latin typeface="+mj-lt"/>
              </a:rPr>
              <a:t/>
            </a:r>
            <a:br>
              <a:rPr lang="fr-FR" sz="2200" dirty="0" smtClean="0">
                <a:latin typeface="+mj-lt"/>
              </a:rPr>
            </a:br>
            <a:endParaRPr lang="fr-FR" sz="2200" dirty="0" smtClean="0">
              <a:latin typeface="+mj-lt"/>
            </a:endParaRPr>
          </a:p>
        </p:txBody>
      </p:sp>
      <p:sp>
        <p:nvSpPr>
          <p:cNvPr id="65539" name="Titre 2"/>
          <p:cNvSpPr>
            <a:spLocks noGrp="1"/>
          </p:cNvSpPr>
          <p:nvPr>
            <p:ph type="title"/>
          </p:nvPr>
        </p:nvSpPr>
        <p:spPr>
          <a:xfrm>
            <a:off x="371475" y="289969"/>
            <a:ext cx="7597775" cy="1143000"/>
          </a:xfrm>
        </p:spPr>
        <p:txBody>
          <a:bodyPr>
            <a:normAutofit/>
          </a:bodyPr>
          <a:lstStyle/>
          <a:p>
            <a:pPr algn="ctr"/>
            <a:r>
              <a:rPr lang="fr-FR" altLang="fr-FR" sz="3100" b="1" dirty="0" smtClean="0"/>
              <a:t>Le volontariat </a:t>
            </a:r>
          </a:p>
        </p:txBody>
      </p:sp>
      <p:pic>
        <p:nvPicPr>
          <p:cNvPr id="6554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72173" y="4610100"/>
            <a:ext cx="31210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8947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p:txBody>
          <a:bodyPr/>
          <a:lstStyle/>
          <a:p>
            <a:pPr algn="ctr" eaLnBrk="1" hangingPunct="1">
              <a:buSzPct val="45000"/>
              <a:buFont typeface="StarSymbol"/>
              <a:buNone/>
            </a:pPr>
            <a:r>
              <a:rPr lang="fr-FR" altLang="fr-FR" sz="3100" b="1" dirty="0" smtClean="0"/>
              <a:t>Les volontariats</a:t>
            </a:r>
            <a:r>
              <a:rPr lang="fr-FR" altLang="fr-FR" sz="2800" dirty="0" smtClean="0"/>
              <a:t/>
            </a:r>
            <a:br>
              <a:rPr lang="fr-FR" altLang="fr-FR" sz="2800" dirty="0" smtClean="0"/>
            </a:br>
            <a:r>
              <a:rPr lang="fr-FR" altLang="fr-FR" sz="2400" dirty="0" smtClean="0"/>
              <a:t>Le service volontaire européen (SVE)</a:t>
            </a:r>
            <a:r>
              <a:rPr lang="fr-FR" altLang="fr-FR" sz="2800" dirty="0" smtClean="0"/>
              <a:t/>
            </a:r>
            <a:br>
              <a:rPr lang="fr-FR" altLang="fr-FR" sz="2800" dirty="0" smtClean="0"/>
            </a:br>
            <a:endParaRPr lang="fr-FR" altLang="fr-FR" sz="2800" dirty="0" smtClean="0"/>
          </a:p>
        </p:txBody>
      </p:sp>
      <p:sp>
        <p:nvSpPr>
          <p:cNvPr id="3" name="Rectangle 4"/>
          <p:cNvSpPr/>
          <p:nvPr/>
        </p:nvSpPr>
        <p:spPr>
          <a:xfrm>
            <a:off x="357188" y="1428750"/>
            <a:ext cx="8462962" cy="38662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spAutoFit/>
          </a:bodyPr>
          <a:lstStyle/>
          <a:p>
            <a:pPr defTabSz="914307" eaLnBrk="1" fontAlgn="auto" hangingPunct="1">
              <a:lnSpc>
                <a:spcPct val="200000"/>
              </a:lnSpc>
              <a:spcBef>
                <a:spcPts val="0"/>
              </a:spcBef>
              <a:spcAft>
                <a:spcPts val="0"/>
              </a:spcAft>
              <a:buClr>
                <a:srgbClr val="FF0066"/>
              </a:buClr>
              <a:defRPr/>
            </a:pPr>
            <a:r>
              <a:rPr lang="fr-FR" sz="1600" u="sng" dirty="0">
                <a:solidFill>
                  <a:srgbClr val="000000"/>
                </a:solidFill>
                <a:latin typeface="+mj-lt"/>
                <a:ea typeface="Microsoft YaHei" pitchFamily="2"/>
                <a:cs typeface="Mangal" pitchFamily="2"/>
              </a:rPr>
              <a:t>Quoi ?</a:t>
            </a:r>
            <a:r>
              <a:rPr lang="fr-FR" sz="1600" dirty="0">
                <a:solidFill>
                  <a:srgbClr val="000000"/>
                </a:solidFill>
                <a:latin typeface="+mj-lt"/>
                <a:ea typeface="Microsoft YaHei" pitchFamily="2"/>
                <a:cs typeface="Mangal" pitchFamily="2"/>
              </a:rPr>
              <a:t> Un volontariat dans une association à but non lucratif, dans différents domaines (environnement, culture, animation, aide à la personne...). Durée de 2 à 12 mois</a:t>
            </a:r>
          </a:p>
          <a:p>
            <a:pPr defTabSz="914307" eaLnBrk="1" fontAlgn="auto" hangingPunct="1">
              <a:lnSpc>
                <a:spcPct val="200000"/>
              </a:lnSpc>
              <a:spcBef>
                <a:spcPts val="0"/>
              </a:spcBef>
              <a:spcAft>
                <a:spcPts val="0"/>
              </a:spcAft>
              <a:buClr>
                <a:srgbClr val="FF0066"/>
              </a:buClr>
              <a:defRPr/>
            </a:pPr>
            <a:r>
              <a:rPr lang="fr-FR" sz="1600" u="sng" dirty="0">
                <a:solidFill>
                  <a:srgbClr val="000000"/>
                </a:solidFill>
                <a:latin typeface="+mj-lt"/>
                <a:ea typeface="Microsoft YaHei" pitchFamily="2"/>
                <a:cs typeface="Mangal" pitchFamily="2"/>
              </a:rPr>
              <a:t>Pour qui ?</a:t>
            </a:r>
            <a:r>
              <a:rPr lang="fr-FR" sz="1600" dirty="0">
                <a:solidFill>
                  <a:srgbClr val="000000"/>
                </a:solidFill>
                <a:latin typeface="+mj-lt"/>
                <a:ea typeface="Microsoft YaHei" pitchFamily="2"/>
                <a:cs typeface="Mangal" pitchFamily="2"/>
              </a:rPr>
              <a:t> Des jeunes motivés par le volontariat et l'entraide, âgés de 17 à 30 ans</a:t>
            </a:r>
            <a:endParaRPr lang="fr-FR" sz="1600" u="sng" dirty="0">
              <a:solidFill>
                <a:srgbClr val="000000"/>
              </a:solidFill>
              <a:latin typeface="+mj-lt"/>
              <a:ea typeface="Microsoft YaHei" pitchFamily="2"/>
              <a:cs typeface="Mangal" pitchFamily="2"/>
            </a:endParaRPr>
          </a:p>
          <a:p>
            <a:pPr defTabSz="914307" eaLnBrk="1" fontAlgn="auto" hangingPunct="1">
              <a:lnSpc>
                <a:spcPct val="200000"/>
              </a:lnSpc>
              <a:spcBef>
                <a:spcPts val="0"/>
              </a:spcBef>
              <a:spcAft>
                <a:spcPts val="0"/>
              </a:spcAft>
              <a:buClr>
                <a:srgbClr val="FF0066"/>
              </a:buClr>
              <a:defRPr/>
            </a:pPr>
            <a:r>
              <a:rPr lang="fr-FR" sz="1600" u="sng" dirty="0">
                <a:solidFill>
                  <a:srgbClr val="000000"/>
                </a:solidFill>
                <a:latin typeface="+mj-lt"/>
                <a:ea typeface="Microsoft YaHei" pitchFamily="2"/>
                <a:cs typeface="Mangal" pitchFamily="2"/>
              </a:rPr>
              <a:t>Où ?</a:t>
            </a:r>
            <a:r>
              <a:rPr lang="fr-FR" sz="1600" dirty="0">
                <a:solidFill>
                  <a:srgbClr val="000000"/>
                </a:solidFill>
                <a:latin typeface="+mj-lt"/>
                <a:ea typeface="Microsoft YaHei" pitchFamily="2"/>
                <a:cs typeface="Mangal" pitchFamily="2"/>
              </a:rPr>
              <a:t> Dans un des 28 pays de l'UE + les pays voisins</a:t>
            </a:r>
            <a:endParaRPr lang="fr-FR" sz="1600" u="sng" dirty="0">
              <a:solidFill>
                <a:srgbClr val="000000"/>
              </a:solidFill>
              <a:latin typeface="+mj-lt"/>
              <a:ea typeface="Microsoft YaHei" pitchFamily="2"/>
              <a:cs typeface="Mangal" pitchFamily="2"/>
            </a:endParaRPr>
          </a:p>
          <a:p>
            <a:pPr defTabSz="914307" eaLnBrk="1" fontAlgn="auto" hangingPunct="1">
              <a:lnSpc>
                <a:spcPct val="200000"/>
              </a:lnSpc>
              <a:spcBef>
                <a:spcPts val="0"/>
              </a:spcBef>
              <a:spcAft>
                <a:spcPts val="0"/>
              </a:spcAft>
              <a:buClr>
                <a:srgbClr val="FF0066"/>
              </a:buClr>
              <a:defRPr/>
            </a:pPr>
            <a:r>
              <a:rPr lang="fr-FR" sz="1600" u="sng" dirty="0">
                <a:solidFill>
                  <a:srgbClr val="000000"/>
                </a:solidFill>
                <a:latin typeface="+mj-lt"/>
                <a:ea typeface="Microsoft YaHei" pitchFamily="2"/>
                <a:cs typeface="Mangal" pitchFamily="2"/>
              </a:rPr>
              <a:t>Coûts ?</a:t>
            </a:r>
            <a:r>
              <a:rPr lang="fr-FR" sz="1600" dirty="0">
                <a:solidFill>
                  <a:srgbClr val="000000"/>
                </a:solidFill>
                <a:latin typeface="+mj-lt"/>
                <a:ea typeface="Microsoft YaHei" pitchFamily="2"/>
                <a:cs typeface="Mangal" pitchFamily="2"/>
              </a:rPr>
              <a:t> Le transport, l'hébergement et la nourriture sur place sont pris en charge par une bourse. Le volontaire reçoit également de l'argent de poche mensuel</a:t>
            </a:r>
          </a:p>
          <a:p>
            <a:pPr defTabSz="914307" eaLnBrk="1" fontAlgn="auto" hangingPunct="1">
              <a:lnSpc>
                <a:spcPct val="200000"/>
              </a:lnSpc>
              <a:spcBef>
                <a:spcPts val="0"/>
              </a:spcBef>
              <a:spcAft>
                <a:spcPts val="0"/>
              </a:spcAft>
              <a:buClr>
                <a:srgbClr val="FF0066"/>
              </a:buClr>
              <a:defRPr/>
            </a:pPr>
            <a:r>
              <a:rPr lang="fr-FR" sz="1600" dirty="0">
                <a:solidFill>
                  <a:srgbClr val="000000"/>
                </a:solidFill>
                <a:latin typeface="+mj-lt"/>
                <a:ea typeface="Microsoft YaHei" pitchFamily="2"/>
                <a:cs typeface="Mangal" pitchFamily="2"/>
              </a:rPr>
              <a:t>Se rapprocher d’un organisme d’envoi </a:t>
            </a:r>
            <a:endParaRPr lang="fr-FR" sz="1600" dirty="0" smtClean="0">
              <a:solidFill>
                <a:srgbClr val="000000"/>
              </a:solidFill>
              <a:latin typeface="+mj-lt"/>
              <a:ea typeface="Microsoft YaHei" pitchFamily="2"/>
              <a:cs typeface="Mangal" pitchFamily="2"/>
            </a:endParaRPr>
          </a:p>
          <a:p>
            <a:pPr defTabSz="914307" eaLnBrk="1" fontAlgn="auto" hangingPunct="1">
              <a:lnSpc>
                <a:spcPct val="200000"/>
              </a:lnSpc>
              <a:spcBef>
                <a:spcPts val="0"/>
              </a:spcBef>
              <a:spcAft>
                <a:spcPts val="0"/>
              </a:spcAft>
              <a:buClr>
                <a:srgbClr val="FF0066"/>
              </a:buClr>
              <a:defRPr/>
            </a:pPr>
            <a:r>
              <a:rPr lang="fr-FR" sz="1600" u="sng" dirty="0" smtClean="0">
                <a:solidFill>
                  <a:srgbClr val="000000"/>
                </a:solidFill>
                <a:latin typeface="+mj-lt"/>
                <a:ea typeface="Microsoft YaHei" pitchFamily="2"/>
                <a:cs typeface="Mangal" pitchFamily="2"/>
              </a:rPr>
              <a:t>Pour </a:t>
            </a:r>
            <a:r>
              <a:rPr lang="fr-FR" sz="1600" u="sng" dirty="0">
                <a:solidFill>
                  <a:srgbClr val="000000"/>
                </a:solidFill>
                <a:latin typeface="+mj-lt"/>
                <a:ea typeface="Microsoft YaHei" pitchFamily="2"/>
                <a:cs typeface="Mangal" pitchFamily="2"/>
              </a:rPr>
              <a:t>en savoir +: </a:t>
            </a:r>
            <a:r>
              <a:rPr lang="fr-FR" sz="1400" dirty="0">
                <a:solidFill>
                  <a:srgbClr val="000000"/>
                </a:solidFill>
                <a:latin typeface="+mj-lt"/>
                <a:ea typeface="Microsoft YaHei" pitchFamily="2"/>
                <a:cs typeface="Mangal" pitchFamily="2"/>
                <a:hlinkClick r:id="rId3"/>
              </a:rPr>
              <a:t>http://www.erasmusplus-jeunesse.fr/site/sve_jeunes-17-30-ans.html</a:t>
            </a:r>
            <a:r>
              <a:rPr lang="fr-FR" sz="1400" dirty="0">
                <a:solidFill>
                  <a:srgbClr val="000000"/>
                </a:solidFill>
                <a:latin typeface="+mj-lt"/>
                <a:ea typeface="Microsoft YaHei" pitchFamily="2"/>
                <a:cs typeface="Mangal" pitchFamily="2"/>
              </a:rPr>
              <a:t> </a:t>
            </a:r>
          </a:p>
        </p:txBody>
      </p:sp>
      <p:pic>
        <p:nvPicPr>
          <p:cNvPr id="6758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55875" y="5546725"/>
            <a:ext cx="19446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48363" y="5380038"/>
            <a:ext cx="17637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590759"/>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age 3"/>
          <p:cNvPicPr>
            <a:picLocks noChangeAspect="1"/>
          </p:cNvPicPr>
          <p:nvPr/>
        </p:nvPicPr>
        <p:blipFill>
          <a:blip r:embed="rId3" cstate="email">
            <a:extLst>
              <a:ext uri="{28A0092B-C50C-407E-A947-70E740481C1C}">
                <a14:useLocalDpi xmlns:a14="http://schemas.microsoft.com/office/drawing/2010/main" val="0"/>
              </a:ext>
            </a:extLst>
          </a:blip>
          <a:srcRect t="4974" b="19948"/>
          <a:stretch>
            <a:fillRect/>
          </a:stretch>
        </p:blipFill>
        <p:spPr bwMode="auto">
          <a:xfrm>
            <a:off x="2870200" y="1014413"/>
            <a:ext cx="5138016" cy="88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40425" y="5516563"/>
            <a:ext cx="24003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468313" y="1809750"/>
            <a:ext cx="8280400" cy="4154984"/>
          </a:xfrm>
          <a:prstGeom prst="rect">
            <a:avLst/>
          </a:prstGeom>
          <a:noFill/>
          <a:ln>
            <a:noFill/>
          </a:ln>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lnSpc>
                <a:spcPct val="150000"/>
              </a:lnSpc>
              <a:spcBef>
                <a:spcPct val="0"/>
              </a:spcBef>
              <a:buClr>
                <a:srgbClr val="FF0066"/>
              </a:buClr>
              <a:buNone/>
              <a:defRPr/>
            </a:pPr>
            <a:r>
              <a:rPr lang="fr-FR" altLang="fr-FR" sz="1600" u="sng" dirty="0" smtClean="0">
                <a:latin typeface="+mj-lt"/>
              </a:rPr>
              <a:t>Age</a:t>
            </a:r>
            <a:r>
              <a:rPr lang="fr-FR" altLang="fr-FR" sz="1600" dirty="0" smtClean="0">
                <a:latin typeface="+mj-lt"/>
              </a:rPr>
              <a:t> : 18 à 25 ans (16 ans selon conditions)</a:t>
            </a:r>
          </a:p>
          <a:p>
            <a:pPr marL="0" indent="0" eaLnBrk="1" hangingPunct="1">
              <a:lnSpc>
                <a:spcPct val="150000"/>
              </a:lnSpc>
              <a:spcBef>
                <a:spcPct val="0"/>
              </a:spcBef>
              <a:buClr>
                <a:srgbClr val="FF0066"/>
              </a:buClr>
              <a:buNone/>
              <a:defRPr/>
            </a:pPr>
            <a:r>
              <a:rPr lang="fr-FR" altLang="fr-FR" sz="1600" u="sng" dirty="0" smtClean="0">
                <a:latin typeface="+mj-lt"/>
              </a:rPr>
              <a:t>Nationalité</a:t>
            </a:r>
            <a:r>
              <a:rPr lang="fr-FR" altLang="fr-FR" sz="1600" dirty="0" smtClean="0">
                <a:latin typeface="+mj-lt"/>
              </a:rPr>
              <a:t> : membres de l’Espace Economique Européen</a:t>
            </a:r>
          </a:p>
          <a:p>
            <a:pPr marL="0" indent="0" eaLnBrk="1" hangingPunct="1">
              <a:lnSpc>
                <a:spcPct val="150000"/>
              </a:lnSpc>
              <a:spcBef>
                <a:spcPct val="0"/>
              </a:spcBef>
              <a:buClr>
                <a:srgbClr val="FF0066"/>
              </a:buClr>
              <a:buNone/>
              <a:defRPr/>
            </a:pPr>
            <a:r>
              <a:rPr lang="fr-FR" altLang="fr-FR" sz="1600" u="sng" dirty="0" smtClean="0">
                <a:latin typeface="+mj-lt"/>
              </a:rPr>
              <a:t>Public cible</a:t>
            </a:r>
            <a:r>
              <a:rPr lang="fr-FR" altLang="fr-FR" sz="1600" dirty="0" smtClean="0">
                <a:latin typeface="+mj-lt"/>
              </a:rPr>
              <a:t> : jeunes , pas de conditions de diplôme ou d’expérience professionnelle</a:t>
            </a:r>
          </a:p>
          <a:p>
            <a:pPr marL="0" indent="0" eaLnBrk="1" hangingPunct="1">
              <a:lnSpc>
                <a:spcPct val="150000"/>
              </a:lnSpc>
              <a:spcBef>
                <a:spcPct val="0"/>
              </a:spcBef>
              <a:buClr>
                <a:srgbClr val="FF0066"/>
              </a:buClr>
              <a:buNone/>
              <a:defRPr/>
            </a:pPr>
            <a:r>
              <a:rPr lang="fr-FR" altLang="fr-FR" sz="1600" u="sng" dirty="0" smtClean="0">
                <a:latin typeface="+mj-lt"/>
              </a:rPr>
              <a:t>Durée</a:t>
            </a:r>
            <a:r>
              <a:rPr lang="fr-FR" altLang="fr-FR" sz="1600" dirty="0" smtClean="0">
                <a:latin typeface="+mj-lt"/>
              </a:rPr>
              <a:t> : 6 à 12 mois, en moyenne 8 mois.</a:t>
            </a:r>
          </a:p>
          <a:p>
            <a:pPr marL="0" indent="0" eaLnBrk="1" hangingPunct="1">
              <a:lnSpc>
                <a:spcPct val="150000"/>
              </a:lnSpc>
              <a:spcBef>
                <a:spcPct val="0"/>
              </a:spcBef>
              <a:buClr>
                <a:srgbClr val="FF0066"/>
              </a:buClr>
              <a:buNone/>
              <a:defRPr/>
            </a:pPr>
            <a:r>
              <a:rPr lang="fr-FR" altLang="fr-FR" sz="1600" u="sng" dirty="0" smtClean="0">
                <a:latin typeface="+mj-lt"/>
              </a:rPr>
              <a:t>Destinations</a:t>
            </a:r>
            <a:r>
              <a:rPr lang="fr-FR" altLang="fr-FR" sz="1600" dirty="0" smtClean="0">
                <a:latin typeface="+mj-lt"/>
              </a:rPr>
              <a:t> : le plus souvent en France mais de plus en plus d’offres à l’étranger</a:t>
            </a:r>
          </a:p>
          <a:p>
            <a:pPr marL="0" indent="0" eaLnBrk="1" hangingPunct="1">
              <a:lnSpc>
                <a:spcPct val="150000"/>
              </a:lnSpc>
              <a:spcBef>
                <a:spcPct val="0"/>
              </a:spcBef>
              <a:buClr>
                <a:srgbClr val="FF0066"/>
              </a:buClr>
              <a:buNone/>
              <a:defRPr/>
            </a:pPr>
            <a:r>
              <a:rPr lang="fr-FR" altLang="fr-FR" sz="1600" u="sng" dirty="0" smtClean="0">
                <a:latin typeface="+mj-lt"/>
              </a:rPr>
              <a:t>Types de mission</a:t>
            </a:r>
            <a:r>
              <a:rPr lang="fr-FR" altLang="fr-FR" sz="1600" dirty="0" smtClean="0">
                <a:latin typeface="+mj-lt"/>
              </a:rPr>
              <a:t> : renforcement de la cohésion nationale et de la mixité sociale par des actions à caractère éducatif, social, environnemental, humanitaire, sportif, culturel…</a:t>
            </a:r>
          </a:p>
          <a:p>
            <a:pPr marL="0" indent="0" eaLnBrk="1" hangingPunct="1">
              <a:lnSpc>
                <a:spcPct val="150000"/>
              </a:lnSpc>
              <a:spcBef>
                <a:spcPct val="0"/>
              </a:spcBef>
              <a:buClr>
                <a:srgbClr val="FF0066"/>
              </a:buClr>
              <a:buNone/>
              <a:defRPr/>
            </a:pPr>
            <a:r>
              <a:rPr lang="fr-FR" altLang="fr-FR" sz="1600" u="sng" dirty="0" smtClean="0">
                <a:latin typeface="+mj-lt"/>
              </a:rPr>
              <a:t>Indemnités</a:t>
            </a:r>
            <a:r>
              <a:rPr lang="fr-FR" altLang="fr-FR" sz="1600" dirty="0" smtClean="0">
                <a:latin typeface="+mj-lt"/>
              </a:rPr>
              <a:t> : entre 573 et 680€ mensuels</a:t>
            </a:r>
          </a:p>
          <a:p>
            <a:pPr marL="0" indent="0" eaLnBrk="1" hangingPunct="1">
              <a:lnSpc>
                <a:spcPct val="150000"/>
              </a:lnSpc>
              <a:spcBef>
                <a:spcPct val="0"/>
              </a:spcBef>
              <a:buClr>
                <a:srgbClr val="FF0066"/>
              </a:buClr>
              <a:buNone/>
              <a:defRPr/>
            </a:pPr>
            <a:r>
              <a:rPr lang="fr-FR" altLang="fr-FR" sz="1600" u="sng" dirty="0" smtClean="0">
                <a:latin typeface="+mj-lt"/>
              </a:rPr>
              <a:t>Comment candidater</a:t>
            </a:r>
            <a:r>
              <a:rPr lang="fr-FR" altLang="fr-FR" sz="1600" dirty="0" smtClean="0">
                <a:latin typeface="+mj-lt"/>
              </a:rPr>
              <a:t> : postuler auprès des organismes proposant des missions de service civique directement à partir du site de l’agence</a:t>
            </a:r>
          </a:p>
          <a:p>
            <a:pPr marL="0" indent="0" eaLnBrk="1" hangingPunct="1">
              <a:lnSpc>
                <a:spcPct val="150000"/>
              </a:lnSpc>
              <a:spcBef>
                <a:spcPct val="0"/>
              </a:spcBef>
              <a:buClr>
                <a:srgbClr val="FF0066"/>
              </a:buClr>
              <a:buNone/>
              <a:defRPr/>
            </a:pPr>
            <a:r>
              <a:rPr lang="fr-FR" altLang="fr-FR" sz="1600" u="sng" dirty="0" smtClean="0">
                <a:latin typeface="+mj-lt"/>
              </a:rPr>
              <a:t>Pour en savoir +</a:t>
            </a:r>
            <a:r>
              <a:rPr lang="fr-FR" altLang="fr-FR" sz="1600" dirty="0" smtClean="0">
                <a:latin typeface="+mj-lt"/>
              </a:rPr>
              <a:t> : </a:t>
            </a:r>
            <a:r>
              <a:rPr lang="fr-FR" altLang="fr-FR" sz="1600" dirty="0" smtClean="0">
                <a:latin typeface="+mj-lt"/>
                <a:hlinkClick r:id="rId5"/>
              </a:rPr>
              <a:t>www.service-civique.gouv.fr</a:t>
            </a:r>
            <a:endParaRPr lang="fr-FR" altLang="fr-FR" sz="1600" dirty="0" smtClean="0">
              <a:latin typeface="+mj-lt"/>
            </a:endParaRPr>
          </a:p>
        </p:txBody>
      </p:sp>
      <p:sp>
        <p:nvSpPr>
          <p:cNvPr id="69637" name="Titre 1"/>
          <p:cNvSpPr txBox="1">
            <a:spLocks/>
          </p:cNvSpPr>
          <p:nvPr/>
        </p:nvSpPr>
        <p:spPr bwMode="auto">
          <a:xfrm>
            <a:off x="1175763" y="22298"/>
            <a:ext cx="7210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SzPct val="45000"/>
              <a:buFont typeface="StarSymbol"/>
              <a:buNone/>
            </a:pPr>
            <a:r>
              <a:rPr lang="fr-FR" altLang="fr-FR" sz="3100" b="1" dirty="0"/>
              <a:t>Les volontariats</a:t>
            </a:r>
            <a:r>
              <a:rPr lang="fr-FR" altLang="fr-FR" sz="2800" b="1" dirty="0"/>
              <a:t/>
            </a:r>
            <a:br>
              <a:rPr lang="fr-FR" altLang="fr-FR" sz="2800" b="1" dirty="0"/>
            </a:br>
            <a:r>
              <a:rPr lang="fr-FR" altLang="fr-FR" sz="2400" dirty="0"/>
              <a:t>Le service civique</a:t>
            </a:r>
            <a:r>
              <a:rPr lang="fr-FR" altLang="fr-FR" sz="2800" dirty="0"/>
              <a:t/>
            </a:r>
            <a:br>
              <a:rPr lang="fr-FR" altLang="fr-FR" sz="2800" dirty="0"/>
            </a:br>
            <a:endParaRPr lang="fr-FR" altLang="fr-FR" sz="2800" dirty="0"/>
          </a:p>
        </p:txBody>
      </p:sp>
    </p:spTree>
    <p:extLst>
      <p:ext uri="{BB962C8B-B14F-4D97-AF65-F5344CB8AC3E}">
        <p14:creationId xmlns:p14="http://schemas.microsoft.com/office/powerpoint/2010/main" val="1063437716"/>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contenu 5"/>
          <p:cNvSpPr>
            <a:spLocks noGrp="1"/>
          </p:cNvSpPr>
          <p:nvPr>
            <p:ph idx="1"/>
          </p:nvPr>
        </p:nvSpPr>
        <p:spPr>
          <a:xfrm>
            <a:off x="468313" y="1412875"/>
            <a:ext cx="8424862" cy="4878743"/>
          </a:xfrm>
        </p:spPr>
        <p:txBody>
          <a:bodyPr>
            <a:normAutofit fontScale="92500" lnSpcReduction="20000"/>
          </a:bodyPr>
          <a:lstStyle/>
          <a:p>
            <a:pPr marL="0" indent="0">
              <a:lnSpc>
                <a:spcPct val="150000"/>
              </a:lnSpc>
              <a:buNone/>
              <a:defRPr/>
            </a:pPr>
            <a:r>
              <a:rPr lang="fr-FR" altLang="fr-FR" sz="1600" u="sng" dirty="0" smtClean="0">
                <a:latin typeface="+mj-lt"/>
              </a:rPr>
              <a:t>Age </a:t>
            </a:r>
            <a:r>
              <a:rPr lang="fr-FR" altLang="fr-FR" sz="1600" dirty="0" smtClean="0">
                <a:latin typeface="+mj-lt"/>
              </a:rPr>
              <a:t>: de 18 à 28 ans</a:t>
            </a:r>
          </a:p>
          <a:p>
            <a:pPr marL="0" indent="0">
              <a:lnSpc>
                <a:spcPct val="150000"/>
              </a:lnSpc>
              <a:buNone/>
              <a:defRPr/>
            </a:pPr>
            <a:r>
              <a:rPr lang="fr-FR" altLang="fr-FR" sz="1600" u="sng" dirty="0" smtClean="0">
                <a:latin typeface="+mj-lt"/>
              </a:rPr>
              <a:t>Nationalité</a:t>
            </a:r>
            <a:r>
              <a:rPr lang="fr-FR" altLang="fr-FR" sz="1600" dirty="0" smtClean="0">
                <a:latin typeface="+mj-lt"/>
              </a:rPr>
              <a:t> : membre de l’Espace Economique Européen ou monégasque</a:t>
            </a:r>
          </a:p>
          <a:p>
            <a:pPr marL="0" indent="0">
              <a:lnSpc>
                <a:spcPct val="150000"/>
              </a:lnSpc>
              <a:buNone/>
              <a:defRPr/>
            </a:pPr>
            <a:r>
              <a:rPr lang="fr-FR" altLang="fr-FR" sz="1600" u="sng" dirty="0" smtClean="0">
                <a:latin typeface="+mj-lt"/>
              </a:rPr>
              <a:t>Public cible</a:t>
            </a:r>
            <a:r>
              <a:rPr lang="fr-FR" altLang="fr-FR" sz="1600" dirty="0" smtClean="0">
                <a:latin typeface="+mj-lt"/>
              </a:rPr>
              <a:t> : très souvent diplômés de niveau Bac+5 (grandes écoles, masters, écoles d’ingénieur) avec une première expérience. Maîtrise d’une voire deux langues étrangères.</a:t>
            </a:r>
          </a:p>
          <a:p>
            <a:pPr marL="0" indent="0">
              <a:lnSpc>
                <a:spcPct val="150000"/>
              </a:lnSpc>
              <a:buNone/>
              <a:defRPr/>
            </a:pPr>
            <a:r>
              <a:rPr lang="fr-FR" altLang="fr-FR" sz="1600" u="sng" dirty="0" smtClean="0">
                <a:latin typeface="+mj-lt"/>
              </a:rPr>
              <a:t>Durée</a:t>
            </a:r>
            <a:r>
              <a:rPr lang="fr-FR" altLang="fr-FR" sz="1600" dirty="0" smtClean="0">
                <a:latin typeface="+mj-lt"/>
              </a:rPr>
              <a:t> : 6 à 24 mois</a:t>
            </a:r>
          </a:p>
          <a:p>
            <a:pPr marL="0" indent="0">
              <a:lnSpc>
                <a:spcPct val="150000"/>
              </a:lnSpc>
              <a:buNone/>
              <a:defRPr/>
            </a:pPr>
            <a:r>
              <a:rPr lang="fr-FR" altLang="fr-FR" sz="1600" u="sng" dirty="0" smtClean="0">
                <a:latin typeface="+mj-lt"/>
              </a:rPr>
              <a:t>Destinations</a:t>
            </a:r>
            <a:r>
              <a:rPr lang="fr-FR" altLang="fr-FR" sz="1600" dirty="0" smtClean="0">
                <a:latin typeface="+mj-lt"/>
              </a:rPr>
              <a:t> : en théorie, tous les pays du monde</a:t>
            </a:r>
          </a:p>
          <a:p>
            <a:pPr marL="0" indent="0">
              <a:lnSpc>
                <a:spcPct val="150000"/>
              </a:lnSpc>
              <a:buNone/>
              <a:defRPr/>
            </a:pPr>
            <a:r>
              <a:rPr lang="fr-FR" altLang="fr-FR" sz="1600" u="sng" dirty="0" smtClean="0">
                <a:latin typeface="+mj-lt"/>
              </a:rPr>
              <a:t>Types de mission </a:t>
            </a:r>
            <a:r>
              <a:rPr lang="fr-FR" altLang="fr-FR" sz="1600" dirty="0" smtClean="0">
                <a:latin typeface="+mj-lt"/>
              </a:rPr>
              <a:t>: tous les métiers sont concernés. Le volontaire international est placé sous la tutelle de l’ambassade de France.</a:t>
            </a:r>
          </a:p>
          <a:p>
            <a:pPr marL="0" indent="0">
              <a:lnSpc>
                <a:spcPct val="150000"/>
              </a:lnSpc>
              <a:buNone/>
              <a:defRPr/>
            </a:pPr>
            <a:r>
              <a:rPr lang="fr-FR" altLang="fr-FR" sz="1600" u="sng" dirty="0" smtClean="0">
                <a:latin typeface="+mj-lt"/>
              </a:rPr>
              <a:t>Gratification</a:t>
            </a:r>
            <a:r>
              <a:rPr lang="fr-FR" altLang="fr-FR" sz="1600" dirty="0" smtClean="0">
                <a:latin typeface="+mj-lt"/>
              </a:rPr>
              <a:t> : indemnité forfaitaire, variable suivant le pays d’affectation mais indépendante du niveau de qualification (autour de 1800€ net par mois)</a:t>
            </a:r>
          </a:p>
          <a:p>
            <a:pPr marL="0" indent="0">
              <a:lnSpc>
                <a:spcPct val="150000"/>
              </a:lnSpc>
              <a:buNone/>
              <a:defRPr/>
            </a:pPr>
            <a:r>
              <a:rPr lang="fr-FR" altLang="fr-FR" sz="1600" u="sng" dirty="0" smtClean="0">
                <a:latin typeface="+mj-lt"/>
              </a:rPr>
              <a:t>Comment candidater</a:t>
            </a:r>
            <a:r>
              <a:rPr lang="fr-FR" altLang="fr-FR" sz="1600" dirty="0" smtClean="0">
                <a:latin typeface="+mj-lt"/>
              </a:rPr>
              <a:t> : s’inscrire au préalable sur le site www.civiweb.com avec un CV et une lettre de motivation</a:t>
            </a:r>
          </a:p>
          <a:p>
            <a:pPr marL="0" indent="0">
              <a:lnSpc>
                <a:spcPct val="150000"/>
              </a:lnSpc>
              <a:buNone/>
              <a:defRPr/>
            </a:pPr>
            <a:r>
              <a:rPr lang="fr-FR" altLang="fr-FR" sz="1600" u="sng" dirty="0" smtClean="0">
                <a:latin typeface="+mj-lt"/>
              </a:rPr>
              <a:t>Pour en savoir +</a:t>
            </a:r>
            <a:r>
              <a:rPr lang="fr-FR" altLang="fr-FR" sz="1600" dirty="0" smtClean="0">
                <a:latin typeface="+mj-lt"/>
              </a:rPr>
              <a:t> : </a:t>
            </a:r>
            <a:r>
              <a:rPr lang="fr-FR" altLang="fr-FR" sz="1600" dirty="0" smtClean="0">
                <a:latin typeface="+mj-lt"/>
                <a:hlinkClick r:id="rId2"/>
              </a:rPr>
              <a:t>http://www.civiweb.com</a:t>
            </a:r>
            <a:endParaRPr lang="fr-FR" altLang="fr-FR" sz="1600" dirty="0" smtClean="0">
              <a:latin typeface="+mj-lt"/>
            </a:endParaRPr>
          </a:p>
          <a:p>
            <a:pPr>
              <a:defRPr/>
            </a:pPr>
            <a:endParaRPr lang="fr-FR" altLang="fr-FR" dirty="0" smtClean="0"/>
          </a:p>
        </p:txBody>
      </p:sp>
      <p:sp>
        <p:nvSpPr>
          <p:cNvPr id="7" name="Titre 1"/>
          <p:cNvSpPr txBox="1">
            <a:spLocks noGrp="1"/>
          </p:cNvSpPr>
          <p:nvPr>
            <p:ph type="title"/>
          </p:nvPr>
        </p:nvSpPr>
        <p:spPr/>
        <p:txBody>
          <a:bodyPr rtlCol="0">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eaLnBrk="1" fontAlgn="auto" hangingPunct="1">
              <a:spcAft>
                <a:spcPts val="0"/>
              </a:spcAft>
              <a:buFont typeface="StarSymbol"/>
              <a:buNone/>
              <a:defRPr/>
            </a:pPr>
            <a:r>
              <a:rPr lang="fr-FR" sz="3100" b="1" dirty="0" smtClean="0"/>
              <a:t>Les volontariats </a:t>
            </a:r>
            <a:r>
              <a:rPr lang="fr-FR" sz="3600" dirty="0" smtClean="0"/>
              <a:t/>
            </a:r>
            <a:br>
              <a:rPr lang="fr-FR" sz="3600" dirty="0" smtClean="0"/>
            </a:br>
            <a:r>
              <a:rPr lang="fr-FR" sz="2200" dirty="0" smtClean="0"/>
              <a:t>Le Volontariat International en Entreprise ou en Administration</a:t>
            </a:r>
            <a:r>
              <a:rPr lang="fr-FR" sz="2200" dirty="0" smtClean="0">
                <a:latin typeface="Comic Sans MS" panose="030F0702030302020204" pitchFamily="66" charset="0"/>
              </a:rPr>
              <a:t>  </a:t>
            </a:r>
            <a:r>
              <a:rPr lang="fr-FR" dirty="0">
                <a:latin typeface="Tw Cen MT" pitchFamily="34"/>
              </a:rPr>
              <a:t/>
            </a:r>
            <a:br>
              <a:rPr lang="fr-FR" dirty="0">
                <a:latin typeface="Tw Cen MT" pitchFamily="34"/>
              </a:rPr>
            </a:br>
            <a:endParaRPr lang="fr-FR" dirty="0">
              <a:latin typeface="Tw Cen MT" pitchFamily="34"/>
            </a:endParaRPr>
          </a:p>
        </p:txBody>
      </p:sp>
      <p:pic>
        <p:nvPicPr>
          <p:cNvPr id="4" name="Image 3"/>
          <p:cNvPicPr>
            <a:picLocks noChangeAspect="1"/>
          </p:cNvPicPr>
          <p:nvPr/>
        </p:nvPicPr>
        <p:blipFill>
          <a:blip r:embed="rId3"/>
          <a:stretch>
            <a:fillRect/>
          </a:stretch>
        </p:blipFill>
        <p:spPr>
          <a:xfrm>
            <a:off x="5555030" y="5558932"/>
            <a:ext cx="3158812" cy="1169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228739"/>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p:txBody>
          <a:bodyPr rtlCol="0">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eaLnBrk="1" fontAlgn="auto" hangingPunct="1">
              <a:spcAft>
                <a:spcPts val="0"/>
              </a:spcAft>
              <a:buFont typeface="StarSymbol"/>
              <a:buNone/>
              <a:defRPr/>
            </a:pPr>
            <a:r>
              <a:rPr lang="fr-FR" sz="3100" b="1" dirty="0" smtClean="0"/>
              <a:t>Les volontariats </a:t>
            </a:r>
            <a:r>
              <a:rPr lang="fr-FR" sz="3600" dirty="0" smtClean="0"/>
              <a:t/>
            </a:r>
            <a:br>
              <a:rPr lang="fr-FR" sz="3600" dirty="0" smtClean="0"/>
            </a:br>
            <a:r>
              <a:rPr lang="fr-FR" sz="2200" dirty="0" smtClean="0"/>
              <a:t>Le volontariat de solidarité international </a:t>
            </a:r>
            <a:r>
              <a:rPr lang="fr-FR" dirty="0">
                <a:latin typeface="Tw Cen MT" pitchFamily="34"/>
              </a:rPr>
              <a:t/>
            </a:r>
            <a:br>
              <a:rPr lang="fr-FR" dirty="0">
                <a:latin typeface="Tw Cen MT" pitchFamily="34"/>
              </a:rPr>
            </a:br>
            <a:endParaRPr lang="fr-FR" dirty="0">
              <a:latin typeface="Tw Cen MT" pitchFamily="34"/>
            </a:endParaRPr>
          </a:p>
        </p:txBody>
      </p:sp>
      <p:pic>
        <p:nvPicPr>
          <p:cNvPr id="727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21045" y="218282"/>
            <a:ext cx="2819400" cy="1619250"/>
          </a:xfrm>
          <a:noFill/>
        </p:spPr>
      </p:pic>
      <p:sp>
        <p:nvSpPr>
          <p:cNvPr id="21508" name="ZoneTexte 1"/>
          <p:cNvSpPr txBox="1">
            <a:spLocks noChangeArrowheads="1"/>
          </p:cNvSpPr>
          <p:nvPr/>
        </p:nvSpPr>
        <p:spPr bwMode="auto">
          <a:xfrm>
            <a:off x="463550" y="1412875"/>
            <a:ext cx="8208963" cy="4893647"/>
          </a:xfrm>
          <a:prstGeom prst="rect">
            <a:avLst/>
          </a:prstGeom>
          <a:noFill/>
          <a:ln>
            <a:noFill/>
          </a:ln>
          <a:extLst/>
        </p:spPr>
        <p:txBody>
          <a:bodyPr>
            <a:spAutoFit/>
          </a:bodyPr>
          <a:lstStyle>
            <a:lvl1pPr marL="285750" indent="-28575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lnSpc>
                <a:spcPct val="150000"/>
              </a:lnSpc>
              <a:spcBef>
                <a:spcPct val="0"/>
              </a:spcBef>
              <a:buNone/>
              <a:defRPr/>
            </a:pPr>
            <a:r>
              <a:rPr lang="fr-FR" altLang="fr-FR" sz="1600" u="sng" dirty="0" smtClean="0">
                <a:latin typeface="+mj-lt"/>
              </a:rPr>
              <a:t>Age</a:t>
            </a:r>
            <a:r>
              <a:rPr lang="fr-FR" altLang="fr-FR" sz="1600" dirty="0" smtClean="0">
                <a:latin typeface="+mj-lt"/>
              </a:rPr>
              <a:t> : toute personne majeure</a:t>
            </a:r>
          </a:p>
          <a:p>
            <a:pPr marL="0" indent="0" eaLnBrk="1" hangingPunct="1">
              <a:lnSpc>
                <a:spcPct val="150000"/>
              </a:lnSpc>
              <a:spcBef>
                <a:spcPct val="0"/>
              </a:spcBef>
              <a:buNone/>
              <a:defRPr/>
            </a:pPr>
            <a:r>
              <a:rPr lang="fr-FR" altLang="fr-FR" sz="1600" u="sng" dirty="0" smtClean="0">
                <a:latin typeface="+mj-lt"/>
              </a:rPr>
              <a:t>Nationalité</a:t>
            </a:r>
            <a:r>
              <a:rPr lang="fr-FR" altLang="fr-FR" sz="1600" dirty="0" smtClean="0">
                <a:latin typeface="+mj-lt"/>
              </a:rPr>
              <a:t> : pas de condition</a:t>
            </a:r>
          </a:p>
          <a:p>
            <a:pPr marL="0" indent="0" eaLnBrk="1" hangingPunct="1">
              <a:lnSpc>
                <a:spcPct val="150000"/>
              </a:lnSpc>
              <a:spcBef>
                <a:spcPct val="0"/>
              </a:spcBef>
              <a:buNone/>
              <a:defRPr/>
            </a:pPr>
            <a:r>
              <a:rPr lang="fr-FR" altLang="fr-FR" sz="1600" u="sng" dirty="0" smtClean="0">
                <a:latin typeface="+mj-lt"/>
              </a:rPr>
              <a:t>Public cible</a:t>
            </a:r>
            <a:r>
              <a:rPr lang="fr-FR" altLang="fr-FR" sz="1600" dirty="0" smtClean="0">
                <a:latin typeface="+mj-lt"/>
              </a:rPr>
              <a:t> : souvent entre 25 et 35 ans, les associations demandent souvent aux candidats d’être âgés d’au moins 21 ans. Chaque ONG peut cependant avoir des critères différents et privilégier tel ou tel public</a:t>
            </a:r>
          </a:p>
          <a:p>
            <a:pPr marL="0" indent="0" eaLnBrk="1" hangingPunct="1">
              <a:lnSpc>
                <a:spcPct val="150000"/>
              </a:lnSpc>
              <a:spcBef>
                <a:spcPct val="0"/>
              </a:spcBef>
              <a:buNone/>
              <a:defRPr/>
            </a:pPr>
            <a:r>
              <a:rPr lang="fr-FR" altLang="fr-FR" sz="1600" u="sng" dirty="0" smtClean="0">
                <a:latin typeface="+mj-lt"/>
              </a:rPr>
              <a:t>Durée</a:t>
            </a:r>
            <a:r>
              <a:rPr lang="fr-FR" altLang="fr-FR" sz="1600" dirty="0" smtClean="0">
                <a:latin typeface="+mj-lt"/>
              </a:rPr>
              <a:t> : 6 ans maximum</a:t>
            </a:r>
          </a:p>
          <a:p>
            <a:pPr marL="0" indent="0" eaLnBrk="1" hangingPunct="1">
              <a:lnSpc>
                <a:spcPct val="150000"/>
              </a:lnSpc>
              <a:spcBef>
                <a:spcPct val="0"/>
              </a:spcBef>
              <a:buNone/>
              <a:defRPr/>
            </a:pPr>
            <a:r>
              <a:rPr lang="fr-FR" altLang="fr-FR" sz="1600" u="sng" dirty="0" smtClean="0">
                <a:latin typeface="+mj-lt"/>
              </a:rPr>
              <a:t>Destinations</a:t>
            </a:r>
            <a:r>
              <a:rPr lang="fr-FR" altLang="fr-FR" sz="1600" dirty="0" smtClean="0">
                <a:latin typeface="+mj-lt"/>
              </a:rPr>
              <a:t> : pays du Sud ou d’Europe de l’est</a:t>
            </a:r>
          </a:p>
          <a:p>
            <a:pPr marL="0" indent="0" eaLnBrk="1" hangingPunct="1">
              <a:lnSpc>
                <a:spcPct val="150000"/>
              </a:lnSpc>
              <a:spcBef>
                <a:spcPct val="0"/>
              </a:spcBef>
              <a:buNone/>
              <a:defRPr/>
            </a:pPr>
            <a:r>
              <a:rPr lang="fr-FR" altLang="fr-FR" sz="1600" u="sng" dirty="0" smtClean="0">
                <a:latin typeface="+mj-lt"/>
              </a:rPr>
              <a:t>Types de mission</a:t>
            </a:r>
            <a:r>
              <a:rPr lang="fr-FR" altLang="fr-FR" sz="1600" dirty="0" smtClean="0">
                <a:latin typeface="+mj-lt"/>
              </a:rPr>
              <a:t> : participation au sein d’une ONG à une action de solidarité internationale de développement ou d’urgence humanitaire</a:t>
            </a:r>
          </a:p>
          <a:p>
            <a:pPr marL="0" indent="0" eaLnBrk="1" hangingPunct="1">
              <a:lnSpc>
                <a:spcPct val="150000"/>
              </a:lnSpc>
              <a:spcBef>
                <a:spcPct val="0"/>
              </a:spcBef>
              <a:buNone/>
              <a:defRPr/>
            </a:pPr>
            <a:r>
              <a:rPr lang="fr-FR" altLang="fr-FR" sz="1600" u="sng" dirty="0" smtClean="0">
                <a:latin typeface="+mj-lt"/>
              </a:rPr>
              <a:t>Gratification</a:t>
            </a:r>
            <a:r>
              <a:rPr lang="fr-FR" altLang="fr-FR" sz="1600" dirty="0" smtClean="0">
                <a:latin typeface="+mj-lt"/>
              </a:rPr>
              <a:t> : indemnité fixée à un niveau suffisant pour garantir des conditions de vie décentes</a:t>
            </a:r>
          </a:p>
          <a:p>
            <a:pPr marL="0" indent="0" eaLnBrk="1" hangingPunct="1">
              <a:lnSpc>
                <a:spcPct val="150000"/>
              </a:lnSpc>
              <a:spcBef>
                <a:spcPct val="0"/>
              </a:spcBef>
              <a:buNone/>
              <a:defRPr/>
            </a:pPr>
            <a:r>
              <a:rPr lang="fr-FR" altLang="fr-FR" sz="1600" u="sng" dirty="0" smtClean="0">
                <a:latin typeface="+mj-lt"/>
              </a:rPr>
              <a:t>Comment candidater</a:t>
            </a:r>
            <a:r>
              <a:rPr lang="fr-FR" altLang="fr-FR" sz="1600" dirty="0" smtClean="0">
                <a:latin typeface="+mj-lt"/>
              </a:rPr>
              <a:t> : directement auprès d’une ONG</a:t>
            </a:r>
          </a:p>
          <a:p>
            <a:pPr marL="0" indent="0" eaLnBrk="1" hangingPunct="1">
              <a:lnSpc>
                <a:spcPct val="150000"/>
              </a:lnSpc>
              <a:spcBef>
                <a:spcPct val="0"/>
              </a:spcBef>
              <a:buNone/>
              <a:defRPr/>
            </a:pPr>
            <a:r>
              <a:rPr lang="fr-FR" altLang="fr-FR" sz="1600" u="sng" dirty="0" smtClean="0">
                <a:latin typeface="+mj-lt"/>
              </a:rPr>
              <a:t>Pour en savoir +</a:t>
            </a:r>
            <a:r>
              <a:rPr lang="fr-FR" altLang="fr-FR" sz="1600" dirty="0" smtClean="0">
                <a:latin typeface="+mj-lt"/>
              </a:rPr>
              <a:t> : </a:t>
            </a:r>
            <a:r>
              <a:rPr lang="fr-FR" altLang="fr-FR" sz="1600" dirty="0" smtClean="0">
                <a:latin typeface="+mj-lt"/>
                <a:hlinkClick r:id="rId3"/>
              </a:rPr>
              <a:t>www.clong-volontariat.org/</a:t>
            </a:r>
            <a:endParaRPr lang="fr-FR" altLang="fr-FR" sz="1600" dirty="0" smtClean="0">
              <a:latin typeface="+mj-lt"/>
            </a:endParaRPr>
          </a:p>
        </p:txBody>
      </p:sp>
    </p:spTree>
    <p:extLst>
      <p:ext uri="{BB962C8B-B14F-4D97-AF65-F5344CB8AC3E}">
        <p14:creationId xmlns:p14="http://schemas.microsoft.com/office/powerpoint/2010/main" val="2631394888"/>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Focus et points forts de certains pays</a:t>
            </a:r>
            <a:endParaRPr lang="fr-FR" dirty="0"/>
          </a:p>
        </p:txBody>
      </p:sp>
      <p:sp>
        <p:nvSpPr>
          <p:cNvPr id="5" name="Sous-titre 4"/>
          <p:cNvSpPr>
            <a:spLocks noGrp="1"/>
          </p:cNvSpPr>
          <p:nvPr>
            <p:ph type="subTitle" idx="1"/>
          </p:nvPr>
        </p:nvSpPr>
        <p:spPr>
          <a:xfrm>
            <a:off x="1143000" y="4134300"/>
            <a:ext cx="6858000" cy="1655762"/>
          </a:xfrm>
        </p:spPr>
        <p:txBody>
          <a:bodyPr>
            <a:normAutofit lnSpcReduction="10000"/>
          </a:bodyPr>
          <a:lstStyle/>
          <a:p>
            <a:r>
              <a:rPr lang="fr-FR" dirty="0" smtClean="0"/>
              <a:t>Les filières médicales et paramédicales</a:t>
            </a:r>
          </a:p>
          <a:p>
            <a:r>
              <a:rPr lang="fr-FR" dirty="0" smtClean="0"/>
              <a:t>Les études d’art</a:t>
            </a:r>
          </a:p>
          <a:p>
            <a:r>
              <a:rPr lang="fr-FR" dirty="0" smtClean="0"/>
              <a:t>Le Royaume-Uni</a:t>
            </a:r>
          </a:p>
          <a:p>
            <a:r>
              <a:rPr lang="fr-FR" dirty="0" smtClean="0"/>
              <a:t>L’Allemagne et l’université franco-allemande</a:t>
            </a:r>
          </a:p>
          <a:p>
            <a:r>
              <a:rPr lang="fr-FR" dirty="0" smtClean="0"/>
              <a:t>Le Québec </a:t>
            </a:r>
            <a:endParaRPr lang="fr-FR" dirty="0"/>
          </a:p>
        </p:txBody>
      </p:sp>
      <p:pic>
        <p:nvPicPr>
          <p:cNvPr id="6" name="Image 5"/>
          <p:cNvPicPr>
            <a:picLocks noChangeAspect="1"/>
          </p:cNvPicPr>
          <p:nvPr/>
        </p:nvPicPr>
        <p:blipFill>
          <a:blip r:embed="rId2"/>
          <a:stretch>
            <a:fillRect/>
          </a:stretch>
        </p:blipFill>
        <p:spPr>
          <a:xfrm>
            <a:off x="161320" y="385384"/>
            <a:ext cx="2236901" cy="1473958"/>
          </a:xfrm>
          <a:prstGeom prst="rect">
            <a:avLst/>
          </a:prstGeom>
        </p:spPr>
      </p:pic>
    </p:spTree>
    <p:extLst>
      <p:ext uri="{BB962C8B-B14F-4D97-AF65-F5344CB8AC3E}">
        <p14:creationId xmlns:p14="http://schemas.microsoft.com/office/powerpoint/2010/main" val="380186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L’Europe et l’éducation</a:t>
            </a:r>
            <a:br>
              <a:rPr lang="fr-FR" dirty="0" smtClean="0"/>
            </a:br>
            <a:r>
              <a:rPr lang="fr-FR" sz="3200" dirty="0" smtClean="0"/>
              <a:t>Contexte politique de la mobilité</a:t>
            </a:r>
            <a:endParaRPr lang="fr-FR" sz="3200" dirty="0"/>
          </a:p>
        </p:txBody>
      </p:sp>
      <p:pic>
        <p:nvPicPr>
          <p:cNvPr id="7" name="Image 6"/>
          <p:cNvPicPr>
            <a:picLocks noChangeAspect="1"/>
          </p:cNvPicPr>
          <p:nvPr/>
        </p:nvPicPr>
        <p:blipFill>
          <a:blip r:embed="rId2"/>
          <a:stretch>
            <a:fillRect/>
          </a:stretch>
        </p:blipFill>
        <p:spPr>
          <a:xfrm>
            <a:off x="2175565" y="5486399"/>
            <a:ext cx="4759739" cy="1223362"/>
          </a:xfrm>
          <a:prstGeom prst="rect">
            <a:avLst/>
          </a:prstGeom>
        </p:spPr>
      </p:pic>
      <p:sp>
        <p:nvSpPr>
          <p:cNvPr id="3" name="Rectangle 2"/>
          <p:cNvSpPr/>
          <p:nvPr/>
        </p:nvSpPr>
        <p:spPr>
          <a:xfrm>
            <a:off x="2175565" y="5486399"/>
            <a:ext cx="706783" cy="388731"/>
          </a:xfrm>
          <a:prstGeom prst="rect">
            <a:avLst/>
          </a:prstGeom>
          <a:solidFill>
            <a:schemeClr val="accent1">
              <a:lumMod val="20000"/>
              <a:lumOff val="80000"/>
            </a:schemeClr>
          </a:solidFill>
          <a:ln w="0">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noFill/>
            </a:endParaRPr>
          </a:p>
        </p:txBody>
      </p:sp>
      <p:pic>
        <p:nvPicPr>
          <p:cNvPr id="8" name="Image 7"/>
          <p:cNvPicPr>
            <a:picLocks noChangeAspect="1"/>
          </p:cNvPicPr>
          <p:nvPr/>
        </p:nvPicPr>
        <p:blipFill>
          <a:blip r:embed="rId3"/>
          <a:stretch>
            <a:fillRect/>
          </a:stretch>
        </p:blipFill>
        <p:spPr>
          <a:xfrm>
            <a:off x="2404926" y="186425"/>
            <a:ext cx="4404644" cy="2921747"/>
          </a:xfrm>
          <a:prstGeom prst="rect">
            <a:avLst/>
          </a:prstGeom>
          <a:ln w="88900" cap="sq" cmpd="thickThin">
            <a:solidFill>
              <a:schemeClr val="accent3">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0336699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2800" b="1" dirty="0" smtClean="0"/>
              <a:t>Les filières médicales et paramédicales en Europe</a:t>
            </a:r>
            <a:endParaRPr lang="fr-FR" sz="2800" b="1" dirty="0"/>
          </a:p>
        </p:txBody>
      </p:sp>
      <p:sp>
        <p:nvSpPr>
          <p:cNvPr id="3" name="Espace réservé du contenu 2"/>
          <p:cNvSpPr>
            <a:spLocks noGrp="1"/>
          </p:cNvSpPr>
          <p:nvPr>
            <p:ph idx="1"/>
          </p:nvPr>
        </p:nvSpPr>
        <p:spPr/>
        <p:txBody>
          <a:bodyPr>
            <a:normAutofit/>
          </a:bodyPr>
          <a:lstStyle/>
          <a:p>
            <a:pPr>
              <a:lnSpc>
                <a:spcPct val="150000"/>
              </a:lnSpc>
            </a:pPr>
            <a:r>
              <a:rPr lang="fr-FR" sz="1500" dirty="0" smtClean="0"/>
              <a:t>Les filières en langue anglaise se développent à travers l’Europe surtout dans les filières médicales </a:t>
            </a:r>
          </a:p>
          <a:p>
            <a:pPr>
              <a:lnSpc>
                <a:spcPct val="150000"/>
              </a:lnSpc>
            </a:pPr>
            <a:r>
              <a:rPr lang="fr-FR" sz="1500" dirty="0" smtClean="0"/>
              <a:t>Sélectives</a:t>
            </a:r>
          </a:p>
          <a:p>
            <a:pPr>
              <a:lnSpc>
                <a:spcPct val="150000"/>
              </a:lnSpc>
            </a:pPr>
            <a:r>
              <a:rPr lang="fr-FR" sz="1500" dirty="0"/>
              <a:t>La législation communautaire avait prévu une reconnaissance automatique des diplômes par l’application de directives sectorielles pour quelques professions relevant essentiellement du domaine médical ou paramédical. </a:t>
            </a:r>
            <a:endParaRPr lang="fr-FR" sz="1500" dirty="0" smtClean="0"/>
          </a:p>
          <a:p>
            <a:pPr marL="0" indent="0">
              <a:buNone/>
            </a:pPr>
            <a:endParaRPr lang="fr-FR" sz="1500" dirty="0"/>
          </a:p>
        </p:txBody>
      </p:sp>
      <p:pic>
        <p:nvPicPr>
          <p:cNvPr id="5" name="Image 4"/>
          <p:cNvPicPr>
            <a:picLocks noChangeAspect="1"/>
          </p:cNvPicPr>
          <p:nvPr/>
        </p:nvPicPr>
        <p:blipFill>
          <a:blip r:embed="rId2"/>
          <a:stretch>
            <a:fillRect/>
          </a:stretch>
        </p:blipFill>
        <p:spPr>
          <a:xfrm>
            <a:off x="4217158" y="4225815"/>
            <a:ext cx="4410217" cy="2632185"/>
          </a:xfrm>
          <a:prstGeom prst="rect">
            <a:avLst/>
          </a:prstGeom>
        </p:spPr>
      </p:pic>
    </p:spTree>
    <p:extLst>
      <p:ext uri="{BB962C8B-B14F-4D97-AF65-F5344CB8AC3E}">
        <p14:creationId xmlns:p14="http://schemas.microsoft.com/office/powerpoint/2010/main" val="3311960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2800" b="1" dirty="0" smtClean="0"/>
              <a:t>Les écoles d’art en Europe</a:t>
            </a:r>
            <a:endParaRPr lang="fr-FR" sz="2800" b="1" dirty="0"/>
          </a:p>
        </p:txBody>
      </p:sp>
      <p:sp>
        <p:nvSpPr>
          <p:cNvPr id="3" name="Espace réservé du contenu 2"/>
          <p:cNvSpPr>
            <a:spLocks noGrp="1"/>
          </p:cNvSpPr>
          <p:nvPr>
            <p:ph idx="1"/>
          </p:nvPr>
        </p:nvSpPr>
        <p:spPr/>
        <p:txBody>
          <a:bodyPr/>
          <a:lstStyle/>
          <a:p>
            <a:r>
              <a:rPr lang="fr-FR" sz="1500" dirty="0" smtClean="0"/>
              <a:t>Qu’est ce qui attire? Réputation internationale</a:t>
            </a:r>
          </a:p>
          <a:p>
            <a:r>
              <a:rPr lang="fr-FR" sz="1500" dirty="0" smtClean="0"/>
              <a:t>Sélectives </a:t>
            </a:r>
          </a:p>
          <a:p>
            <a:r>
              <a:rPr lang="fr-FR" sz="1500" dirty="0" smtClean="0"/>
              <a:t>Niveau linguistique, préparer book</a:t>
            </a:r>
          </a:p>
          <a:p>
            <a:r>
              <a:rPr lang="fr-FR" sz="1500" dirty="0" smtClean="0"/>
              <a:t>Associées à l’université, LMD</a:t>
            </a:r>
          </a:p>
          <a:p>
            <a:r>
              <a:rPr lang="fr-FR" sz="1500" dirty="0" smtClean="0"/>
              <a:t>Belgique: ex. INSAS, Styliste à Anvers, graphisme….</a:t>
            </a:r>
          </a:p>
          <a:p>
            <a:r>
              <a:rPr lang="fr-FR" sz="1500" dirty="0" err="1" smtClean="0"/>
              <a:t>St.Martin</a:t>
            </a:r>
            <a:r>
              <a:rPr lang="fr-FR" sz="1500" dirty="0" smtClean="0"/>
              <a:t> </a:t>
            </a:r>
            <a:r>
              <a:rPr lang="fr-FR" sz="1500" dirty="0" err="1" smtClean="0"/>
              <a:t>college</a:t>
            </a:r>
            <a:r>
              <a:rPr lang="fr-FR" sz="1500" dirty="0" smtClean="0"/>
              <a:t>, Londres</a:t>
            </a:r>
          </a:p>
          <a:p>
            <a:r>
              <a:rPr lang="fr-FR" sz="1500" dirty="0" err="1"/>
              <a:t>Ranking</a:t>
            </a:r>
            <a:r>
              <a:rPr lang="fr-FR" sz="1500" dirty="0"/>
              <a:t> pour les écoles d’art</a:t>
            </a:r>
          </a:p>
          <a:p>
            <a:pPr marL="0" indent="0">
              <a:buNone/>
            </a:pPr>
            <a:endParaRPr lang="fr-FR" sz="1500" dirty="0" smtClean="0"/>
          </a:p>
          <a:p>
            <a:pPr marL="0" indent="0">
              <a:buNone/>
            </a:pPr>
            <a:r>
              <a:rPr lang="fr-FR" sz="1500" dirty="0" smtClean="0">
                <a:hlinkClick r:id="rId2"/>
              </a:rPr>
              <a:t>www.cumulusassociation.org</a:t>
            </a:r>
            <a:endParaRPr lang="fr-FR" sz="1500" dirty="0" smtClean="0"/>
          </a:p>
          <a:p>
            <a:pPr marL="0" indent="0">
              <a:buNone/>
            </a:pPr>
            <a:r>
              <a:rPr lang="fr-FR" sz="1500" dirty="0" smtClean="0">
                <a:hlinkClick r:id="rId3"/>
              </a:rPr>
              <a:t>www.thecompleteuniversityguide.co.uk</a:t>
            </a:r>
            <a:endParaRPr lang="fr-FR" sz="1500" dirty="0" smtClean="0"/>
          </a:p>
          <a:p>
            <a:pPr marL="0" indent="0">
              <a:buNone/>
            </a:pPr>
            <a:endParaRPr lang="fr-FR" sz="1500" dirty="0" smtClean="0"/>
          </a:p>
          <a:p>
            <a:pPr marL="0" indent="0">
              <a:buNone/>
            </a:pPr>
            <a:endParaRPr lang="fr-FR" sz="1500" dirty="0" smtClean="0"/>
          </a:p>
          <a:p>
            <a:endParaRPr lang="fr-FR" dirty="0"/>
          </a:p>
        </p:txBody>
      </p:sp>
    </p:spTree>
    <p:extLst>
      <p:ext uri="{BB962C8B-B14F-4D97-AF65-F5344CB8AC3E}">
        <p14:creationId xmlns:p14="http://schemas.microsoft.com/office/powerpoint/2010/main" val="27134314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395288" y="1484313"/>
            <a:ext cx="8640762" cy="4824412"/>
          </a:xfrm>
        </p:spPr>
        <p:txBody>
          <a:bodyPr rtlCol="0">
            <a:normAutofit fontScale="55000" lnSpcReduction="20000"/>
          </a:bodyPr>
          <a:lstStyle/>
          <a:p>
            <a:pPr marL="274320" indent="-274320" eaLnBrk="1" fontAlgn="auto" hangingPunct="1">
              <a:lnSpc>
                <a:spcPct val="170000"/>
              </a:lnSpc>
              <a:spcAft>
                <a:spcPts val="0"/>
              </a:spcAft>
              <a:buFontTx/>
              <a:buNone/>
              <a:defRPr/>
            </a:pPr>
            <a:r>
              <a:rPr lang="fr-FR" sz="2800" dirty="0" smtClean="0"/>
              <a:t>   </a:t>
            </a:r>
            <a:r>
              <a:rPr lang="fr-FR" sz="3300" u="sng" dirty="0" smtClean="0"/>
              <a:t>Dates à respecter : 15 oct.  / 15 janvier (sauf exceptions)</a:t>
            </a:r>
          </a:p>
          <a:p>
            <a:pPr marL="274320" indent="-274320" eaLnBrk="1" fontAlgn="auto" hangingPunct="1">
              <a:lnSpc>
                <a:spcPct val="170000"/>
              </a:lnSpc>
              <a:spcAft>
                <a:spcPts val="0"/>
              </a:spcAft>
              <a:defRPr/>
            </a:pPr>
            <a:r>
              <a:rPr lang="fr-FR" sz="2700" dirty="0" smtClean="0"/>
              <a:t>HND (</a:t>
            </a:r>
            <a:r>
              <a:rPr lang="fr-FR" sz="2700" dirty="0" err="1" smtClean="0"/>
              <a:t>Higher</a:t>
            </a:r>
            <a:r>
              <a:rPr lang="fr-FR" sz="2700" dirty="0" smtClean="0"/>
              <a:t> National </a:t>
            </a:r>
            <a:r>
              <a:rPr lang="fr-FR" sz="2700" dirty="0" err="1" smtClean="0"/>
              <a:t>Diploma</a:t>
            </a:r>
            <a:r>
              <a:rPr lang="fr-FR" sz="2700" dirty="0" smtClean="0"/>
              <a:t>), </a:t>
            </a:r>
            <a:r>
              <a:rPr lang="fr-FR" sz="2700" dirty="0" err="1" smtClean="0"/>
              <a:t>Bachelor</a:t>
            </a:r>
            <a:r>
              <a:rPr lang="fr-FR" sz="2700" dirty="0" smtClean="0"/>
              <a:t> - Master</a:t>
            </a:r>
          </a:p>
          <a:p>
            <a:pPr marL="274320" indent="-274320" eaLnBrk="1" fontAlgn="auto" hangingPunct="1">
              <a:lnSpc>
                <a:spcPct val="170000"/>
              </a:lnSpc>
              <a:spcAft>
                <a:spcPts val="0"/>
              </a:spcAft>
              <a:defRPr/>
            </a:pPr>
            <a:r>
              <a:rPr lang="fr-FR" sz="2700" dirty="0" smtClean="0"/>
              <a:t>Un recrutement sur dossier dès l’entrée : dossier UCAS (5 choix possibles)</a:t>
            </a:r>
          </a:p>
          <a:p>
            <a:pPr marL="274320" indent="-274320" eaLnBrk="1" fontAlgn="auto" hangingPunct="1">
              <a:lnSpc>
                <a:spcPct val="170000"/>
              </a:lnSpc>
              <a:spcAft>
                <a:spcPts val="0"/>
              </a:spcAft>
              <a:defRPr/>
            </a:pPr>
            <a:r>
              <a:rPr lang="fr-FR" sz="2700" dirty="0" smtClean="0"/>
              <a:t>Frais d’études assez élevés mais un système de prêt pour les financer  </a:t>
            </a:r>
          </a:p>
          <a:p>
            <a:pPr marL="274320" indent="-274320" eaLnBrk="1" fontAlgn="auto" hangingPunct="1">
              <a:lnSpc>
                <a:spcPct val="170000"/>
              </a:lnSpc>
              <a:spcAft>
                <a:spcPts val="0"/>
              </a:spcAft>
              <a:defRPr/>
            </a:pPr>
            <a:r>
              <a:rPr lang="fr-FR" sz="2700" dirty="0" smtClean="0"/>
              <a:t>Un encadrement et un suivi pédagogique personnalisés</a:t>
            </a:r>
          </a:p>
          <a:p>
            <a:pPr marL="274320" indent="-274320" eaLnBrk="1" fontAlgn="auto" hangingPunct="1">
              <a:lnSpc>
                <a:spcPct val="170000"/>
              </a:lnSpc>
              <a:spcAft>
                <a:spcPts val="0"/>
              </a:spcAft>
              <a:defRPr/>
            </a:pPr>
            <a:r>
              <a:rPr lang="fr-FR" sz="2700" dirty="0" smtClean="0"/>
              <a:t>Possibilités de rentrer en cours d’études de </a:t>
            </a:r>
            <a:r>
              <a:rPr lang="fr-FR" sz="2700" dirty="0" err="1" smtClean="0"/>
              <a:t>Bachelor</a:t>
            </a:r>
            <a:r>
              <a:rPr lang="fr-FR" sz="2700" dirty="0" smtClean="0"/>
              <a:t> pour DUT/BTS – top up </a:t>
            </a:r>
            <a:r>
              <a:rPr lang="fr-FR" sz="2700" dirty="0" err="1" smtClean="0"/>
              <a:t>degrees</a:t>
            </a:r>
            <a:r>
              <a:rPr lang="fr-FR" sz="2700" dirty="0" smtClean="0"/>
              <a:t> </a:t>
            </a:r>
          </a:p>
          <a:p>
            <a:pPr marL="274320" indent="-274320">
              <a:lnSpc>
                <a:spcPct val="170000"/>
              </a:lnSpc>
              <a:defRPr/>
            </a:pPr>
            <a:r>
              <a:rPr lang="fr-FR" sz="2700" dirty="0"/>
              <a:t>Les frais de scolarité varient selon la filière que vous souhaitez suivre, les établissements, le lieu et la durée des études</a:t>
            </a:r>
            <a:endParaRPr lang="fr-FR" sz="2700" dirty="0" smtClean="0"/>
          </a:p>
          <a:p>
            <a:pPr marL="274320" indent="-274320" eaLnBrk="1" fontAlgn="auto" hangingPunct="1">
              <a:lnSpc>
                <a:spcPct val="170000"/>
              </a:lnSpc>
              <a:spcAft>
                <a:spcPts val="0"/>
              </a:spcAft>
              <a:defRPr/>
            </a:pPr>
            <a:r>
              <a:rPr lang="fr-FR" sz="2700" dirty="0" smtClean="0"/>
              <a:t>Un coût de la vie élevé</a:t>
            </a:r>
          </a:p>
          <a:p>
            <a:pPr marL="274320" indent="-274320" eaLnBrk="1" fontAlgn="auto" hangingPunct="1">
              <a:lnSpc>
                <a:spcPct val="170000"/>
              </a:lnSpc>
              <a:spcAft>
                <a:spcPts val="0"/>
              </a:spcAft>
              <a:defRPr/>
            </a:pPr>
            <a:r>
              <a:rPr lang="fr-FR" sz="2700" dirty="0" smtClean="0"/>
              <a:t>Des sites : </a:t>
            </a:r>
            <a:r>
              <a:rPr lang="fr-FR" sz="2700" dirty="0" smtClean="0">
                <a:hlinkClick r:id="rId2"/>
              </a:rPr>
              <a:t>www.britishcouncil.org/fr/france.htm</a:t>
            </a:r>
            <a:r>
              <a:rPr lang="fr-FR" sz="2700" dirty="0" smtClean="0"/>
              <a:t>, </a:t>
            </a:r>
            <a:r>
              <a:rPr lang="fr-FR" sz="2700" dirty="0" smtClean="0">
                <a:hlinkClick r:id="rId3"/>
              </a:rPr>
              <a:t>www.ucas.com</a:t>
            </a:r>
            <a:r>
              <a:rPr lang="fr-FR" sz="2700" dirty="0" smtClean="0"/>
              <a:t>, </a:t>
            </a:r>
            <a:r>
              <a:rPr lang="fr-FR" sz="2700" dirty="0" smtClean="0">
                <a:hlinkClick r:id="rId4"/>
              </a:rPr>
              <a:t>www.postgrad.hobsons.com</a:t>
            </a:r>
            <a:r>
              <a:rPr lang="fr-FR" sz="2700" dirty="0" smtClean="0"/>
              <a:t>, </a:t>
            </a:r>
          </a:p>
        </p:txBody>
      </p:sp>
      <p:sp>
        <p:nvSpPr>
          <p:cNvPr id="43011" name="Titre 2"/>
          <p:cNvSpPr>
            <a:spLocks noGrp="1"/>
          </p:cNvSpPr>
          <p:nvPr>
            <p:ph type="title"/>
          </p:nvPr>
        </p:nvSpPr>
        <p:spPr/>
        <p:txBody>
          <a:bodyPr>
            <a:normAutofit/>
          </a:bodyPr>
          <a:lstStyle/>
          <a:p>
            <a:pPr algn="ctr" eaLnBrk="1" hangingPunct="1"/>
            <a:r>
              <a:rPr lang="fr-FR" altLang="fr-FR" sz="2800" b="1" dirty="0" smtClean="0"/>
              <a:t>Etudes au Royaume-Uni</a:t>
            </a:r>
          </a:p>
        </p:txBody>
      </p:sp>
      <p:pic>
        <p:nvPicPr>
          <p:cNvPr id="43012" name="Imag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165974" y="365126"/>
            <a:ext cx="158273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652319"/>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2"/>
          <p:cNvPicPr>
            <a:picLocks noChangeAspect="1"/>
          </p:cNvPicPr>
          <p:nvPr/>
        </p:nvPicPr>
        <p:blipFill>
          <a:blip r:embed="rId2" cstate="email">
            <a:extLst>
              <a:ext uri="{28A0092B-C50C-407E-A947-70E740481C1C}">
                <a14:useLocalDpi xmlns:a14="http://schemas.microsoft.com/office/drawing/2010/main" val="0"/>
              </a:ext>
            </a:extLst>
          </a:blip>
          <a:srcRect t="15302" r="587" b="12891"/>
          <a:stretch>
            <a:fillRect/>
          </a:stretch>
        </p:blipFill>
        <p:spPr bwMode="auto">
          <a:xfrm flipH="1">
            <a:off x="971550" y="333375"/>
            <a:ext cx="1089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93301" y="5982438"/>
            <a:ext cx="3431833" cy="646331"/>
          </a:xfrm>
          <a:prstGeom prst="rect">
            <a:avLst/>
          </a:prstGeom>
        </p:spPr>
        <p:txBody>
          <a:bodyPr wrap="square">
            <a:spAutoFit/>
          </a:bodyPr>
          <a:lstStyle/>
          <a:p>
            <a:r>
              <a:rPr lang="fr-FR" dirty="0">
                <a:hlinkClick r:id="rId3"/>
              </a:rPr>
              <a:t>https://www.ucas.com</a:t>
            </a:r>
            <a:r>
              <a:rPr lang="fr-FR" dirty="0">
                <a:solidFill>
                  <a:schemeClr val="bg1"/>
                </a:solidFill>
                <a:hlinkClick r:id="rId3"/>
              </a:rPr>
              <a:t>/?theme=apply&amp;tile=tile-</a:t>
            </a:r>
            <a:r>
              <a:rPr lang="fr-FR" dirty="0" smtClean="0">
                <a:solidFill>
                  <a:schemeClr val="bg1"/>
                </a:solidFill>
                <a:hlinkClick r:id="rId3"/>
              </a:rPr>
              <a:t>246</a:t>
            </a:r>
            <a:r>
              <a:rPr lang="fr-FR" dirty="0" smtClean="0">
                <a:solidFill>
                  <a:schemeClr val="bg1"/>
                </a:solidFill>
              </a:rPr>
              <a:t> </a:t>
            </a:r>
            <a:endParaRPr lang="fr-FR" dirty="0">
              <a:solidFill>
                <a:schemeClr val="bg1"/>
              </a:solidFill>
            </a:endParaRPr>
          </a:p>
        </p:txBody>
      </p:sp>
      <p:pic>
        <p:nvPicPr>
          <p:cNvPr id="11" name="Image 10" descr="Capture d’écran 2017-03-01 à 16.30.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286" y="4204438"/>
            <a:ext cx="3149600" cy="1778000"/>
          </a:xfrm>
          <a:prstGeom prst="rect">
            <a:avLst/>
          </a:prstGeom>
        </p:spPr>
      </p:pic>
      <p:pic>
        <p:nvPicPr>
          <p:cNvPr id="13" name="Image 12" descr="Capture d’écran 2017-03-01 à 16.41.4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070829" cy="6857999"/>
          </a:xfrm>
          <a:prstGeom prst="rect">
            <a:avLst/>
          </a:prstGeom>
        </p:spPr>
      </p:pic>
      <p:pic>
        <p:nvPicPr>
          <p:cNvPr id="9" name="Image 8" descr="Capture d’écran 2017-03-01 à 16.19.30.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13504" y="333375"/>
            <a:ext cx="4130496" cy="3304965"/>
          </a:xfrm>
          <a:prstGeom prst="rect">
            <a:avLst/>
          </a:prstGeom>
        </p:spPr>
      </p:pic>
    </p:spTree>
    <p:extLst>
      <p:ext uri="{BB962C8B-B14F-4D97-AF65-F5344CB8AC3E}">
        <p14:creationId xmlns:p14="http://schemas.microsoft.com/office/powerpoint/2010/main" val="12883341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altLang="fr-FR" sz="2800" b="1" dirty="0" smtClean="0">
                <a:solidFill>
                  <a:prstClr val="black"/>
                </a:solidFill>
              </a:rPr>
              <a:t>Etudes </a:t>
            </a:r>
            <a:r>
              <a:rPr lang="fr-FR" altLang="fr-FR" sz="2800" b="1" dirty="0">
                <a:solidFill>
                  <a:prstClr val="black"/>
                </a:solidFill>
              </a:rPr>
              <a:t>au Royaume-Uni</a:t>
            </a:r>
            <a:endParaRPr lang="fr-FR" sz="2800" b="1" dirty="0"/>
          </a:p>
        </p:txBody>
      </p:sp>
      <p:sp>
        <p:nvSpPr>
          <p:cNvPr id="3" name="Espace réservé du contenu 2"/>
          <p:cNvSpPr>
            <a:spLocks noGrp="1"/>
          </p:cNvSpPr>
          <p:nvPr>
            <p:ph idx="1"/>
          </p:nvPr>
        </p:nvSpPr>
        <p:spPr>
          <a:xfrm>
            <a:off x="368490" y="1583140"/>
            <a:ext cx="8146860" cy="5022376"/>
          </a:xfrm>
        </p:spPr>
        <p:txBody>
          <a:bodyPr>
            <a:normAutofit fontScale="85000" lnSpcReduction="10000"/>
          </a:bodyPr>
          <a:lstStyle/>
          <a:p>
            <a:pPr marL="0" indent="0">
              <a:lnSpc>
                <a:spcPct val="80000"/>
              </a:lnSpc>
              <a:buNone/>
            </a:pPr>
            <a:r>
              <a:rPr lang="fr-FR" b="1" dirty="0" smtClean="0">
                <a:latin typeface="+mj-lt"/>
              </a:rPr>
              <a:t>Sites utiles : </a:t>
            </a:r>
            <a:endParaRPr lang="fr-FR" b="1" dirty="0" smtClean="0">
              <a:latin typeface="+mj-lt"/>
              <a:hlinkClick r:id="rId2"/>
            </a:endParaRPr>
          </a:p>
          <a:p>
            <a:pPr marL="0" indent="0">
              <a:lnSpc>
                <a:spcPct val="150000"/>
              </a:lnSpc>
              <a:buNone/>
            </a:pPr>
            <a:r>
              <a:rPr lang="fr-FR" sz="1800" dirty="0" smtClean="0">
                <a:latin typeface="+mj-lt"/>
                <a:hlinkClick r:id="rId2"/>
              </a:rPr>
              <a:t>www.ucas.com</a:t>
            </a:r>
            <a:r>
              <a:rPr lang="fr-FR" sz="1800" dirty="0">
                <a:latin typeface="+mj-lt"/>
                <a:hlinkClick r:id="rId2"/>
              </a:rPr>
              <a:t/>
            </a:r>
            <a:br>
              <a:rPr lang="fr-FR" sz="1800" dirty="0">
                <a:latin typeface="+mj-lt"/>
                <a:hlinkClick r:id="rId2"/>
              </a:rPr>
            </a:br>
            <a:r>
              <a:rPr lang="fr-FR" sz="1800" dirty="0">
                <a:latin typeface="+mj-lt"/>
              </a:rPr>
              <a:t>s’inscrire dans l’enseignement supérieur au </a:t>
            </a:r>
            <a:r>
              <a:rPr lang="fr-FR" sz="1800" dirty="0" smtClean="0">
                <a:latin typeface="+mj-lt"/>
              </a:rPr>
              <a:t>RU</a:t>
            </a:r>
          </a:p>
          <a:p>
            <a:pPr marL="0" indent="0">
              <a:lnSpc>
                <a:spcPct val="150000"/>
              </a:lnSpc>
              <a:buNone/>
            </a:pPr>
            <a:r>
              <a:rPr lang="fr-FR" sz="1800" dirty="0" smtClean="0">
                <a:latin typeface="+mj-lt"/>
                <a:hlinkClick r:id="rId3"/>
              </a:rPr>
              <a:t>www.gov.uk/student-finance/eu-students</a:t>
            </a:r>
            <a:r>
              <a:rPr lang="fr-FR" sz="1800" dirty="0" smtClean="0">
                <a:latin typeface="+mj-lt"/>
              </a:rPr>
              <a:t> </a:t>
            </a:r>
            <a:br>
              <a:rPr lang="fr-FR" sz="1800" dirty="0" smtClean="0">
                <a:latin typeface="+mj-lt"/>
              </a:rPr>
            </a:br>
            <a:r>
              <a:rPr lang="fr-FR" sz="1800" dirty="0" smtClean="0">
                <a:latin typeface="+mj-lt"/>
              </a:rPr>
              <a:t>faire la demande d’un prêt pour les frais de scolarité en Angleterre « </a:t>
            </a:r>
            <a:r>
              <a:rPr lang="fr-FR" sz="1800" dirty="0" err="1" smtClean="0">
                <a:latin typeface="+mj-lt"/>
              </a:rPr>
              <a:t>tuition</a:t>
            </a:r>
            <a:r>
              <a:rPr lang="fr-FR" sz="1800" dirty="0" smtClean="0">
                <a:latin typeface="+mj-lt"/>
              </a:rPr>
              <a:t> </a:t>
            </a:r>
            <a:r>
              <a:rPr lang="fr-FR" sz="1800" dirty="0" err="1" smtClean="0">
                <a:latin typeface="+mj-lt"/>
              </a:rPr>
              <a:t>fees</a:t>
            </a:r>
            <a:r>
              <a:rPr lang="fr-FR" sz="1800" dirty="0" smtClean="0">
                <a:latin typeface="+mj-lt"/>
              </a:rPr>
              <a:t> </a:t>
            </a:r>
            <a:r>
              <a:rPr lang="fr-FR" sz="1800" dirty="0" err="1" smtClean="0">
                <a:latin typeface="+mj-lt"/>
              </a:rPr>
              <a:t>loan</a:t>
            </a:r>
            <a:r>
              <a:rPr lang="fr-FR" sz="1800" dirty="0" smtClean="0">
                <a:latin typeface="+mj-lt"/>
              </a:rPr>
              <a:t> »</a:t>
            </a:r>
            <a:endParaRPr lang="fr-FR" sz="1800" dirty="0">
              <a:latin typeface="+mj-lt"/>
              <a:hlinkClick r:id=""/>
            </a:endParaRPr>
          </a:p>
          <a:p>
            <a:pPr marL="0" indent="0">
              <a:lnSpc>
                <a:spcPct val="150000"/>
              </a:lnSpc>
              <a:buNone/>
            </a:pPr>
            <a:r>
              <a:rPr lang="fr-FR" sz="1800" dirty="0">
                <a:latin typeface="+mj-lt"/>
                <a:hlinkClick r:id=""/>
              </a:rPr>
              <a:t>https://study-</a:t>
            </a:r>
            <a:r>
              <a:rPr lang="fr-FR" sz="1800" dirty="0" smtClean="0">
                <a:latin typeface="+mj-lt"/>
                <a:hlinkClick r:id=""/>
              </a:rPr>
              <a:t>uk.britishcouncil.org</a:t>
            </a:r>
            <a:r>
              <a:rPr lang="fr-FR" sz="1800" dirty="0">
                <a:latin typeface="+mj-lt"/>
                <a:hlinkClick r:id=""/>
              </a:rPr>
              <a:t/>
            </a:r>
            <a:br>
              <a:rPr lang="fr-FR" sz="1800" dirty="0">
                <a:latin typeface="+mj-lt"/>
                <a:hlinkClick r:id=""/>
              </a:rPr>
            </a:br>
            <a:r>
              <a:rPr lang="fr-FR" sz="1800" dirty="0">
                <a:latin typeface="+mj-lt"/>
              </a:rPr>
              <a:t>s’informer sur </a:t>
            </a:r>
            <a:r>
              <a:rPr lang="fr-FR" sz="1800" dirty="0" smtClean="0">
                <a:latin typeface="+mj-lt"/>
              </a:rPr>
              <a:t>les études au </a:t>
            </a:r>
            <a:r>
              <a:rPr lang="fr-FR" sz="1800" dirty="0">
                <a:latin typeface="+mj-lt"/>
              </a:rPr>
              <a:t>RU (en </a:t>
            </a:r>
            <a:r>
              <a:rPr lang="fr-FR" sz="1800" dirty="0" smtClean="0">
                <a:latin typeface="+mj-lt"/>
              </a:rPr>
              <a:t>anglais)</a:t>
            </a:r>
            <a:endParaRPr lang="fr-FR" sz="1800" dirty="0">
              <a:latin typeface="+mj-lt"/>
              <a:hlinkClick r:id=""/>
            </a:endParaRPr>
          </a:p>
          <a:p>
            <a:pPr marL="0" indent="0">
              <a:lnSpc>
                <a:spcPct val="150000"/>
              </a:lnSpc>
              <a:buNone/>
            </a:pPr>
            <a:r>
              <a:rPr lang="fr-FR" sz="1800" dirty="0">
                <a:latin typeface="+mj-lt"/>
                <a:hlinkClick r:id=""/>
              </a:rPr>
              <a:t>https://nationalcareersservice.direct.gov.uk/Pages/Home.aspx</a:t>
            </a:r>
            <a:br>
              <a:rPr lang="fr-FR" sz="1800" dirty="0">
                <a:latin typeface="+mj-lt"/>
                <a:hlinkClick r:id=""/>
              </a:rPr>
            </a:br>
            <a:r>
              <a:rPr lang="fr-FR" sz="1800" dirty="0">
                <a:latin typeface="+mj-lt"/>
              </a:rPr>
              <a:t>le site national sur l’orientation au </a:t>
            </a:r>
            <a:r>
              <a:rPr lang="fr-FR" sz="1800" dirty="0" smtClean="0">
                <a:latin typeface="+mj-lt"/>
              </a:rPr>
              <a:t>RU</a:t>
            </a:r>
          </a:p>
          <a:p>
            <a:pPr marL="0" indent="0">
              <a:lnSpc>
                <a:spcPct val="150000"/>
              </a:lnSpc>
              <a:buNone/>
            </a:pPr>
            <a:r>
              <a:rPr lang="fr-FR" sz="1800" dirty="0" smtClean="0">
                <a:latin typeface="+mj-lt"/>
                <a:hlinkClick r:id=""/>
              </a:rPr>
              <a:t>www.studyinscotland.org</a:t>
            </a:r>
            <a:r>
              <a:rPr lang="fr-FR" sz="1800" dirty="0">
                <a:latin typeface="+mj-lt"/>
                <a:hlinkClick r:id=""/>
              </a:rPr>
              <a:t>/</a:t>
            </a:r>
            <a:r>
              <a:rPr lang="fr-FR" sz="1800" dirty="0">
                <a:latin typeface="+mj-lt"/>
              </a:rPr>
              <a:t> </a:t>
            </a:r>
            <a:br>
              <a:rPr lang="fr-FR" sz="1800" dirty="0">
                <a:latin typeface="+mj-lt"/>
              </a:rPr>
            </a:br>
            <a:r>
              <a:rPr lang="fr-FR" sz="1800" dirty="0">
                <a:latin typeface="+mj-lt"/>
              </a:rPr>
              <a:t>s’informer sur les études en </a:t>
            </a:r>
            <a:r>
              <a:rPr lang="fr-FR" sz="1800" dirty="0" smtClean="0">
                <a:latin typeface="+mj-lt"/>
              </a:rPr>
              <a:t>Ecosse</a:t>
            </a:r>
          </a:p>
          <a:p>
            <a:pPr marL="0" indent="0">
              <a:lnSpc>
                <a:spcPct val="150000"/>
              </a:lnSpc>
              <a:buNone/>
            </a:pPr>
            <a:r>
              <a:rPr lang="fr-FR" sz="1800" dirty="0">
                <a:latin typeface="+mj-lt"/>
                <a:hlinkClick r:id="rId4"/>
              </a:rPr>
              <a:t>www.thecompleteuniversityguide.co.uk</a:t>
            </a:r>
            <a:r>
              <a:rPr lang="fr-FR" sz="1800" dirty="0">
                <a:latin typeface="+mj-lt"/>
              </a:rPr>
              <a:t> , </a:t>
            </a:r>
            <a:r>
              <a:rPr lang="fr-FR" sz="1800" dirty="0" smtClean="0">
                <a:latin typeface="+mj-lt"/>
                <a:hlinkClick r:id="rId5"/>
              </a:rPr>
              <a:t>www.timeshighereducation.com</a:t>
            </a:r>
            <a:endParaRPr lang="fr-FR" sz="1800" dirty="0" smtClean="0">
              <a:latin typeface="+mj-lt"/>
            </a:endParaRPr>
          </a:p>
          <a:p>
            <a:pPr marL="0" indent="0">
              <a:lnSpc>
                <a:spcPct val="150000"/>
              </a:lnSpc>
              <a:buNone/>
            </a:pPr>
            <a:r>
              <a:rPr lang="fr-FR" sz="1800" dirty="0" smtClean="0">
                <a:latin typeface="+mj-lt"/>
              </a:rPr>
              <a:t>classements des universités</a:t>
            </a:r>
            <a:endParaRPr lang="fr-FR" sz="1800" dirty="0">
              <a:latin typeface="+mj-lt"/>
            </a:endParaRPr>
          </a:p>
          <a:p>
            <a:pPr>
              <a:lnSpc>
                <a:spcPct val="80000"/>
              </a:lnSpc>
            </a:pPr>
            <a:endParaRPr lang="fr-FR" dirty="0">
              <a:latin typeface="+mj-lt"/>
              <a:hlinkClick r:id=""/>
            </a:endParaRPr>
          </a:p>
          <a:p>
            <a:endParaRPr lang="fr-FR" dirty="0"/>
          </a:p>
        </p:txBody>
      </p:sp>
      <p:pic>
        <p:nvPicPr>
          <p:cNvPr id="4" name="Image 2"/>
          <p:cNvPicPr>
            <a:picLocks noChangeAspect="1"/>
          </p:cNvPicPr>
          <p:nvPr/>
        </p:nvPicPr>
        <p:blipFill>
          <a:blip r:embed="rId6" cstate="email">
            <a:extLst>
              <a:ext uri="{28A0092B-C50C-407E-A947-70E740481C1C}">
                <a14:useLocalDpi xmlns:a14="http://schemas.microsoft.com/office/drawing/2010/main" val="0"/>
              </a:ext>
            </a:extLst>
          </a:blip>
          <a:srcRect t="15302" r="587" b="12891"/>
          <a:stretch>
            <a:fillRect/>
          </a:stretch>
        </p:blipFill>
        <p:spPr bwMode="auto">
          <a:xfrm flipH="1">
            <a:off x="7072099" y="665957"/>
            <a:ext cx="1089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335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049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92787" y="3775627"/>
            <a:ext cx="1898341" cy="126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Line 19"/>
          <p:cNvSpPr>
            <a:spLocks noChangeShapeType="1"/>
          </p:cNvSpPr>
          <p:nvPr/>
        </p:nvSpPr>
        <p:spPr bwMode="auto">
          <a:xfrm flipH="1">
            <a:off x="2665378" y="5142846"/>
            <a:ext cx="561423" cy="74816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23" name="Line 22"/>
          <p:cNvSpPr>
            <a:spLocks noChangeShapeType="1"/>
          </p:cNvSpPr>
          <p:nvPr/>
        </p:nvSpPr>
        <p:spPr bwMode="auto">
          <a:xfrm flipH="1">
            <a:off x="2169109" y="4625992"/>
            <a:ext cx="1057693" cy="1425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24" name="Line 23"/>
          <p:cNvSpPr>
            <a:spLocks noChangeShapeType="1"/>
          </p:cNvSpPr>
          <p:nvPr/>
        </p:nvSpPr>
        <p:spPr bwMode="auto">
          <a:xfrm flipH="1" flipV="1">
            <a:off x="2178018" y="3287574"/>
            <a:ext cx="1005861" cy="6090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25" name="Rectangle 8"/>
          <p:cNvSpPr>
            <a:spLocks noChangeArrowheads="1"/>
          </p:cNvSpPr>
          <p:nvPr/>
        </p:nvSpPr>
        <p:spPr bwMode="auto">
          <a:xfrm>
            <a:off x="644929" y="4241302"/>
            <a:ext cx="1469108" cy="1054455"/>
          </a:xfrm>
          <a:prstGeom prst="rect">
            <a:avLst/>
          </a:prstGeom>
          <a:gradFill rotWithShape="0">
            <a:gsLst>
              <a:gs pos="0">
                <a:srgbClr val="E3F1FF"/>
              </a:gs>
              <a:gs pos="100000">
                <a:srgbClr val="99CCFF"/>
              </a:gs>
            </a:gsLst>
            <a:lin ang="54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Duale </a:t>
            </a:r>
          </a:p>
          <a:p>
            <a:pPr algn="ctr"/>
            <a:r>
              <a:rPr lang="de-DE" altLang="fr-FR" sz="1632" dirty="0"/>
              <a:t>Hochschule</a:t>
            </a:r>
          </a:p>
          <a:p>
            <a:pPr algn="ctr"/>
            <a:r>
              <a:rPr lang="de-DE" altLang="fr-FR" sz="1020" dirty="0" err="1"/>
              <a:t>études</a:t>
            </a:r>
            <a:r>
              <a:rPr lang="de-DE" altLang="fr-FR" sz="1020" dirty="0"/>
              <a:t> en </a:t>
            </a:r>
            <a:r>
              <a:rPr lang="de-DE" altLang="fr-FR" sz="1020" dirty="0" err="1"/>
              <a:t>alternance</a:t>
            </a:r>
            <a:endParaRPr lang="de-DE" altLang="fr-FR" sz="1020" dirty="0"/>
          </a:p>
        </p:txBody>
      </p:sp>
      <p:sp>
        <p:nvSpPr>
          <p:cNvPr id="9226" name="Rectangle 9"/>
          <p:cNvSpPr>
            <a:spLocks noChangeArrowheads="1"/>
          </p:cNvSpPr>
          <p:nvPr/>
        </p:nvSpPr>
        <p:spPr bwMode="auto">
          <a:xfrm>
            <a:off x="3800191" y="5820553"/>
            <a:ext cx="2278982" cy="824451"/>
          </a:xfrm>
          <a:prstGeom prst="rect">
            <a:avLst/>
          </a:prstGeom>
          <a:gradFill rotWithShape="0">
            <a:gsLst>
              <a:gs pos="0">
                <a:srgbClr val="E3F1FF"/>
              </a:gs>
              <a:gs pos="100000">
                <a:srgbClr val="99CCFF"/>
              </a:gs>
            </a:gsLst>
            <a:lin ang="54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Hochschulen für </a:t>
            </a:r>
          </a:p>
          <a:p>
            <a:pPr algn="ctr"/>
            <a:r>
              <a:rPr lang="de-DE" altLang="fr-FR" sz="1632" dirty="0"/>
              <a:t>öffentlichen Dienst</a:t>
            </a:r>
          </a:p>
          <a:p>
            <a:pPr algn="ctr"/>
            <a:r>
              <a:rPr lang="de-DE" altLang="fr-FR" sz="1020" dirty="0"/>
              <a:t>(</a:t>
            </a:r>
            <a:r>
              <a:rPr lang="de-DE" altLang="fr-FR" sz="1020" dirty="0" err="1"/>
              <a:t>fonction</a:t>
            </a:r>
            <a:r>
              <a:rPr lang="de-DE" altLang="fr-FR" sz="1020" dirty="0"/>
              <a:t> </a:t>
            </a:r>
            <a:r>
              <a:rPr lang="de-DE" altLang="fr-FR" sz="1020" dirty="0" err="1"/>
              <a:t>publique</a:t>
            </a:r>
            <a:r>
              <a:rPr lang="de-DE" altLang="fr-FR" sz="1020" dirty="0"/>
              <a:t>)</a:t>
            </a:r>
          </a:p>
        </p:txBody>
      </p:sp>
      <p:sp>
        <p:nvSpPr>
          <p:cNvPr id="9229" name="Line 18"/>
          <p:cNvSpPr>
            <a:spLocks noChangeShapeType="1"/>
          </p:cNvSpPr>
          <p:nvPr/>
        </p:nvSpPr>
        <p:spPr bwMode="auto">
          <a:xfrm>
            <a:off x="4535143" y="5142845"/>
            <a:ext cx="549093" cy="6397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32" name="Line 2"/>
          <p:cNvSpPr>
            <a:spLocks noChangeShapeType="1"/>
          </p:cNvSpPr>
          <p:nvPr/>
        </p:nvSpPr>
        <p:spPr bwMode="auto">
          <a:xfrm>
            <a:off x="4942112" y="4974843"/>
            <a:ext cx="1674816" cy="2915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33" name="Line 3"/>
          <p:cNvSpPr>
            <a:spLocks noChangeShapeType="1"/>
          </p:cNvSpPr>
          <p:nvPr/>
        </p:nvSpPr>
        <p:spPr bwMode="auto">
          <a:xfrm flipV="1">
            <a:off x="5054337" y="3740397"/>
            <a:ext cx="1961511" cy="7224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9234" name="Rectangle 10"/>
          <p:cNvSpPr>
            <a:spLocks noChangeArrowheads="1"/>
          </p:cNvSpPr>
          <p:nvPr/>
        </p:nvSpPr>
        <p:spPr bwMode="auto">
          <a:xfrm>
            <a:off x="7125911" y="3445199"/>
            <a:ext cx="1969610" cy="660856"/>
          </a:xfrm>
          <a:prstGeom prst="rect">
            <a:avLst/>
          </a:prstGeom>
          <a:gradFill rotWithShape="1">
            <a:gsLst>
              <a:gs pos="0">
                <a:srgbClr val="FFDE80"/>
              </a:gs>
              <a:gs pos="50000">
                <a:srgbClr val="FFE8B3"/>
              </a:gs>
              <a:gs pos="100000">
                <a:srgbClr val="FFF3DA"/>
              </a:gs>
            </a:gsLst>
            <a:lin ang="162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Kunsthochschule</a:t>
            </a:r>
          </a:p>
          <a:p>
            <a:pPr algn="ctr"/>
            <a:r>
              <a:rPr lang="de-DE" altLang="fr-FR" sz="1020" dirty="0" err="1"/>
              <a:t>écoles</a:t>
            </a:r>
            <a:r>
              <a:rPr lang="de-DE" altLang="fr-FR" sz="1020" dirty="0"/>
              <a:t> </a:t>
            </a:r>
            <a:r>
              <a:rPr lang="de-DE" altLang="fr-FR" sz="1020" dirty="0" err="1"/>
              <a:t>d‘art</a:t>
            </a:r>
            <a:r>
              <a:rPr lang="de-DE" altLang="fr-FR" sz="1020" dirty="0"/>
              <a:t> et </a:t>
            </a:r>
            <a:r>
              <a:rPr lang="de-DE" altLang="fr-FR" sz="1020" dirty="0" err="1"/>
              <a:t>d‘architecture</a:t>
            </a:r>
            <a:endParaRPr lang="de-DE" altLang="fr-FR" sz="1020" dirty="0"/>
          </a:p>
        </p:txBody>
      </p:sp>
      <p:sp>
        <p:nvSpPr>
          <p:cNvPr id="9235" name="Rectangle 11"/>
          <p:cNvSpPr>
            <a:spLocks noChangeArrowheads="1"/>
          </p:cNvSpPr>
          <p:nvPr/>
        </p:nvSpPr>
        <p:spPr bwMode="auto">
          <a:xfrm>
            <a:off x="6616928" y="4852756"/>
            <a:ext cx="2188675" cy="886001"/>
          </a:xfrm>
          <a:prstGeom prst="rect">
            <a:avLst/>
          </a:prstGeom>
          <a:gradFill rotWithShape="1">
            <a:gsLst>
              <a:gs pos="0">
                <a:srgbClr val="FFDE80"/>
              </a:gs>
              <a:gs pos="50000">
                <a:srgbClr val="FFE8B3"/>
              </a:gs>
              <a:gs pos="100000">
                <a:srgbClr val="FFF3DA"/>
              </a:gs>
            </a:gsLst>
            <a:lin ang="162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a:t>Pädagogische </a:t>
            </a:r>
          </a:p>
          <a:p>
            <a:pPr algn="ctr"/>
            <a:r>
              <a:rPr lang="de-DE" altLang="fr-FR" sz="1632" dirty="0"/>
              <a:t>Hochschule</a:t>
            </a:r>
          </a:p>
          <a:p>
            <a:pPr algn="ctr"/>
            <a:r>
              <a:rPr lang="de-DE" altLang="fr-FR" sz="1020" dirty="0" smtClean="0"/>
              <a:t> </a:t>
            </a:r>
            <a:r>
              <a:rPr lang="fr-FR" altLang="fr-FR" sz="1020" dirty="0"/>
              <a:t>Métiers de l’enseignement </a:t>
            </a:r>
            <a:br>
              <a:rPr lang="fr-FR" altLang="fr-FR" sz="1020" dirty="0"/>
            </a:br>
            <a:r>
              <a:rPr lang="fr-FR" altLang="fr-FR" sz="1020" dirty="0"/>
              <a:t>et de la formation</a:t>
            </a:r>
            <a:r>
              <a:rPr lang="de-DE" altLang="fr-FR" sz="1020" dirty="0"/>
              <a:t> </a:t>
            </a:r>
          </a:p>
        </p:txBody>
      </p:sp>
      <p:sp>
        <p:nvSpPr>
          <p:cNvPr id="9236" name="Rectangle 12"/>
          <p:cNvSpPr>
            <a:spLocks noChangeArrowheads="1"/>
          </p:cNvSpPr>
          <p:nvPr/>
        </p:nvSpPr>
        <p:spPr bwMode="auto">
          <a:xfrm>
            <a:off x="5190423" y="2154505"/>
            <a:ext cx="2438675" cy="735364"/>
          </a:xfrm>
          <a:prstGeom prst="rect">
            <a:avLst/>
          </a:prstGeom>
          <a:gradFill rotWithShape="1">
            <a:gsLst>
              <a:gs pos="0">
                <a:srgbClr val="FFDE80"/>
              </a:gs>
              <a:gs pos="50000">
                <a:srgbClr val="FFE8B3"/>
              </a:gs>
              <a:gs pos="100000">
                <a:srgbClr val="FFF3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32" dirty="0" smtClean="0"/>
              <a:t>Universität/</a:t>
            </a:r>
          </a:p>
          <a:p>
            <a:pPr algn="ctr"/>
            <a:r>
              <a:rPr lang="de-DE" altLang="fr-FR" sz="1632" dirty="0" smtClean="0"/>
              <a:t>Technische Universität</a:t>
            </a:r>
            <a:endParaRPr lang="de-DE" altLang="fr-FR" sz="1632" dirty="0"/>
          </a:p>
        </p:txBody>
      </p:sp>
      <p:sp>
        <p:nvSpPr>
          <p:cNvPr id="9237" name="Line 24"/>
          <p:cNvSpPr>
            <a:spLocks noChangeShapeType="1"/>
          </p:cNvSpPr>
          <p:nvPr/>
        </p:nvSpPr>
        <p:spPr bwMode="auto">
          <a:xfrm flipV="1">
            <a:off x="4623022" y="2993289"/>
            <a:ext cx="1156498" cy="7645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sz="1837"/>
          </a:p>
        </p:txBody>
      </p:sp>
      <p:sp>
        <p:nvSpPr>
          <p:cNvPr id="31" name="Rectangle 13"/>
          <p:cNvSpPr>
            <a:spLocks noChangeArrowheads="1"/>
          </p:cNvSpPr>
          <p:nvPr/>
        </p:nvSpPr>
        <p:spPr bwMode="auto">
          <a:xfrm>
            <a:off x="389106" y="2468179"/>
            <a:ext cx="2672723" cy="799657"/>
          </a:xfrm>
          <a:prstGeom prst="rect">
            <a:avLst/>
          </a:prstGeom>
          <a:gradFill rotWithShape="1">
            <a:gsLst>
              <a:gs pos="0">
                <a:srgbClr val="FFDE80"/>
              </a:gs>
              <a:gs pos="50000">
                <a:srgbClr val="FFE8B3"/>
              </a:gs>
              <a:gs pos="100000">
                <a:srgbClr val="FFF3DA"/>
              </a:gs>
            </a:gsLst>
            <a:lin ang="16200000" scaled="1"/>
          </a:gradFill>
          <a:ln w="9525">
            <a:solidFill>
              <a:schemeClr val="bg1"/>
            </a:solidFill>
            <a:miter lim="800000"/>
            <a:headEnd/>
            <a:tailEnd/>
          </a:ln>
        </p:spPr>
        <p:txBody>
          <a:bodyPr wrap="none" lIns="93277" tIns="46638" rIns="93277" bIns="46638"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400" dirty="0"/>
              <a:t>(Fach-)</a:t>
            </a:r>
            <a:r>
              <a:rPr lang="de-DE" altLang="fr-FR" sz="1400" dirty="0" smtClean="0"/>
              <a:t>Hochschule</a:t>
            </a:r>
          </a:p>
          <a:p>
            <a:pPr algn="ctr"/>
            <a:r>
              <a:rPr lang="de-DE" altLang="fr-FR" sz="1400" dirty="0" smtClean="0"/>
              <a:t>University </a:t>
            </a:r>
            <a:r>
              <a:rPr lang="de-DE" altLang="fr-FR" sz="1400" dirty="0" err="1" smtClean="0"/>
              <a:t>of</a:t>
            </a:r>
            <a:r>
              <a:rPr lang="de-DE" altLang="fr-FR" sz="1400" dirty="0" smtClean="0"/>
              <a:t> Applied </a:t>
            </a:r>
            <a:r>
              <a:rPr lang="de-DE" altLang="fr-FR" sz="1400" dirty="0" err="1" smtClean="0"/>
              <a:t>Sciences</a:t>
            </a:r>
            <a:endParaRPr lang="de-DE" altLang="fr-FR" sz="1400" dirty="0"/>
          </a:p>
          <a:p>
            <a:pPr algn="ctr"/>
            <a:r>
              <a:rPr lang="de-DE" altLang="fr-FR" sz="1020" dirty="0" err="1"/>
              <a:t>université</a:t>
            </a:r>
            <a:r>
              <a:rPr lang="de-DE" altLang="fr-FR" sz="1020" dirty="0"/>
              <a:t> de </a:t>
            </a:r>
            <a:r>
              <a:rPr lang="de-DE" altLang="fr-FR" sz="1020" dirty="0" err="1"/>
              <a:t>sciences</a:t>
            </a:r>
            <a:r>
              <a:rPr lang="de-DE" altLang="fr-FR" sz="1020" dirty="0"/>
              <a:t> </a:t>
            </a:r>
            <a:r>
              <a:rPr lang="de-DE" altLang="fr-FR" sz="1020" dirty="0" err="1"/>
              <a:t>appliquées</a:t>
            </a:r>
            <a:endParaRPr lang="de-DE" altLang="fr-FR" sz="1020" dirty="0"/>
          </a:p>
        </p:txBody>
      </p:sp>
      <p:sp>
        <p:nvSpPr>
          <p:cNvPr id="33" name="Rectangle 5"/>
          <p:cNvSpPr>
            <a:spLocks noChangeArrowheads="1"/>
          </p:cNvSpPr>
          <p:nvPr/>
        </p:nvSpPr>
        <p:spPr bwMode="auto">
          <a:xfrm>
            <a:off x="1011676" y="5891012"/>
            <a:ext cx="1581571" cy="762901"/>
          </a:xfrm>
          <a:prstGeom prst="rect">
            <a:avLst/>
          </a:prstGeom>
          <a:gradFill rotWithShape="0">
            <a:gsLst>
              <a:gs pos="0">
                <a:srgbClr val="E3F1FF"/>
              </a:gs>
              <a:gs pos="100000">
                <a:srgbClr val="99CCFF"/>
              </a:gs>
            </a:gsLst>
            <a:lin ang="5400000" scaled="1"/>
          </a:gradFill>
          <a:ln w="9525">
            <a:solidFill>
              <a:schemeClr val="bg1"/>
            </a:solidFill>
            <a:miter lim="800000"/>
            <a:headEnd/>
            <a:tailEnd/>
          </a:ln>
        </p:spPr>
        <p:txBody>
          <a:bodyPr wrap="none" lIns="91420" tIns="45710" rIns="91420" bIns="45710"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de-DE" altLang="fr-FR" sz="1600" dirty="0"/>
              <a:t>Betriebliche</a:t>
            </a:r>
          </a:p>
          <a:p>
            <a:pPr algn="ctr"/>
            <a:r>
              <a:rPr lang="de-DE" altLang="fr-FR" sz="1600" dirty="0"/>
              <a:t>Ausbildung</a:t>
            </a:r>
          </a:p>
          <a:p>
            <a:pPr algn="ctr"/>
            <a:r>
              <a:rPr lang="de-DE" altLang="fr-FR" sz="1000" dirty="0" err="1"/>
              <a:t>apprentissage</a:t>
            </a:r>
            <a:endParaRPr lang="de-DE" altLang="fr-FR" sz="1000" dirty="0"/>
          </a:p>
          <a:p>
            <a:pPr algn="ctr"/>
            <a:r>
              <a:rPr lang="de-DE" altLang="fr-FR" sz="1000" dirty="0" err="1"/>
              <a:t>classique</a:t>
            </a:r>
            <a:r>
              <a:rPr lang="de-DE" altLang="fr-FR" sz="1000" dirty="0"/>
              <a:t> en </a:t>
            </a:r>
            <a:r>
              <a:rPr lang="de-DE" altLang="fr-FR" sz="1000" dirty="0" err="1"/>
              <a:t>alternance</a:t>
            </a:r>
            <a:endParaRPr lang="de-DE" altLang="fr-FR" sz="1600" dirty="0"/>
          </a:p>
        </p:txBody>
      </p:sp>
      <p:pic>
        <p:nvPicPr>
          <p:cNvPr id="34" name="Image 33"/>
          <p:cNvPicPr>
            <a:picLocks noChangeAspect="1"/>
          </p:cNvPicPr>
          <p:nvPr/>
        </p:nvPicPr>
        <p:blipFill>
          <a:blip r:embed="rId4" cstate="print"/>
          <a:stretch>
            <a:fillRect/>
          </a:stretch>
        </p:blipFill>
        <p:spPr>
          <a:xfrm>
            <a:off x="7873574" y="1327591"/>
            <a:ext cx="1143545" cy="707092"/>
          </a:xfrm>
          <a:prstGeom prst="rect">
            <a:avLst/>
          </a:prstGeom>
        </p:spPr>
      </p:pic>
      <p:pic>
        <p:nvPicPr>
          <p:cNvPr id="43" name="Picture 2" descr="H:\Eigene Dateien\Eigene Bilder\Diplom.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8941" y="9725"/>
            <a:ext cx="1456151" cy="14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125911" y="135566"/>
            <a:ext cx="1679691" cy="11088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err="1" smtClean="0"/>
              <a:t>Bachelor</a:t>
            </a:r>
            <a:endParaRPr lang="fr-FR" dirty="0" smtClean="0"/>
          </a:p>
          <a:p>
            <a:pPr algn="ctr"/>
            <a:r>
              <a:rPr lang="fr-FR" dirty="0" smtClean="0"/>
              <a:t>Master</a:t>
            </a:r>
          </a:p>
          <a:p>
            <a:pPr algn="ctr"/>
            <a:r>
              <a:rPr lang="fr-FR" dirty="0" err="1" smtClean="0"/>
              <a:t>Staatszexam</a:t>
            </a:r>
            <a:endParaRPr lang="fr-FR" dirty="0"/>
          </a:p>
        </p:txBody>
      </p:sp>
      <p:sp>
        <p:nvSpPr>
          <p:cNvPr id="4" name="Rectangle à coins arrondis 3"/>
          <p:cNvSpPr/>
          <p:nvPr/>
        </p:nvSpPr>
        <p:spPr>
          <a:xfrm>
            <a:off x="888999" y="1565724"/>
            <a:ext cx="3920689" cy="694876"/>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Après</a:t>
            </a:r>
            <a:endParaRPr lang="fr-FR" dirty="0"/>
          </a:p>
        </p:txBody>
      </p:sp>
      <p:sp>
        <p:nvSpPr>
          <p:cNvPr id="5" name="ZoneTexte 4"/>
          <p:cNvSpPr txBox="1"/>
          <p:nvPr/>
        </p:nvSpPr>
        <p:spPr>
          <a:xfrm>
            <a:off x="888999" y="1681137"/>
            <a:ext cx="3920689" cy="369332"/>
          </a:xfrm>
          <a:prstGeom prst="rect">
            <a:avLst/>
          </a:prstGeom>
          <a:solidFill>
            <a:schemeClr val="accent2">
              <a:lumMod val="40000"/>
              <a:lumOff val="60000"/>
            </a:schemeClr>
          </a:solidFill>
        </p:spPr>
        <p:txBody>
          <a:bodyPr wrap="square" rtlCol="0">
            <a:spAutoFit/>
          </a:bodyPr>
          <a:lstStyle/>
          <a:p>
            <a:pPr algn="ctr"/>
            <a:r>
              <a:rPr lang="fr-FR" b="1" u="sng" dirty="0" smtClean="0">
                <a:latin typeface="+mj-lt"/>
              </a:rPr>
              <a:t>Panorama des voies après le bac</a:t>
            </a:r>
            <a:endParaRPr lang="fr-FR" b="1" u="sng" dirty="0">
              <a:latin typeface="+mj-lt"/>
            </a:endParaRPr>
          </a:p>
        </p:txBody>
      </p:sp>
      <p:cxnSp>
        <p:nvCxnSpPr>
          <p:cNvPr id="7" name="Connecteur droit avec flèche 6"/>
          <p:cNvCxnSpPr/>
          <p:nvPr/>
        </p:nvCxnSpPr>
        <p:spPr>
          <a:xfrm>
            <a:off x="5954593" y="690014"/>
            <a:ext cx="10612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14261" y="251432"/>
            <a:ext cx="4840076" cy="523220"/>
          </a:xfrm>
          <a:prstGeom prst="rect">
            <a:avLst/>
          </a:prstGeom>
        </p:spPr>
        <p:txBody>
          <a:bodyPr wrap="square">
            <a:spAutoFit/>
          </a:bodyPr>
          <a:lstStyle/>
          <a:p>
            <a:r>
              <a:rPr lang="fr-FR" altLang="fr-FR" sz="2800" b="1" dirty="0" smtClean="0">
                <a:solidFill>
                  <a:prstClr val="black"/>
                </a:solidFill>
              </a:rPr>
              <a:t>Etudes </a:t>
            </a:r>
            <a:r>
              <a:rPr lang="fr-FR" altLang="fr-FR" sz="2800" b="1" dirty="0">
                <a:solidFill>
                  <a:prstClr val="black"/>
                </a:solidFill>
              </a:rPr>
              <a:t>en Allemagne</a:t>
            </a:r>
            <a:endParaRPr lang="fr-FR" sz="2800" b="1" dirty="0"/>
          </a:p>
        </p:txBody>
      </p:sp>
    </p:spTree>
    <p:extLst>
      <p:ext uri="{BB962C8B-B14F-4D97-AF65-F5344CB8AC3E}">
        <p14:creationId xmlns:p14="http://schemas.microsoft.com/office/powerpoint/2010/main" val="57574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552" y="297267"/>
            <a:ext cx="7886700" cy="1325563"/>
          </a:xfrm>
        </p:spPr>
        <p:txBody>
          <a:bodyPr>
            <a:normAutofit/>
          </a:bodyPr>
          <a:lstStyle/>
          <a:p>
            <a:r>
              <a:rPr lang="fr-FR" altLang="fr-FR" sz="2800" b="1" dirty="0" smtClean="0">
                <a:solidFill>
                  <a:prstClr val="black"/>
                </a:solidFill>
              </a:rPr>
              <a:t>Etudes </a:t>
            </a:r>
            <a:r>
              <a:rPr lang="fr-FR" altLang="fr-FR" sz="2800" b="1" dirty="0">
                <a:solidFill>
                  <a:prstClr val="black"/>
                </a:solidFill>
              </a:rPr>
              <a:t>en Allemagne</a:t>
            </a:r>
            <a:endParaRPr lang="fr-FR" sz="2800" b="1" dirty="0"/>
          </a:p>
        </p:txBody>
      </p:sp>
      <p:sp>
        <p:nvSpPr>
          <p:cNvPr id="6" name="Espace réservé du contenu 5"/>
          <p:cNvSpPr>
            <a:spLocks noGrp="1"/>
          </p:cNvSpPr>
          <p:nvPr>
            <p:ph idx="1"/>
          </p:nvPr>
        </p:nvSpPr>
        <p:spPr>
          <a:xfrm>
            <a:off x="87086" y="2190131"/>
            <a:ext cx="8980714" cy="4569897"/>
          </a:xfrm>
        </p:spPr>
        <p:txBody>
          <a:bodyPr>
            <a:normAutofit/>
          </a:bodyPr>
          <a:lstStyle/>
          <a:p>
            <a:r>
              <a:rPr lang="fr-FR" b="1" u="sng" dirty="0" smtClean="0"/>
              <a:t>Inscription dans l’enseignement supérieur</a:t>
            </a:r>
          </a:p>
          <a:p>
            <a:pPr marL="0" indent="0">
              <a:buNone/>
            </a:pPr>
            <a:endParaRPr lang="fr-FR" b="1" dirty="0"/>
          </a:p>
          <a:p>
            <a:endParaRPr lang="fr-FR" b="1" dirty="0" smtClean="0"/>
          </a:p>
          <a:p>
            <a:endParaRPr lang="fr-FR" b="1" dirty="0"/>
          </a:p>
          <a:p>
            <a:endParaRPr lang="fr-FR" b="1" u="sng" dirty="0" smtClean="0"/>
          </a:p>
          <a:p>
            <a:r>
              <a:rPr lang="fr-FR" b="1" u="sng" dirty="0" smtClean="0"/>
              <a:t>Sites utiles</a:t>
            </a:r>
          </a:p>
          <a:p>
            <a:pPr marL="0" indent="0">
              <a:buNone/>
            </a:pPr>
            <a:r>
              <a:rPr lang="fr-FR" sz="1400" b="1" dirty="0" smtClean="0">
                <a:hlinkClick r:id="rId2"/>
              </a:rPr>
              <a:t>www.hochschulkompass.de</a:t>
            </a:r>
            <a:endParaRPr lang="fr-FR" sz="1400" b="1" dirty="0" smtClean="0"/>
          </a:p>
          <a:p>
            <a:pPr marL="0" indent="0">
              <a:buNone/>
            </a:pPr>
            <a:r>
              <a:rPr lang="fr-FR" sz="1400" b="1" dirty="0" smtClean="0">
                <a:hlinkClick r:id="rId3"/>
              </a:rPr>
              <a:t>www.studienwahl.de</a:t>
            </a:r>
            <a:r>
              <a:rPr lang="fr-FR" sz="1400" b="1" dirty="0" smtClean="0"/>
              <a:t> </a:t>
            </a:r>
          </a:p>
          <a:p>
            <a:pPr marL="0" indent="0">
              <a:buNone/>
            </a:pPr>
            <a:r>
              <a:rPr lang="fr-FR" sz="1400" b="1" dirty="0" smtClean="0">
                <a:hlinkClick r:id="rId4"/>
              </a:rPr>
              <a:t>www.daad.de</a:t>
            </a:r>
            <a:r>
              <a:rPr lang="fr-FR" sz="1400" b="1" dirty="0"/>
              <a:t>, </a:t>
            </a:r>
            <a:r>
              <a:rPr lang="fr-FR" sz="1400" b="1" dirty="0" smtClean="0"/>
              <a:t>  </a:t>
            </a:r>
            <a:r>
              <a:rPr lang="fr-FR" sz="1400" b="1" dirty="0" smtClean="0">
                <a:hlinkClick r:id="rId5"/>
              </a:rPr>
              <a:t>//paris.daad.de/bourses_et_subventions.html</a:t>
            </a:r>
            <a:r>
              <a:rPr lang="fr-FR" sz="1400" b="1" dirty="0" smtClean="0"/>
              <a:t> </a:t>
            </a:r>
          </a:p>
          <a:p>
            <a:pPr marL="0" indent="0">
              <a:buNone/>
            </a:pPr>
            <a:r>
              <a:rPr lang="fr-FR" sz="1400" b="1" dirty="0" smtClean="0">
                <a:hlinkClick r:id="rId6"/>
              </a:rPr>
              <a:t>www.studentenwerke.de</a:t>
            </a:r>
            <a:r>
              <a:rPr lang="fr-FR" sz="1400" b="1" dirty="0" smtClean="0"/>
              <a:t> </a:t>
            </a:r>
          </a:p>
          <a:p>
            <a:pPr marL="0" indent="0">
              <a:buNone/>
            </a:pPr>
            <a:r>
              <a:rPr lang="fr-FR" sz="1400" b="1" dirty="0">
                <a:hlinkClick r:id="rId7"/>
              </a:rPr>
              <a:t>http://</a:t>
            </a:r>
            <a:r>
              <a:rPr lang="fr-FR" sz="1400" b="1" dirty="0" smtClean="0">
                <a:hlinkClick r:id="rId7"/>
              </a:rPr>
              <a:t>ranking.zeit.de/che2016/de</a:t>
            </a:r>
            <a:r>
              <a:rPr lang="fr-FR" sz="1400" b="1" dirty="0" smtClean="0"/>
              <a:t> </a:t>
            </a:r>
          </a:p>
          <a:p>
            <a:pPr marL="0" indent="0">
              <a:buNone/>
            </a:pPr>
            <a:endParaRPr lang="fr-FR" sz="1200" b="1" dirty="0" smtClean="0"/>
          </a:p>
          <a:p>
            <a:pPr marL="0" indent="0">
              <a:buNone/>
            </a:pPr>
            <a:endParaRPr lang="fr-FR" b="1" dirty="0" smtClean="0"/>
          </a:p>
        </p:txBody>
      </p:sp>
      <p:pic>
        <p:nvPicPr>
          <p:cNvPr id="4" name="Image 3"/>
          <p:cNvPicPr>
            <a:picLocks noChangeAspect="1"/>
          </p:cNvPicPr>
          <p:nvPr/>
        </p:nvPicPr>
        <p:blipFill>
          <a:blip r:embed="rId8" cstate="print"/>
          <a:stretch>
            <a:fillRect/>
          </a:stretch>
        </p:blipFill>
        <p:spPr>
          <a:xfrm>
            <a:off x="7555689" y="1373090"/>
            <a:ext cx="1143545" cy="707092"/>
          </a:xfrm>
          <a:prstGeom prst="rect">
            <a:avLst/>
          </a:prstGeom>
        </p:spPr>
      </p:pic>
      <p:cxnSp>
        <p:nvCxnSpPr>
          <p:cNvPr id="7" name="Connecteur droit avec flèche 6"/>
          <p:cNvCxnSpPr/>
          <p:nvPr/>
        </p:nvCxnSpPr>
        <p:spPr>
          <a:xfrm>
            <a:off x="3508237" y="2622687"/>
            <a:ext cx="538665" cy="5949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flipH="1">
            <a:off x="1572985" y="2612834"/>
            <a:ext cx="306073" cy="5873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4707894" y="2634342"/>
            <a:ext cx="1158056" cy="5442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573681" y="3487687"/>
            <a:ext cx="1513115" cy="40250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chemeClr val="tx1"/>
                </a:solidFill>
              </a:rPr>
              <a:t>Accès libre</a:t>
            </a:r>
            <a:endParaRPr lang="fr-FR" b="1" dirty="0">
              <a:solidFill>
                <a:schemeClr val="tx1"/>
              </a:solidFill>
            </a:endParaRPr>
          </a:p>
        </p:txBody>
      </p:sp>
      <p:sp>
        <p:nvSpPr>
          <p:cNvPr id="14" name="Rectangle 13"/>
          <p:cNvSpPr/>
          <p:nvPr/>
        </p:nvSpPr>
        <p:spPr>
          <a:xfrm>
            <a:off x="2567918" y="3281509"/>
            <a:ext cx="2914103" cy="94957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ln w="0"/>
                <a:solidFill>
                  <a:schemeClr val="tx1"/>
                </a:solidFill>
                <a:effectLst>
                  <a:outerShdw blurRad="38100" dist="19050" dir="2700000" algn="tl" rotWithShape="0">
                    <a:schemeClr val="dk1">
                      <a:alpha val="40000"/>
                    </a:schemeClr>
                  </a:outerShdw>
                </a:effectLst>
              </a:rPr>
              <a:t>Accès </a:t>
            </a:r>
            <a:r>
              <a:rPr lang="fr-FR" b="1" dirty="0" smtClean="0">
                <a:ln w="0"/>
                <a:solidFill>
                  <a:schemeClr val="tx1"/>
                </a:solidFill>
                <a:effectLst>
                  <a:outerShdw blurRad="38100" dist="19050" dir="2700000" algn="tl" rotWithShape="0">
                    <a:schemeClr val="dk1">
                      <a:alpha val="40000"/>
                    </a:schemeClr>
                  </a:outerShdw>
                </a:effectLst>
              </a:rPr>
              <a:t>centralisé</a:t>
            </a:r>
          </a:p>
        </p:txBody>
      </p:sp>
      <p:sp>
        <p:nvSpPr>
          <p:cNvPr id="15" name="Rectangle 14"/>
          <p:cNvSpPr/>
          <p:nvPr/>
        </p:nvSpPr>
        <p:spPr>
          <a:xfrm>
            <a:off x="5544910" y="3346173"/>
            <a:ext cx="3239861" cy="40250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ln w="0"/>
                <a:solidFill>
                  <a:schemeClr val="tx1"/>
                </a:solidFill>
                <a:effectLst>
                  <a:outerShdw blurRad="38100" dist="19050" dir="2700000" algn="tl" rotWithShape="0">
                    <a:schemeClr val="dk1">
                      <a:alpha val="40000"/>
                    </a:schemeClr>
                  </a:outerShdw>
                </a:effectLst>
              </a:rPr>
              <a:t>Sélection au niveau local</a:t>
            </a:r>
          </a:p>
        </p:txBody>
      </p:sp>
      <p:pic>
        <p:nvPicPr>
          <p:cNvPr id="16" name="Image 15"/>
          <p:cNvPicPr>
            <a:picLocks noChangeAspect="1"/>
          </p:cNvPicPr>
          <p:nvPr/>
        </p:nvPicPr>
        <p:blipFill>
          <a:blip r:embed="rId9"/>
          <a:stretch>
            <a:fillRect/>
          </a:stretch>
        </p:blipFill>
        <p:spPr>
          <a:xfrm>
            <a:off x="3397526" y="4294906"/>
            <a:ext cx="1310368" cy="677583"/>
          </a:xfrm>
          <a:prstGeom prst="rect">
            <a:avLst/>
          </a:prstGeom>
        </p:spPr>
      </p:pic>
      <p:sp>
        <p:nvSpPr>
          <p:cNvPr id="19" name="Rectangle 18"/>
          <p:cNvSpPr/>
          <p:nvPr/>
        </p:nvSpPr>
        <p:spPr>
          <a:xfrm>
            <a:off x="5281684" y="4527668"/>
            <a:ext cx="3786116" cy="223236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t"/>
          <a:lstStyle/>
          <a:p>
            <a:r>
              <a:rPr lang="fr-FR" b="1" dirty="0" smtClean="0">
                <a:hlinkClick r:id="rId10"/>
              </a:rPr>
              <a:t>www.arbeitsagentur.de</a:t>
            </a:r>
            <a:r>
              <a:rPr lang="fr-FR" b="1" dirty="0" smtClean="0"/>
              <a:t> </a:t>
            </a:r>
          </a:p>
          <a:p>
            <a:endParaRPr lang="fr-FR" b="1" dirty="0"/>
          </a:p>
          <a:p>
            <a:r>
              <a:rPr lang="fr-FR" b="1" dirty="0" smtClean="0"/>
              <a:t>(</a:t>
            </a:r>
            <a:r>
              <a:rPr lang="fr-FR" b="1" dirty="0" err="1" smtClean="0"/>
              <a:t>Jobbörse</a:t>
            </a:r>
            <a:r>
              <a:rPr lang="fr-FR" b="1" dirty="0" smtClean="0"/>
              <a:t>)</a:t>
            </a:r>
          </a:p>
          <a:p>
            <a:r>
              <a:rPr lang="fr-FR" b="1" dirty="0" err="1" smtClean="0"/>
              <a:t>Apprentissage,stages,emplois</a:t>
            </a:r>
            <a:endParaRPr lang="fr-FR" b="1" dirty="0" smtClean="0"/>
          </a:p>
          <a:p>
            <a:endParaRPr lang="fr-FR" b="1" dirty="0" smtClean="0"/>
          </a:p>
          <a:p>
            <a:r>
              <a:rPr lang="fr-FR" b="1" dirty="0" smtClean="0"/>
              <a:t>(//berufenet.arbeitsagentur.de)</a:t>
            </a:r>
          </a:p>
          <a:p>
            <a:r>
              <a:rPr lang="fr-FR" b="1" dirty="0" smtClean="0"/>
              <a:t>Descriptifs métiers</a:t>
            </a:r>
          </a:p>
          <a:p>
            <a:endParaRPr lang="fr-FR" dirty="0" smtClean="0"/>
          </a:p>
          <a:p>
            <a:pPr algn="ctr"/>
            <a:endParaRPr lang="fr-FR" dirty="0"/>
          </a:p>
        </p:txBody>
      </p:sp>
      <p:pic>
        <p:nvPicPr>
          <p:cNvPr id="20" name="Image 19"/>
          <p:cNvPicPr>
            <a:picLocks noChangeAspect="1"/>
          </p:cNvPicPr>
          <p:nvPr/>
        </p:nvPicPr>
        <p:blipFill>
          <a:blip r:embed="rId11"/>
          <a:stretch>
            <a:fillRect/>
          </a:stretch>
        </p:blipFill>
        <p:spPr>
          <a:xfrm>
            <a:off x="6098305" y="2457774"/>
            <a:ext cx="1201463" cy="555901"/>
          </a:xfrm>
          <a:prstGeom prst="rect">
            <a:avLst/>
          </a:prstGeom>
        </p:spPr>
      </p:pic>
      <p:pic>
        <p:nvPicPr>
          <p:cNvPr id="22" name="Image 21"/>
          <p:cNvPicPr>
            <a:picLocks noChangeAspect="1"/>
          </p:cNvPicPr>
          <p:nvPr/>
        </p:nvPicPr>
        <p:blipFill>
          <a:blip r:embed="rId12"/>
          <a:stretch>
            <a:fillRect/>
          </a:stretch>
        </p:blipFill>
        <p:spPr>
          <a:xfrm>
            <a:off x="2044867" y="2548637"/>
            <a:ext cx="848687" cy="663686"/>
          </a:xfrm>
          <a:prstGeom prst="rect">
            <a:avLst/>
          </a:prstGeom>
        </p:spPr>
      </p:pic>
      <p:pic>
        <p:nvPicPr>
          <p:cNvPr id="23" name="Image 22"/>
          <p:cNvPicPr>
            <a:picLocks noChangeAspect="1"/>
          </p:cNvPicPr>
          <p:nvPr/>
        </p:nvPicPr>
        <p:blipFill>
          <a:blip r:embed="rId13"/>
          <a:stretch>
            <a:fillRect/>
          </a:stretch>
        </p:blipFill>
        <p:spPr>
          <a:xfrm>
            <a:off x="7851571" y="2514600"/>
            <a:ext cx="1010193" cy="811170"/>
          </a:xfrm>
          <a:prstGeom prst="rect">
            <a:avLst/>
          </a:prstGeom>
        </p:spPr>
      </p:pic>
      <p:pic>
        <p:nvPicPr>
          <p:cNvPr id="24" name="Image 23"/>
          <p:cNvPicPr>
            <a:picLocks noChangeAspect="1"/>
          </p:cNvPicPr>
          <p:nvPr/>
        </p:nvPicPr>
        <p:blipFill>
          <a:blip r:embed="rId14"/>
          <a:stretch>
            <a:fillRect/>
          </a:stretch>
        </p:blipFill>
        <p:spPr>
          <a:xfrm>
            <a:off x="5070764" y="3526"/>
            <a:ext cx="4073236" cy="841724"/>
          </a:xfrm>
          <a:prstGeom prst="rect">
            <a:avLst/>
          </a:prstGeom>
        </p:spPr>
      </p:pic>
      <p:pic>
        <p:nvPicPr>
          <p:cNvPr id="25" name="Image 24"/>
          <p:cNvPicPr>
            <a:picLocks noChangeAspect="1"/>
          </p:cNvPicPr>
          <p:nvPr/>
        </p:nvPicPr>
        <p:blipFill>
          <a:blip r:embed="rId15"/>
          <a:stretch>
            <a:fillRect/>
          </a:stretch>
        </p:blipFill>
        <p:spPr>
          <a:xfrm>
            <a:off x="2608752" y="6230792"/>
            <a:ext cx="569604" cy="472117"/>
          </a:xfrm>
          <a:prstGeom prst="rect">
            <a:avLst/>
          </a:prstGeom>
        </p:spPr>
      </p:pic>
    </p:spTree>
    <p:extLst>
      <p:ext uri="{BB962C8B-B14F-4D97-AF65-F5344CB8AC3E}">
        <p14:creationId xmlns:p14="http://schemas.microsoft.com/office/powerpoint/2010/main" val="412838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normAutofit/>
          </a:bodyPr>
          <a:lstStyle/>
          <a:p>
            <a:pPr algn="ctr"/>
            <a:r>
              <a:rPr lang="fr-FR" altLang="fr-FR" sz="2800" b="1" dirty="0" smtClean="0">
                <a:solidFill>
                  <a:prstClr val="black"/>
                </a:solidFill>
              </a:rPr>
              <a:t>Etudes </a:t>
            </a:r>
            <a:r>
              <a:rPr lang="fr-FR" altLang="fr-FR" sz="2800" b="1" dirty="0">
                <a:solidFill>
                  <a:prstClr val="black"/>
                </a:solidFill>
              </a:rPr>
              <a:t>en Allemagne</a:t>
            </a:r>
            <a:r>
              <a:rPr lang="fr-FR" altLang="fr-FR" sz="2800" dirty="0" smtClean="0">
                <a:hlinkClick r:id="rId2"/>
              </a:rPr>
              <a:t/>
            </a:r>
            <a:br>
              <a:rPr lang="fr-FR" altLang="fr-FR" sz="2800" dirty="0" smtClean="0">
                <a:hlinkClick r:id="rId2"/>
              </a:rPr>
            </a:br>
            <a:r>
              <a:rPr lang="fr-FR" altLang="fr-FR" sz="2800" dirty="0" smtClean="0">
                <a:hlinkClick r:id="rId2"/>
              </a:rPr>
              <a:t/>
            </a:r>
            <a:br>
              <a:rPr lang="fr-FR" altLang="fr-FR" sz="2800" dirty="0" smtClean="0">
                <a:hlinkClick r:id="rId2"/>
              </a:rPr>
            </a:br>
            <a:r>
              <a:rPr lang="fr-FR" altLang="fr-FR" sz="2000" dirty="0" smtClean="0">
                <a:hlinkClick r:id="rId2"/>
              </a:rPr>
              <a:t>www.studienwahl.de</a:t>
            </a:r>
            <a:r>
              <a:rPr lang="fr-FR" altLang="fr-FR" sz="2000" dirty="0" smtClean="0"/>
              <a:t> </a:t>
            </a:r>
          </a:p>
        </p:txBody>
      </p:sp>
      <p:sp>
        <p:nvSpPr>
          <p:cNvPr id="61443"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9832BCD1-966C-47EF-B800-0E5297B30CF1}" type="slidenum">
              <a:rPr lang="fr-FR" altLang="fr-FR" sz="1200">
                <a:solidFill>
                  <a:srgbClr val="898989"/>
                </a:solidFill>
              </a:rPr>
              <a:pPr>
                <a:spcBef>
                  <a:spcPct val="0"/>
                </a:spcBef>
                <a:buFontTx/>
                <a:buNone/>
              </a:pPr>
              <a:t>67</a:t>
            </a:fld>
            <a:endParaRPr lang="fr-FR" altLang="fr-FR" sz="1200">
              <a:solidFill>
                <a:srgbClr val="898989"/>
              </a:solidFill>
            </a:endParaRPr>
          </a:p>
        </p:txBody>
      </p:sp>
      <p:pic>
        <p:nvPicPr>
          <p:cNvPr id="61444" name="Picture 6"/>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57200" y="1904207"/>
            <a:ext cx="8229600" cy="4238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72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4294967295"/>
          </p:nvPr>
        </p:nvSpPr>
        <p:spPr>
          <a:xfrm>
            <a:off x="385763" y="1622425"/>
            <a:ext cx="8228012" cy="4038600"/>
          </a:xfrm>
        </p:spPr>
        <p:txBody>
          <a:bodyPr rtlCol="0">
            <a:normAutofit fontScale="77500" lnSpcReduction="20000"/>
          </a:bodyPr>
          <a:lstStyle/>
          <a:p>
            <a:pPr fontAlgn="auto">
              <a:lnSpc>
                <a:spcPct val="150000"/>
              </a:lnSpc>
              <a:spcAft>
                <a:spcPts val="0"/>
              </a:spcAft>
              <a:buClr>
                <a:schemeClr val="tx1"/>
              </a:buClr>
              <a:defRPr/>
            </a:pPr>
            <a:r>
              <a:rPr lang="fr-FR" sz="2100" dirty="0">
                <a:latin typeface="+mj-lt"/>
              </a:rPr>
              <a:t>Un réseau de </a:t>
            </a:r>
            <a:r>
              <a:rPr lang="fr-FR" sz="2100" dirty="0" smtClean="0">
                <a:latin typeface="+mj-lt"/>
              </a:rPr>
              <a:t>186 </a:t>
            </a:r>
            <a:r>
              <a:rPr lang="fr-FR" sz="2100" dirty="0">
                <a:latin typeface="+mj-lt"/>
              </a:rPr>
              <a:t>établissements d'enseignement supérieur français, allemands et d'autres pays (dans le cas de cursus </a:t>
            </a:r>
            <a:r>
              <a:rPr lang="fr-FR" sz="2100" dirty="0" err="1">
                <a:latin typeface="+mj-lt"/>
              </a:rPr>
              <a:t>trinationaux</a:t>
            </a:r>
            <a:r>
              <a:rPr lang="fr-FR" sz="2100" dirty="0">
                <a:latin typeface="+mj-lt"/>
              </a:rPr>
              <a:t>) </a:t>
            </a:r>
            <a:r>
              <a:rPr lang="fr-FR" sz="2100" dirty="0" smtClean="0">
                <a:latin typeface="+mj-lt"/>
              </a:rPr>
              <a:t>;</a:t>
            </a:r>
          </a:p>
          <a:p>
            <a:pPr fontAlgn="auto">
              <a:lnSpc>
                <a:spcPct val="150000"/>
              </a:lnSpc>
              <a:spcAft>
                <a:spcPts val="0"/>
              </a:spcAft>
              <a:buClr>
                <a:schemeClr val="tx1"/>
              </a:buClr>
              <a:defRPr/>
            </a:pPr>
            <a:r>
              <a:rPr lang="fr-FR" sz="2100" dirty="0" smtClean="0">
                <a:latin typeface="+mj-lt"/>
              </a:rPr>
              <a:t>Plus </a:t>
            </a:r>
            <a:r>
              <a:rPr lang="fr-FR" sz="2100" dirty="0">
                <a:latin typeface="+mj-lt"/>
              </a:rPr>
              <a:t>de </a:t>
            </a:r>
            <a:r>
              <a:rPr lang="fr-FR" sz="2100" dirty="0" smtClean="0">
                <a:latin typeface="+mj-lt"/>
              </a:rPr>
              <a:t>177 </a:t>
            </a:r>
            <a:r>
              <a:rPr lang="fr-FR" sz="2100" dirty="0">
                <a:latin typeface="+mj-lt"/>
              </a:rPr>
              <a:t>cursus intégrés franco-allemands binationaux </a:t>
            </a:r>
            <a:r>
              <a:rPr lang="fr-FR" sz="2100" dirty="0" smtClean="0">
                <a:latin typeface="+mj-lt"/>
              </a:rPr>
              <a:t>conduisant </a:t>
            </a:r>
            <a:r>
              <a:rPr lang="fr-FR" sz="2100" dirty="0">
                <a:latin typeface="+mj-lt"/>
              </a:rPr>
              <a:t>à un double diplôme au niveau licence ou master </a:t>
            </a:r>
            <a:r>
              <a:rPr lang="fr-FR" sz="2100" dirty="0" smtClean="0">
                <a:latin typeface="+mj-lt"/>
              </a:rPr>
              <a:t>;</a:t>
            </a:r>
          </a:p>
          <a:p>
            <a:pPr fontAlgn="auto">
              <a:lnSpc>
                <a:spcPct val="150000"/>
              </a:lnSpc>
              <a:spcAft>
                <a:spcPts val="0"/>
              </a:spcAft>
              <a:buClr>
                <a:schemeClr val="tx1"/>
              </a:buClr>
              <a:defRPr/>
            </a:pPr>
            <a:r>
              <a:rPr lang="fr-FR" sz="2100" dirty="0" smtClean="0">
                <a:latin typeface="+mj-lt"/>
              </a:rPr>
              <a:t>Périodes </a:t>
            </a:r>
            <a:r>
              <a:rPr lang="fr-FR" sz="2100" dirty="0">
                <a:latin typeface="+mj-lt"/>
              </a:rPr>
              <a:t>d’études et examens répartis équitablement entre les établissements </a:t>
            </a:r>
            <a:r>
              <a:rPr lang="fr-FR" sz="2100" dirty="0" smtClean="0">
                <a:latin typeface="+mj-lt"/>
              </a:rPr>
              <a:t>;</a:t>
            </a:r>
          </a:p>
          <a:p>
            <a:pPr fontAlgn="auto">
              <a:lnSpc>
                <a:spcPct val="150000"/>
              </a:lnSpc>
              <a:spcAft>
                <a:spcPts val="0"/>
              </a:spcAft>
              <a:buClr>
                <a:schemeClr val="tx1"/>
              </a:buClr>
              <a:defRPr/>
            </a:pPr>
            <a:r>
              <a:rPr lang="fr-FR" sz="2100" dirty="0" smtClean="0">
                <a:latin typeface="+mj-lt"/>
              </a:rPr>
              <a:t>Durée </a:t>
            </a:r>
            <a:r>
              <a:rPr lang="fr-FR" sz="2100" dirty="0">
                <a:latin typeface="+mj-lt"/>
              </a:rPr>
              <a:t>d’études dans le pays partenaire au minimum de 3 semestres </a:t>
            </a:r>
            <a:r>
              <a:rPr lang="fr-FR" sz="2100" dirty="0" smtClean="0">
                <a:latin typeface="+mj-lt"/>
              </a:rPr>
              <a:t>;</a:t>
            </a:r>
          </a:p>
          <a:p>
            <a:pPr fontAlgn="auto">
              <a:lnSpc>
                <a:spcPct val="150000"/>
              </a:lnSpc>
              <a:spcAft>
                <a:spcPts val="0"/>
              </a:spcAft>
              <a:buClr>
                <a:schemeClr val="tx1"/>
              </a:buClr>
              <a:defRPr/>
            </a:pPr>
            <a:r>
              <a:rPr lang="fr-FR" sz="2100" dirty="0" smtClean="0">
                <a:latin typeface="+mj-lt"/>
              </a:rPr>
              <a:t>Programme </a:t>
            </a:r>
            <a:r>
              <a:rPr lang="fr-FR" sz="2100" dirty="0">
                <a:latin typeface="+mj-lt"/>
              </a:rPr>
              <a:t>de formation élaboré en </a:t>
            </a:r>
            <a:r>
              <a:rPr lang="fr-FR" sz="2100" dirty="0" smtClean="0">
                <a:latin typeface="+mj-lt"/>
              </a:rPr>
              <a:t>commun</a:t>
            </a:r>
          </a:p>
          <a:p>
            <a:pPr fontAlgn="auto">
              <a:lnSpc>
                <a:spcPct val="150000"/>
              </a:lnSpc>
              <a:spcAft>
                <a:spcPts val="0"/>
              </a:spcAft>
              <a:buClr>
                <a:schemeClr val="tx1"/>
              </a:buClr>
              <a:defRPr/>
            </a:pPr>
            <a:r>
              <a:rPr lang="fr-FR" sz="2100" dirty="0" smtClean="0">
                <a:latin typeface="+mj-lt"/>
              </a:rPr>
              <a:t>Domaines: sciences de l’ingénieur, architecture, sciences naturelles, économie, droit, sciences humaines, formation des enseignants….</a:t>
            </a:r>
            <a:endParaRPr lang="fr-FR" sz="2100" dirty="0">
              <a:latin typeface="+mj-lt"/>
            </a:endParaRPr>
          </a:p>
          <a:p>
            <a:pPr fontAlgn="auto">
              <a:lnSpc>
                <a:spcPct val="150000"/>
              </a:lnSpc>
              <a:spcAft>
                <a:spcPts val="0"/>
              </a:spcAft>
              <a:buClr>
                <a:srgbClr val="F01C5E"/>
              </a:buClr>
              <a:buFont typeface="Wingdings" panose="05000000000000000000" pitchFamily="2" charset="2"/>
              <a:buChar char="q"/>
              <a:defRPr/>
            </a:pPr>
            <a:endParaRPr lang="fr-FR" dirty="0">
              <a:latin typeface="Comic Sans MS" panose="030F0702030302020204" pitchFamily="66" charset="0"/>
            </a:endParaRPr>
          </a:p>
        </p:txBody>
      </p:sp>
      <p:sp>
        <p:nvSpPr>
          <p:cNvPr id="30723" name="Rectangle 2"/>
          <p:cNvSpPr>
            <a:spLocks noGrp="1" noChangeArrowheads="1"/>
          </p:cNvSpPr>
          <p:nvPr>
            <p:ph type="title"/>
          </p:nvPr>
        </p:nvSpPr>
        <p:spPr>
          <a:xfrm>
            <a:off x="668740" y="214313"/>
            <a:ext cx="7894235" cy="1125537"/>
          </a:xfrm>
        </p:spPr>
        <p:txBody>
          <a:bodyPr>
            <a:normAutofit/>
          </a:bodyPr>
          <a:lstStyle/>
          <a:p>
            <a:pPr algn="ctr"/>
            <a:r>
              <a:rPr lang="fr-FR" altLang="fr-FR" sz="2800" b="1" dirty="0" smtClean="0"/>
              <a:t>L’université franco-allemande</a:t>
            </a:r>
            <a:br>
              <a:rPr lang="fr-FR" altLang="fr-FR" sz="2800" b="1" dirty="0" smtClean="0"/>
            </a:br>
            <a:r>
              <a:rPr lang="fr-FR" altLang="fr-FR" sz="2800" b="1" dirty="0" smtClean="0"/>
              <a:t>Deutsch-</a:t>
            </a:r>
            <a:r>
              <a:rPr lang="fr-FR" altLang="fr-FR" sz="2800" b="1" dirty="0" err="1" smtClean="0"/>
              <a:t>Französische</a:t>
            </a:r>
            <a:r>
              <a:rPr lang="fr-FR" altLang="fr-FR" sz="2800" b="1" dirty="0" smtClean="0"/>
              <a:t> </a:t>
            </a:r>
            <a:r>
              <a:rPr lang="fr-FR" altLang="fr-FR" sz="2800" b="1" dirty="0" err="1" smtClean="0"/>
              <a:t>Hochschule</a:t>
            </a:r>
            <a:endParaRPr lang="fr-FR" altLang="fr-FR" sz="2800" b="1" dirty="0" smtClean="0"/>
          </a:p>
        </p:txBody>
      </p:sp>
      <p:pic>
        <p:nvPicPr>
          <p:cNvPr id="3072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040" y="5610373"/>
            <a:ext cx="1872000" cy="92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2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38531" y="214314"/>
            <a:ext cx="909403" cy="54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88125" y="5483225"/>
            <a:ext cx="16748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59656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body" idx="1"/>
          </p:nvPr>
        </p:nvSpPr>
        <p:spPr>
          <a:xfrm>
            <a:off x="358775" y="1785938"/>
            <a:ext cx="8785225" cy="3786187"/>
          </a:xfrm>
        </p:spPr>
        <p:txBody>
          <a:bodyPr/>
          <a:lstStyle/>
          <a:p>
            <a:pPr marL="390525" indent="-293688">
              <a:lnSpc>
                <a:spcPct val="150000"/>
              </a:lnSpc>
              <a:buSzPct val="45000"/>
              <a:buFont typeface="Arial" panose="020B0604020202020204" pitchFamily="34" charset="0"/>
              <a:buNone/>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u="sng" dirty="0" smtClean="0">
                <a:latin typeface="+mj-lt"/>
              </a:rPr>
              <a:t>Les domaines d’études concernés </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Sciences de l'ingénieur / Architecture</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Sciences naturelles / Mathématiques / Informatique</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Economie / Gestion</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Droit</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Sciences humaines et sociales</a:t>
            </a:r>
          </a:p>
          <a:p>
            <a:pPr marL="390525" indent="-293688">
              <a:lnSpc>
                <a:spcPct val="150000"/>
              </a:lnSpc>
              <a:buSzPct val="45000"/>
              <a:buFont typeface="Wingdings" pitchFamily="2" charset="2"/>
              <a:buChar char="v"/>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r>
              <a:rPr lang="fr-FR" altLang="fr-FR" sz="1600" dirty="0" smtClean="0">
                <a:latin typeface="+mj-lt"/>
              </a:rPr>
              <a:t>Formation des enseignants</a:t>
            </a:r>
          </a:p>
        </p:txBody>
      </p:sp>
      <p:pic>
        <p:nvPicPr>
          <p:cNvPr id="317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88994" y="5807869"/>
            <a:ext cx="1751012"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ZoneTexte 2"/>
          <p:cNvSpPr txBox="1"/>
          <p:nvPr/>
        </p:nvSpPr>
        <p:spPr>
          <a:xfrm>
            <a:off x="1331913" y="5354638"/>
            <a:ext cx="6176962" cy="1200150"/>
          </a:xfrm>
          <a:prstGeom prst="rect">
            <a:avLst/>
          </a:prstGeom>
          <a:noFill/>
        </p:spPr>
        <p:txBody>
          <a:bodyPr>
            <a:spAutoFit/>
          </a:bodyPr>
          <a:lstStyle/>
          <a:p>
            <a:pPr defTabSz="914307" eaLnBrk="1" fontAlgn="auto" hangingPunct="1">
              <a:lnSpc>
                <a:spcPct val="150000"/>
              </a:lnSpc>
              <a:spcBef>
                <a:spcPts val="0"/>
              </a:spcBef>
              <a:spcAft>
                <a:spcPts val="0"/>
              </a:spcAft>
              <a:defRPr/>
            </a:pPr>
            <a:r>
              <a:rPr lang="fr-FR" sz="1600" u="sng" dirty="0">
                <a:latin typeface="+mj-lt"/>
                <a:cs typeface="+mn-cs"/>
              </a:rPr>
              <a:t>Plus d’infos : </a:t>
            </a:r>
          </a:p>
          <a:p>
            <a:pPr marL="285750" indent="-285750" defTabSz="914307" eaLnBrk="1" fontAlgn="auto" hangingPunct="1">
              <a:lnSpc>
                <a:spcPct val="150000"/>
              </a:lnSpc>
              <a:spcBef>
                <a:spcPts val="0"/>
              </a:spcBef>
              <a:spcAft>
                <a:spcPts val="0"/>
              </a:spcAft>
              <a:buFontTx/>
              <a:buChar char="-"/>
              <a:defRPr/>
            </a:pPr>
            <a:r>
              <a:rPr lang="fr-FR" sz="1600" dirty="0">
                <a:latin typeface="+mj-lt"/>
                <a:cs typeface="+mn-cs"/>
              </a:rPr>
              <a:t>Site : </a:t>
            </a:r>
            <a:r>
              <a:rPr lang="fr-FR" sz="1600" dirty="0">
                <a:latin typeface="+mj-lt"/>
                <a:cs typeface="+mn-cs"/>
                <a:hlinkClick r:id="rId4"/>
              </a:rPr>
              <a:t>www.dfh-ufa.org/fr/</a:t>
            </a:r>
            <a:r>
              <a:rPr lang="fr-FR" sz="1600" dirty="0">
                <a:latin typeface="+mj-lt"/>
                <a:cs typeface="+mn-cs"/>
              </a:rPr>
              <a:t> </a:t>
            </a:r>
          </a:p>
          <a:p>
            <a:pPr marL="285750" indent="-285750" defTabSz="914307" eaLnBrk="1" fontAlgn="auto" hangingPunct="1">
              <a:lnSpc>
                <a:spcPct val="150000"/>
              </a:lnSpc>
              <a:spcBef>
                <a:spcPts val="0"/>
              </a:spcBef>
              <a:spcAft>
                <a:spcPts val="0"/>
              </a:spcAft>
              <a:buFontTx/>
              <a:buChar char="-"/>
              <a:defRPr/>
            </a:pPr>
            <a:r>
              <a:rPr lang="fr-FR" sz="1600" dirty="0">
                <a:latin typeface="+mj-lt"/>
                <a:cs typeface="+mn-cs"/>
              </a:rPr>
              <a:t>Forum franco-allemand les 10 et 11 novembre 2017</a:t>
            </a:r>
          </a:p>
        </p:txBody>
      </p:sp>
      <p:sp>
        <p:nvSpPr>
          <p:cNvPr id="31751" name="Rectangle 2"/>
          <p:cNvSpPr>
            <a:spLocks noGrp="1" noChangeArrowheads="1"/>
          </p:cNvSpPr>
          <p:nvPr>
            <p:ph type="title"/>
          </p:nvPr>
        </p:nvSpPr>
        <p:spPr>
          <a:xfrm>
            <a:off x="358775" y="240506"/>
            <a:ext cx="7705725" cy="1125537"/>
          </a:xfrm>
        </p:spPr>
        <p:txBody>
          <a:bodyPr>
            <a:normAutofit/>
          </a:bodyPr>
          <a:lstStyle/>
          <a:p>
            <a:pPr algn="ctr"/>
            <a:r>
              <a:rPr lang="fr-FR" altLang="fr-FR" sz="2800" b="1" dirty="0" smtClean="0">
                <a:solidFill>
                  <a:prstClr val="black"/>
                </a:solidFill>
              </a:rPr>
              <a:t>L’université </a:t>
            </a:r>
            <a:r>
              <a:rPr lang="fr-FR" altLang="fr-FR" sz="2800" b="1" dirty="0">
                <a:solidFill>
                  <a:prstClr val="black"/>
                </a:solidFill>
              </a:rPr>
              <a:t>franco-allemande</a:t>
            </a:r>
            <a:br>
              <a:rPr lang="fr-FR" altLang="fr-FR" sz="2800" b="1" dirty="0">
                <a:solidFill>
                  <a:prstClr val="black"/>
                </a:solidFill>
              </a:rPr>
            </a:br>
            <a:r>
              <a:rPr lang="fr-FR" altLang="fr-FR" sz="2800" b="1" dirty="0">
                <a:solidFill>
                  <a:prstClr val="black"/>
                </a:solidFill>
              </a:rPr>
              <a:t>Deutsch-</a:t>
            </a:r>
            <a:r>
              <a:rPr lang="fr-FR" altLang="fr-FR" sz="2800" b="1" dirty="0" err="1">
                <a:solidFill>
                  <a:prstClr val="black"/>
                </a:solidFill>
              </a:rPr>
              <a:t>Französische</a:t>
            </a:r>
            <a:r>
              <a:rPr lang="fr-FR" altLang="fr-FR" sz="2800" b="1" dirty="0">
                <a:solidFill>
                  <a:prstClr val="black"/>
                </a:solidFill>
              </a:rPr>
              <a:t> </a:t>
            </a:r>
            <a:r>
              <a:rPr lang="fr-FR" altLang="fr-FR" sz="2800" b="1" dirty="0" err="1">
                <a:solidFill>
                  <a:prstClr val="black"/>
                </a:solidFill>
              </a:rPr>
              <a:t>Hochschule</a:t>
            </a:r>
            <a:endParaRPr lang="fr-FR" altLang="fr-FR" sz="2800" b="1" dirty="0" smtClean="0"/>
          </a:p>
        </p:txBody>
      </p:sp>
      <p:pic>
        <p:nvPicPr>
          <p:cNvPr id="31752"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95404" y="257175"/>
            <a:ext cx="988258" cy="59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133649" y="1271049"/>
            <a:ext cx="1154672" cy="191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7"/>
          <a:stretch>
            <a:fillRect/>
          </a:stretch>
        </p:blipFill>
        <p:spPr>
          <a:xfrm>
            <a:off x="4211637" y="3186113"/>
            <a:ext cx="4774828" cy="2369343"/>
          </a:xfrm>
          <a:prstGeom prst="rect">
            <a:avLst/>
          </a:prstGeom>
        </p:spPr>
      </p:pic>
    </p:spTree>
    <p:extLst>
      <p:ext uri="{BB962C8B-B14F-4D97-AF65-F5344CB8AC3E}">
        <p14:creationId xmlns:p14="http://schemas.microsoft.com/office/powerpoint/2010/main" val="237007611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66889" y="555960"/>
            <a:ext cx="8607778" cy="5991595"/>
          </a:xfrm>
        </p:spPr>
        <p:txBody>
          <a:bodyPr>
            <a:normAutofit/>
          </a:bodyPr>
          <a:lstStyle/>
          <a:p>
            <a:r>
              <a:rPr lang="fr-FR" sz="1800" b="1" dirty="0" smtClean="0"/>
              <a:t>L’EDUCATION</a:t>
            </a:r>
            <a:r>
              <a:rPr lang="fr-FR" sz="1800" dirty="0" smtClean="0"/>
              <a:t> est </a:t>
            </a:r>
            <a:r>
              <a:rPr lang="fr-FR" sz="1800" b="1" u="sng" dirty="0" smtClean="0"/>
              <a:t>une compétence des Etats membres </a:t>
            </a:r>
            <a:r>
              <a:rPr lang="fr-FR" sz="1800" dirty="0" smtClean="0"/>
              <a:t>avec </a:t>
            </a:r>
            <a:r>
              <a:rPr lang="fr-FR" sz="1800" u="sng" dirty="0" smtClean="0"/>
              <a:t>appui de l’UE</a:t>
            </a:r>
          </a:p>
          <a:p>
            <a:pPr marL="0" indent="0">
              <a:buNone/>
            </a:pPr>
            <a:endParaRPr lang="fr-FR" sz="1800" dirty="0" smtClean="0"/>
          </a:p>
          <a:p>
            <a:r>
              <a:rPr lang="fr-FR" sz="1800" dirty="0" smtClean="0"/>
              <a:t>2010 : </a:t>
            </a:r>
            <a:r>
              <a:rPr lang="fr-FR" sz="1800" b="1" dirty="0" smtClean="0"/>
              <a:t>Stratégie Europe 2020 de l’UE </a:t>
            </a:r>
            <a:br>
              <a:rPr lang="fr-FR" sz="1800" b="1" dirty="0" smtClean="0"/>
            </a:br>
            <a:r>
              <a:rPr lang="fr-FR" sz="1800" dirty="0" smtClean="0"/>
              <a:t>« croissance intelligente, durable et inclusive » </a:t>
            </a:r>
            <a:br>
              <a:rPr lang="fr-FR" sz="1800" dirty="0" smtClean="0"/>
            </a:br>
            <a:r>
              <a:rPr lang="fr-FR" sz="1800" dirty="0" smtClean="0"/>
              <a:t>emploi, R&amp;D, climat &amp; énergie, </a:t>
            </a:r>
            <a:r>
              <a:rPr lang="fr-FR" sz="1800" b="1" dirty="0" smtClean="0"/>
              <a:t>éducation</a:t>
            </a:r>
            <a:r>
              <a:rPr lang="fr-FR" sz="1800" dirty="0" smtClean="0"/>
              <a:t>, pauvreté &amp; exclusion</a:t>
            </a:r>
            <a:br>
              <a:rPr lang="fr-FR" sz="1800" dirty="0" smtClean="0"/>
            </a:br>
            <a:r>
              <a:rPr lang="fr-FR" sz="1800" dirty="0" smtClean="0"/>
              <a:t>- ...</a:t>
            </a:r>
            <a:br>
              <a:rPr lang="fr-FR" sz="1800" dirty="0" smtClean="0"/>
            </a:br>
            <a:r>
              <a:rPr lang="fr-FR" sz="1800" dirty="0" smtClean="0"/>
              <a:t>- </a:t>
            </a:r>
            <a:r>
              <a:rPr lang="fr-FR" sz="1800" b="1" dirty="0" smtClean="0"/>
              <a:t>décrochage inférieur à 10%</a:t>
            </a:r>
            <a:br>
              <a:rPr lang="fr-FR" sz="1800" b="1" dirty="0" smtClean="0"/>
            </a:br>
            <a:r>
              <a:rPr lang="fr-FR" sz="1800" b="1" dirty="0" smtClean="0"/>
              <a:t>- diplômés de l’enseignement supérieur</a:t>
            </a:r>
            <a:r>
              <a:rPr lang="fr-FR" sz="1800" b="1" dirty="0"/>
              <a:t> </a:t>
            </a:r>
            <a:r>
              <a:rPr lang="fr-FR" sz="1800" b="1" dirty="0" smtClean="0"/>
              <a:t>(30-34a) : 40% voire 50%</a:t>
            </a:r>
            <a:br>
              <a:rPr lang="fr-FR" sz="1800" b="1" dirty="0" smtClean="0"/>
            </a:br>
            <a:r>
              <a:rPr lang="fr-FR" sz="1800" b="1" dirty="0" smtClean="0"/>
              <a:t>- 95% de participation à l’enseignement préscolaire</a:t>
            </a:r>
            <a:br>
              <a:rPr lang="fr-FR" sz="1800" b="1" dirty="0" smtClean="0"/>
            </a:br>
            <a:r>
              <a:rPr lang="fr-FR" sz="1800" b="1" dirty="0" smtClean="0"/>
              <a:t/>
            </a:r>
            <a:br>
              <a:rPr lang="fr-FR" sz="1800" b="1" dirty="0" smtClean="0"/>
            </a:br>
            <a:r>
              <a:rPr lang="fr-FR" sz="1800" i="1" dirty="0" smtClean="0"/>
              <a:t>BO n°1 7 janvier 2016</a:t>
            </a:r>
            <a:r>
              <a:rPr lang="fr-FR" sz="1800" i="1" dirty="0"/>
              <a:t/>
            </a:r>
            <a:br>
              <a:rPr lang="fr-FR" sz="1800" i="1" dirty="0"/>
            </a:br>
            <a:r>
              <a:rPr lang="fr-FR" sz="1800" b="1" dirty="0" smtClean="0"/>
              <a:t>Objectifs </a:t>
            </a:r>
            <a:r>
              <a:rPr lang="fr-FR" sz="1800" b="1" dirty="0"/>
              <a:t>de mobilité dans l’enseignement </a:t>
            </a:r>
            <a:r>
              <a:rPr lang="fr-FR" sz="1800" b="1" dirty="0" smtClean="0"/>
              <a:t>:</a:t>
            </a:r>
            <a:br>
              <a:rPr lang="fr-FR" sz="1800" b="1" dirty="0" smtClean="0"/>
            </a:br>
            <a:r>
              <a:rPr lang="fr-FR" sz="1800" b="1" dirty="0" smtClean="0"/>
              <a:t>- 20% des diplômés </a:t>
            </a:r>
            <a:r>
              <a:rPr lang="fr-FR" sz="1800" b="1" dirty="0"/>
              <a:t>de l’enseignement supérieur ayant été mobiles </a:t>
            </a:r>
            <a:br>
              <a:rPr lang="fr-FR" sz="1800" b="1" dirty="0"/>
            </a:br>
            <a:r>
              <a:rPr lang="fr-FR" sz="1800" b="1" dirty="0"/>
              <a:t>- 6% des 18-34 ans diplômés de la formation professionnelle ayant été </a:t>
            </a:r>
            <a:r>
              <a:rPr lang="fr-FR" sz="1800" b="1" dirty="0" smtClean="0"/>
              <a:t>mobiles</a:t>
            </a:r>
          </a:p>
          <a:p>
            <a:pPr marL="0" indent="0">
              <a:buNone/>
            </a:pPr>
            <a:endParaRPr lang="fr-FR" sz="1800" b="1" dirty="0" smtClean="0"/>
          </a:p>
          <a:p>
            <a:r>
              <a:rPr lang="fr-FR" sz="1800" dirty="0" smtClean="0"/>
              <a:t>2013 : recommandation du Conseil</a:t>
            </a:r>
            <a:r>
              <a:rPr lang="fr-FR" sz="1800" i="1" dirty="0" smtClean="0"/>
              <a:t/>
            </a:r>
            <a:br>
              <a:rPr lang="fr-FR" sz="1800" i="1" dirty="0" smtClean="0"/>
            </a:br>
            <a:r>
              <a:rPr lang="fr-FR" sz="1800" dirty="0" smtClean="0"/>
              <a:t> </a:t>
            </a:r>
            <a:r>
              <a:rPr lang="fr-FR" sz="1800" b="1" dirty="0" smtClean="0"/>
              <a:t>Garantie pour la jeunesse </a:t>
            </a:r>
            <a:r>
              <a:rPr lang="fr-FR" sz="1800" dirty="0" smtClean="0"/>
              <a:t>(- de 25 ans) </a:t>
            </a:r>
            <a:br>
              <a:rPr lang="fr-FR" sz="1800" dirty="0" smtClean="0"/>
            </a:br>
            <a:r>
              <a:rPr lang="fr-FR" sz="1800" dirty="0" smtClean="0"/>
              <a:t>« proposer une offre de qualité dans les 4 mois suivant la fin de la scolarité »</a:t>
            </a:r>
          </a:p>
          <a:p>
            <a:endParaRPr lang="fr-FR" u="sng" dirty="0"/>
          </a:p>
        </p:txBody>
      </p:sp>
    </p:spTree>
    <p:extLst>
      <p:ext uri="{BB962C8B-B14F-4D97-AF65-F5344CB8AC3E}">
        <p14:creationId xmlns:p14="http://schemas.microsoft.com/office/powerpoint/2010/main" val="29175416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Etudier au Canada - Québec</a:t>
            </a:r>
            <a:endParaRPr lang="fr-FR" altLang="fr-FR" sz="2400" dirty="0" smtClean="0"/>
          </a:p>
        </p:txBody>
      </p:sp>
      <p:sp>
        <p:nvSpPr>
          <p:cNvPr id="81923" name="Espace réservé du contenu 2"/>
          <p:cNvSpPr>
            <a:spLocks noGrp="1"/>
          </p:cNvSpPr>
          <p:nvPr>
            <p:ph idx="1"/>
          </p:nvPr>
        </p:nvSpPr>
        <p:spPr>
          <a:xfrm>
            <a:off x="468313" y="1412875"/>
            <a:ext cx="8172450" cy="4738688"/>
          </a:xfrm>
        </p:spPr>
        <p:txBody>
          <a:bodyPr rtlCol="0">
            <a:normAutofit fontScale="85000" lnSpcReduction="10000"/>
          </a:bodyPr>
          <a:lstStyle/>
          <a:p>
            <a:pPr eaLnBrk="1" fontAlgn="auto" hangingPunct="1">
              <a:lnSpc>
                <a:spcPct val="170000"/>
              </a:lnSpc>
              <a:spcAft>
                <a:spcPts val="0"/>
              </a:spcAft>
              <a:defRPr/>
            </a:pPr>
            <a:r>
              <a:rPr lang="fr-FR" altLang="fr-FR" dirty="0" smtClean="0"/>
              <a:t>Accords entre la France et le Québec pour les études dans les CEGEP et les universités : </a:t>
            </a:r>
            <a:r>
              <a:rPr lang="fr-FR" altLang="fr-FR" dirty="0" smtClean="0">
                <a:hlinkClick r:id="rId3"/>
              </a:rPr>
              <a:t>www.universitesquebecoises.ca</a:t>
            </a:r>
            <a:endParaRPr lang="fr-FR" altLang="fr-FR" dirty="0" smtClean="0"/>
          </a:p>
          <a:p>
            <a:pPr eaLnBrk="1" fontAlgn="auto" hangingPunct="1">
              <a:lnSpc>
                <a:spcPct val="170000"/>
              </a:lnSpc>
              <a:spcAft>
                <a:spcPts val="0"/>
              </a:spcAft>
              <a:defRPr/>
            </a:pPr>
            <a:r>
              <a:rPr lang="fr-FR" altLang="fr-FR" dirty="0" smtClean="0"/>
              <a:t>Diplômes: </a:t>
            </a:r>
            <a:r>
              <a:rPr lang="fr-FR" altLang="fr-FR" u="sng" dirty="0" smtClean="0"/>
              <a:t>baccalauréat</a:t>
            </a:r>
            <a:r>
              <a:rPr lang="fr-FR" altLang="fr-FR" dirty="0" smtClean="0"/>
              <a:t>, </a:t>
            </a:r>
            <a:r>
              <a:rPr lang="fr-FR" altLang="fr-FR" u="sng" dirty="0" smtClean="0"/>
              <a:t>master</a:t>
            </a:r>
            <a:r>
              <a:rPr lang="fr-FR" altLang="fr-FR" dirty="0" smtClean="0"/>
              <a:t>,  </a:t>
            </a:r>
            <a:r>
              <a:rPr lang="fr-FR" altLang="fr-FR" u="sng" dirty="0" smtClean="0"/>
              <a:t>DEC </a:t>
            </a:r>
            <a:r>
              <a:rPr lang="fr-FR" altLang="fr-FR" dirty="0" smtClean="0"/>
              <a:t>(dans les CEGEP)</a:t>
            </a:r>
          </a:p>
          <a:p>
            <a:pPr eaLnBrk="1" fontAlgn="auto" hangingPunct="1">
              <a:lnSpc>
                <a:spcPct val="170000"/>
              </a:lnSpc>
              <a:spcAft>
                <a:spcPts val="0"/>
              </a:spcAft>
              <a:defRPr/>
            </a:pPr>
            <a:r>
              <a:rPr lang="fr-FR" altLang="fr-FR" dirty="0" smtClean="0"/>
              <a:t>18 universités au Québec dont 3 anglophones, 48 CEGEP dont 5 anglophones </a:t>
            </a:r>
          </a:p>
          <a:p>
            <a:pPr eaLnBrk="1" fontAlgn="auto" hangingPunct="1">
              <a:lnSpc>
                <a:spcPct val="170000"/>
              </a:lnSpc>
              <a:spcAft>
                <a:spcPts val="0"/>
              </a:spcAft>
              <a:defRPr/>
            </a:pPr>
            <a:r>
              <a:rPr lang="fr-FR" altLang="fr-FR" dirty="0" smtClean="0"/>
              <a:t>Frais de scolarité ont augmentés (= Canadiens) , gratuits dans les CEGEP</a:t>
            </a:r>
          </a:p>
          <a:p>
            <a:pPr eaLnBrk="1" fontAlgn="auto" hangingPunct="1">
              <a:lnSpc>
                <a:spcPct val="170000"/>
              </a:lnSpc>
              <a:spcAft>
                <a:spcPts val="0"/>
              </a:spcAft>
              <a:defRPr/>
            </a:pPr>
            <a:r>
              <a:rPr lang="fr-FR" altLang="fr-FR" dirty="0" smtClean="0"/>
              <a:t>Bases de données pour rechercher des cours :</a:t>
            </a:r>
          </a:p>
          <a:p>
            <a:pPr eaLnBrk="1" fontAlgn="auto" hangingPunct="1">
              <a:lnSpc>
                <a:spcPct val="170000"/>
              </a:lnSpc>
              <a:spcAft>
                <a:spcPts val="0"/>
              </a:spcAft>
              <a:buFont typeface="Arial" panose="020B0604020202020204" pitchFamily="34" charset="0"/>
              <a:buNone/>
              <a:defRPr/>
            </a:pPr>
            <a:r>
              <a:rPr lang="fr-FR" altLang="fr-FR" sz="2200" dirty="0" smtClean="0">
                <a:hlinkClick r:id="rId4"/>
              </a:rPr>
              <a:t>www.educanada.ca</a:t>
            </a:r>
            <a:r>
              <a:rPr lang="fr-FR" altLang="fr-FR" sz="2200" dirty="0" smtClean="0"/>
              <a:t> , </a:t>
            </a:r>
            <a:r>
              <a:rPr lang="fr-FR" altLang="fr-FR" sz="2200" dirty="0" smtClean="0">
                <a:hlinkClick r:id="rId5"/>
              </a:rPr>
              <a:t>www.studyincanada.com</a:t>
            </a:r>
            <a:r>
              <a:rPr lang="fr-FR" altLang="fr-FR" sz="2200" dirty="0" smtClean="0"/>
              <a:t>    </a:t>
            </a:r>
          </a:p>
          <a:p>
            <a:pPr eaLnBrk="1" fontAlgn="auto" hangingPunct="1">
              <a:lnSpc>
                <a:spcPct val="170000"/>
              </a:lnSpc>
              <a:spcAft>
                <a:spcPts val="0"/>
              </a:spcAft>
              <a:defRPr/>
            </a:pPr>
            <a:r>
              <a:rPr lang="fr-FR" altLang="fr-FR" dirty="0" smtClean="0"/>
              <a:t>Procédures d’immigration : </a:t>
            </a:r>
            <a:r>
              <a:rPr lang="fr-FR" altLang="fr-FR" dirty="0" smtClean="0">
                <a:hlinkClick r:id="rId6"/>
              </a:rPr>
              <a:t>www.cic.gc.ca/francais/index.asp</a:t>
            </a:r>
            <a:endParaRPr lang="fr-FR" altLang="fr-FR" dirty="0" smtClean="0"/>
          </a:p>
          <a:p>
            <a:pPr eaLnBrk="1" fontAlgn="auto" hangingPunct="1">
              <a:lnSpc>
                <a:spcPct val="170000"/>
              </a:lnSpc>
              <a:spcAft>
                <a:spcPts val="0"/>
              </a:spcAft>
              <a:buFont typeface="Arial" panose="020B0604020202020204" pitchFamily="34" charset="0"/>
              <a:buNone/>
              <a:defRPr/>
            </a:pPr>
            <a:endParaRPr lang="fr-FR" altLang="fr-FR" dirty="0" smtClean="0"/>
          </a:p>
        </p:txBody>
      </p:sp>
      <p:sp>
        <p:nvSpPr>
          <p:cNvPr id="71684"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11BE48A4-4B6A-4F95-B123-B34556D6B5AC}" type="slidenum">
              <a:rPr lang="fr-FR" altLang="fr-FR" sz="1200">
                <a:solidFill>
                  <a:srgbClr val="898989"/>
                </a:solidFill>
              </a:rPr>
              <a:pPr>
                <a:spcBef>
                  <a:spcPct val="0"/>
                </a:spcBef>
                <a:buFontTx/>
                <a:buNone/>
              </a:pPr>
              <a:t>70</a:t>
            </a:fld>
            <a:endParaRPr lang="fr-FR" altLang="fr-FR" sz="1200">
              <a:solidFill>
                <a:srgbClr val="898989"/>
              </a:solidFill>
            </a:endParaRPr>
          </a:p>
        </p:txBody>
      </p:sp>
      <p:pic>
        <p:nvPicPr>
          <p:cNvPr id="71685" name="Image 4" descr="drapeau-canada"/>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05649" y="365126"/>
            <a:ext cx="15700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51530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1"/>
          <p:cNvSpPr>
            <a:spLocks noGrp="1"/>
          </p:cNvSpPr>
          <p:nvPr>
            <p:ph type="title"/>
          </p:nvPr>
        </p:nvSpPr>
        <p:spPr>
          <a:xfrm>
            <a:off x="284233" y="302336"/>
            <a:ext cx="7499350" cy="868363"/>
          </a:xfrm>
        </p:spPr>
        <p:txBody>
          <a:bodyPr>
            <a:normAutofit fontScale="90000"/>
          </a:bodyPr>
          <a:lstStyle/>
          <a:p>
            <a:pPr algn="ctr"/>
            <a:r>
              <a:rPr lang="fr-FR" altLang="fr-FR" sz="34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Etudier au Canada - Québec</a:t>
            </a:r>
            <a:r>
              <a:rPr lang="fr-FR" altLang="fr-FR" sz="2800" dirty="0" smtClean="0">
                <a:hlinkClick r:id="rId2"/>
              </a:rPr>
              <a:t/>
            </a:r>
            <a:br>
              <a:rPr lang="fr-FR" altLang="fr-FR" sz="2800" dirty="0" smtClean="0">
                <a:hlinkClick r:id="rId2"/>
              </a:rPr>
            </a:br>
            <a:r>
              <a:rPr lang="fr-FR" altLang="fr-FR" sz="2200" dirty="0" smtClean="0">
                <a:hlinkClick r:id="rId3"/>
              </a:rPr>
              <a:t>www.educanada.ca/</a:t>
            </a:r>
            <a:r>
              <a:rPr lang="fr-FR" altLang="fr-FR" sz="2200" dirty="0" smtClean="0"/>
              <a:t> </a:t>
            </a:r>
            <a:r>
              <a:rPr lang="fr-FR" altLang="fr-FR" sz="2800" dirty="0" smtClean="0"/>
              <a:t> </a:t>
            </a:r>
          </a:p>
        </p:txBody>
      </p:sp>
      <p:sp>
        <p:nvSpPr>
          <p:cNvPr id="72707"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37E12091-A73C-4D2B-8B3E-50894DCFF03F}" type="slidenum">
              <a:rPr lang="fr-FR" altLang="fr-FR" sz="1200">
                <a:solidFill>
                  <a:srgbClr val="898989"/>
                </a:solidFill>
              </a:rPr>
              <a:pPr>
                <a:spcBef>
                  <a:spcPct val="0"/>
                </a:spcBef>
                <a:buFontTx/>
                <a:buNone/>
              </a:pPr>
              <a:t>71</a:t>
            </a:fld>
            <a:endParaRPr lang="fr-FR" altLang="fr-FR" sz="1200">
              <a:solidFill>
                <a:srgbClr val="898989"/>
              </a:solidFill>
            </a:endParaRPr>
          </a:p>
        </p:txBody>
      </p:sp>
      <p:pic>
        <p:nvPicPr>
          <p:cNvPr id="3" name="Espace réservé du contenu 2"/>
          <p:cNvPicPr>
            <a:picLocks noGrp="1" noChangeAspect="1"/>
          </p:cNvPicPr>
          <p:nvPr>
            <p:ph idx="1"/>
          </p:nvPr>
        </p:nvPicPr>
        <p:blipFill>
          <a:blip r:embed="rId4"/>
          <a:stretch>
            <a:fillRect/>
          </a:stretch>
        </p:blipFill>
        <p:spPr>
          <a:xfrm>
            <a:off x="628650" y="1997367"/>
            <a:ext cx="7886700" cy="3532316"/>
          </a:xfrm>
          <a:prstGeom prst="rect">
            <a:avLst/>
          </a:prstGeom>
        </p:spPr>
      </p:pic>
    </p:spTree>
    <p:extLst>
      <p:ext uri="{BB962C8B-B14F-4D97-AF65-F5344CB8AC3E}">
        <p14:creationId xmlns:p14="http://schemas.microsoft.com/office/powerpoint/2010/main" val="1157398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323850" y="1555846"/>
            <a:ext cx="8496300" cy="4954136"/>
          </a:xfrm>
        </p:spPr>
        <p:txBody>
          <a:bodyPr rtlCol="0">
            <a:normAutofit fontScale="55000" lnSpcReduction="20000"/>
          </a:bodyPr>
          <a:lstStyle/>
          <a:p>
            <a:pPr marL="365760" indent="-283464" eaLnBrk="1" fontAlgn="auto" hangingPunct="1">
              <a:lnSpc>
                <a:spcPct val="160000"/>
              </a:lnSpc>
              <a:spcAft>
                <a:spcPts val="0"/>
              </a:spcAft>
              <a:defRPr/>
            </a:pPr>
            <a:r>
              <a:rPr lang="fr-FR" sz="2600" dirty="0" smtClean="0"/>
              <a:t>A été longtemps un eldorado pour des jeunes qui avaient échoué aux concours paramédicaux et médicaux, attention aux procédures de sélection ! (quota pour les études de médecine, dentaire, kiné, vétérinaire et logopédie</a:t>
            </a:r>
            <a:r>
              <a:rPr lang="fr-FR" sz="2600" dirty="0"/>
              <a:t> </a:t>
            </a:r>
            <a:r>
              <a:rPr lang="fr-FR" sz="2600" dirty="0" smtClean="0"/>
              <a:t>+ concours fin 1</a:t>
            </a:r>
            <a:r>
              <a:rPr lang="fr-FR" sz="2600" baseline="30000" dirty="0" smtClean="0"/>
              <a:t>ère</a:t>
            </a:r>
            <a:r>
              <a:rPr lang="fr-FR" sz="2600" dirty="0" smtClean="0"/>
              <a:t> année de médecine et dentaire) </a:t>
            </a:r>
          </a:p>
          <a:p>
            <a:pPr marL="640398" lvl="1" indent="-283464" eaLnBrk="1" fontAlgn="auto" hangingPunct="1">
              <a:lnSpc>
                <a:spcPct val="160000"/>
              </a:lnSpc>
              <a:spcAft>
                <a:spcPts val="0"/>
              </a:spcAft>
              <a:buFont typeface="Verdana" pitchFamily="34" charset="0"/>
              <a:buNone/>
              <a:defRPr/>
            </a:pPr>
            <a:r>
              <a:rPr lang="fr-FR" sz="2600" dirty="0" smtClean="0"/>
              <a:t>Toute l’info sur </a:t>
            </a:r>
            <a:r>
              <a:rPr lang="fr-FR" sz="2600" dirty="0" smtClean="0">
                <a:hlinkClick r:id="rId2"/>
              </a:rPr>
              <a:t>www.euroguidance-france.org</a:t>
            </a:r>
            <a:endParaRPr lang="fr-FR" sz="2600" dirty="0" smtClean="0"/>
          </a:p>
          <a:p>
            <a:pPr marL="365760" indent="-283464" eaLnBrk="1" fontAlgn="auto" hangingPunct="1">
              <a:lnSpc>
                <a:spcPct val="160000"/>
              </a:lnSpc>
              <a:spcAft>
                <a:spcPts val="0"/>
              </a:spcAft>
              <a:defRPr/>
            </a:pPr>
            <a:r>
              <a:rPr lang="fr-FR" sz="2600" dirty="0" smtClean="0"/>
              <a:t>Universités – Hautes écoles </a:t>
            </a:r>
            <a:endParaRPr lang="fr-FR" sz="2600" dirty="0"/>
          </a:p>
          <a:p>
            <a:pPr marL="365760" indent="-283464" eaLnBrk="1" fontAlgn="auto" hangingPunct="1">
              <a:lnSpc>
                <a:spcPct val="160000"/>
              </a:lnSpc>
              <a:spcAft>
                <a:spcPts val="0"/>
              </a:spcAft>
              <a:defRPr/>
            </a:pPr>
            <a:r>
              <a:rPr lang="fr-FR" sz="2500" dirty="0" smtClean="0">
                <a:solidFill>
                  <a:prstClr val="black"/>
                </a:solidFill>
                <a:latin typeface="+mj-lt"/>
              </a:rPr>
              <a:t>Les </a:t>
            </a:r>
            <a:r>
              <a:rPr lang="fr-FR" sz="2500" dirty="0">
                <a:solidFill>
                  <a:prstClr val="black"/>
                </a:solidFill>
                <a:latin typeface="+mj-lt"/>
              </a:rPr>
              <a:t>passerelles entre les filières moins lisibles depuis le </a:t>
            </a:r>
            <a:r>
              <a:rPr lang="fr-FR" sz="2500" dirty="0" smtClean="0">
                <a:solidFill>
                  <a:prstClr val="black"/>
                </a:solidFill>
                <a:latin typeface="+mj-lt"/>
              </a:rPr>
              <a:t>« </a:t>
            </a:r>
            <a:r>
              <a:rPr lang="fr-FR" sz="2500" i="1" dirty="0" smtClean="0">
                <a:solidFill>
                  <a:prstClr val="black"/>
                </a:solidFill>
                <a:latin typeface="+mj-lt"/>
              </a:rPr>
              <a:t>décret paysage</a:t>
            </a:r>
            <a:r>
              <a:rPr lang="fr-FR" sz="2500" dirty="0" smtClean="0">
                <a:solidFill>
                  <a:prstClr val="black"/>
                </a:solidFill>
                <a:latin typeface="+mj-lt"/>
              </a:rPr>
              <a:t> »: </a:t>
            </a:r>
            <a:r>
              <a:rPr lang="fr-FR" sz="2500" dirty="0">
                <a:solidFill>
                  <a:prstClr val="black"/>
                </a:solidFill>
                <a:latin typeface="+mj-lt"/>
              </a:rPr>
              <a:t>demande directe auprès des facultés (principes  de « </a:t>
            </a:r>
            <a:r>
              <a:rPr lang="fr-FR" sz="2500" dirty="0" err="1">
                <a:solidFill>
                  <a:prstClr val="black"/>
                </a:solidFill>
                <a:latin typeface="+mj-lt"/>
              </a:rPr>
              <a:t>co-requis</a:t>
            </a:r>
            <a:r>
              <a:rPr lang="fr-FR" sz="2500" dirty="0">
                <a:solidFill>
                  <a:prstClr val="black"/>
                </a:solidFill>
                <a:latin typeface="+mj-lt"/>
              </a:rPr>
              <a:t> » et de « </a:t>
            </a:r>
            <a:r>
              <a:rPr lang="fr-FR" sz="2500" dirty="0" err="1">
                <a:solidFill>
                  <a:prstClr val="black"/>
                </a:solidFill>
                <a:latin typeface="+mj-lt"/>
              </a:rPr>
              <a:t>pré-requis</a:t>
            </a:r>
            <a:r>
              <a:rPr lang="fr-FR" sz="2500" dirty="0">
                <a:solidFill>
                  <a:prstClr val="black"/>
                </a:solidFill>
                <a:latin typeface="+mj-lt"/>
              </a:rPr>
              <a:t> </a:t>
            </a:r>
            <a:r>
              <a:rPr lang="fr-FR" sz="2500" dirty="0" smtClean="0">
                <a:solidFill>
                  <a:prstClr val="black"/>
                </a:solidFill>
                <a:latin typeface="+mj-lt"/>
              </a:rPr>
              <a:t>»)</a:t>
            </a:r>
            <a:endParaRPr lang="fr-FR" sz="2500" dirty="0" smtClean="0">
              <a:latin typeface="+mj-lt"/>
            </a:endParaRPr>
          </a:p>
          <a:p>
            <a:pPr marL="365760" indent="-283464" eaLnBrk="1" fontAlgn="auto" hangingPunct="1">
              <a:lnSpc>
                <a:spcPct val="160000"/>
              </a:lnSpc>
              <a:spcAft>
                <a:spcPts val="0"/>
              </a:spcAft>
              <a:defRPr/>
            </a:pPr>
            <a:r>
              <a:rPr lang="fr-FR" sz="2600" dirty="0" smtClean="0">
                <a:latin typeface="+mj-lt"/>
              </a:rPr>
              <a:t>Procédure d’homologation du baccalauréat : </a:t>
            </a:r>
            <a:r>
              <a:rPr lang="fr-FR" sz="2600" dirty="0" smtClean="0">
                <a:latin typeface="+mj-lt"/>
                <a:hlinkClick r:id="rId3"/>
              </a:rPr>
              <a:t>www.equivalences.cfwb.be</a:t>
            </a:r>
            <a:endParaRPr lang="fr-FR" sz="2600" dirty="0" smtClean="0">
              <a:latin typeface="+mj-lt"/>
            </a:endParaRPr>
          </a:p>
          <a:p>
            <a:pPr marL="365760" indent="-283464" eaLnBrk="1" fontAlgn="auto" hangingPunct="1">
              <a:lnSpc>
                <a:spcPct val="160000"/>
              </a:lnSpc>
              <a:spcAft>
                <a:spcPts val="0"/>
              </a:spcAft>
              <a:defRPr/>
            </a:pPr>
            <a:r>
              <a:rPr lang="fr-FR" sz="2600" dirty="0" smtClean="0"/>
              <a:t>Des formations intéressantes dans le domaine des arts appliqués</a:t>
            </a:r>
          </a:p>
          <a:p>
            <a:pPr marL="365760" indent="-283464" eaLnBrk="1" fontAlgn="auto" hangingPunct="1">
              <a:lnSpc>
                <a:spcPct val="160000"/>
              </a:lnSpc>
              <a:spcAft>
                <a:spcPts val="0"/>
              </a:spcAft>
              <a:defRPr/>
            </a:pPr>
            <a:r>
              <a:rPr lang="fr-FR" sz="2600" dirty="0" smtClean="0"/>
              <a:t>Droits d’inscription : 835€ à l’université (UE) – moins en Haute Ecole </a:t>
            </a:r>
          </a:p>
          <a:p>
            <a:pPr marL="365760" indent="-283464" eaLnBrk="1" fontAlgn="auto" hangingPunct="1">
              <a:lnSpc>
                <a:spcPct val="160000"/>
              </a:lnSpc>
              <a:spcAft>
                <a:spcPts val="0"/>
              </a:spcAft>
              <a:defRPr/>
            </a:pPr>
            <a:r>
              <a:rPr lang="fr-FR" sz="2600" dirty="0" smtClean="0"/>
              <a:t>Informations sur l’enseignement supérieur en Belgique francophone : </a:t>
            </a:r>
            <a:r>
              <a:rPr lang="fr-FR" sz="2600" dirty="0" smtClean="0">
                <a:hlinkClick r:id="rId4"/>
              </a:rPr>
              <a:t>www.studyinbelgium.be</a:t>
            </a:r>
            <a:r>
              <a:rPr lang="fr-FR" sz="2600" dirty="0" smtClean="0"/>
              <a:t> </a:t>
            </a:r>
            <a:r>
              <a:rPr lang="fr-FR" sz="2600" dirty="0"/>
              <a:t>,</a:t>
            </a:r>
            <a:r>
              <a:rPr lang="fr-FR" sz="2600" dirty="0" smtClean="0"/>
              <a:t> </a:t>
            </a:r>
            <a:r>
              <a:rPr lang="fr-FR" sz="2600" dirty="0" smtClean="0">
                <a:hlinkClick r:id="rId5"/>
              </a:rPr>
              <a:t>www.enseignement.be</a:t>
            </a:r>
            <a:r>
              <a:rPr lang="fr-FR" sz="2600" dirty="0" smtClean="0"/>
              <a:t> </a:t>
            </a:r>
          </a:p>
          <a:p>
            <a:pPr marL="365760" indent="-283464" eaLnBrk="1" fontAlgn="auto" hangingPunct="1">
              <a:lnSpc>
                <a:spcPct val="160000"/>
              </a:lnSpc>
              <a:spcAft>
                <a:spcPts val="0"/>
              </a:spcAft>
              <a:defRPr/>
            </a:pPr>
            <a:endParaRPr lang="fr-FR" sz="2800" dirty="0" smtClean="0"/>
          </a:p>
        </p:txBody>
      </p:sp>
      <p:sp>
        <p:nvSpPr>
          <p:cNvPr id="62467"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en Belgique francophone </a:t>
            </a:r>
          </a:p>
        </p:txBody>
      </p:sp>
      <p:pic>
        <p:nvPicPr>
          <p:cNvPr id="62469"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437438" y="365126"/>
            <a:ext cx="1230312" cy="81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7736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en Belgique francophone </a:t>
            </a:r>
            <a:r>
              <a:rPr lang="fr-FR" altLang="fr-FR" sz="2800" dirty="0" smtClean="0">
                <a:hlinkClick r:id="rId2"/>
              </a:rPr>
              <a:t/>
            </a:r>
            <a:br>
              <a:rPr lang="fr-FR" altLang="fr-FR" sz="2800" dirty="0" smtClean="0">
                <a:hlinkClick r:id="rId2"/>
              </a:rPr>
            </a:br>
            <a:r>
              <a:rPr lang="fr-FR" altLang="fr-FR" sz="2000" dirty="0" smtClean="0">
                <a:hlinkClick r:id="rId2"/>
              </a:rPr>
              <a:t>www.studyinbelgium.be</a:t>
            </a:r>
            <a:r>
              <a:rPr lang="fr-FR" altLang="fr-FR" sz="2800" dirty="0" smtClean="0"/>
              <a:t> </a:t>
            </a:r>
          </a:p>
        </p:txBody>
      </p:sp>
      <p:sp>
        <p:nvSpPr>
          <p:cNvPr id="63491"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03503CDA-27E9-4A7F-9E08-F60AC6116EEA}" type="slidenum">
              <a:rPr lang="fr-FR" altLang="fr-FR" sz="1200">
                <a:solidFill>
                  <a:srgbClr val="898989"/>
                </a:solidFill>
              </a:rPr>
              <a:pPr>
                <a:spcBef>
                  <a:spcPct val="0"/>
                </a:spcBef>
                <a:buFontTx/>
                <a:buNone/>
              </a:pPr>
              <a:t>73</a:t>
            </a:fld>
            <a:endParaRPr lang="fr-FR" altLang="fr-FR" sz="1200">
              <a:solidFill>
                <a:srgbClr val="898989"/>
              </a:solidFill>
            </a:endParaRPr>
          </a:p>
        </p:txBody>
      </p:sp>
      <p:pic>
        <p:nvPicPr>
          <p:cNvPr id="63492" name="Picture 5"/>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57200" y="1662113"/>
            <a:ext cx="8229600" cy="44021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45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6700" y="1339493"/>
            <a:ext cx="8734425" cy="5375632"/>
          </a:xfrm>
        </p:spPr>
        <p:txBody>
          <a:bodyPr rtlCol="0">
            <a:normAutofit fontScale="92500" lnSpcReduction="20000"/>
          </a:bodyPr>
          <a:lstStyle/>
          <a:p>
            <a:pPr marL="0" indent="0" eaLnBrk="1" fontAlgn="auto" hangingPunct="1">
              <a:lnSpc>
                <a:spcPct val="120000"/>
              </a:lnSpc>
              <a:spcAft>
                <a:spcPts val="0"/>
              </a:spcAft>
              <a:buNone/>
              <a:defRPr/>
            </a:pPr>
            <a:endParaRPr lang="fr-FR" sz="2000" dirty="0" smtClean="0"/>
          </a:p>
          <a:p>
            <a:pPr marL="274320" indent="-274320" eaLnBrk="1" fontAlgn="auto" hangingPunct="1">
              <a:lnSpc>
                <a:spcPct val="120000"/>
              </a:lnSpc>
              <a:spcAft>
                <a:spcPts val="0"/>
              </a:spcAft>
              <a:defRPr/>
            </a:pPr>
            <a:r>
              <a:rPr lang="fr-FR" sz="1600" dirty="0" err="1" smtClean="0"/>
              <a:t>Grado</a:t>
            </a:r>
            <a:r>
              <a:rPr lang="fr-FR" sz="1600" dirty="0" smtClean="0"/>
              <a:t> (4 ans) / Master / </a:t>
            </a:r>
            <a:r>
              <a:rPr lang="fr-FR" sz="1600" dirty="0" err="1" smtClean="0"/>
              <a:t>Doctor</a:t>
            </a:r>
            <a:endParaRPr lang="fr-FR" sz="1600" dirty="0" smtClean="0"/>
          </a:p>
          <a:p>
            <a:pPr marL="274320" indent="-274320" eaLnBrk="1" fontAlgn="auto" hangingPunct="1">
              <a:lnSpc>
                <a:spcPct val="120000"/>
              </a:lnSpc>
              <a:spcAft>
                <a:spcPts val="0"/>
              </a:spcAft>
              <a:defRPr/>
            </a:pPr>
            <a:r>
              <a:rPr lang="fr-FR" sz="1600" dirty="0" smtClean="0"/>
              <a:t>Difficultés </a:t>
            </a:r>
            <a:r>
              <a:rPr lang="fr-FR" sz="1600" dirty="0"/>
              <a:t> </a:t>
            </a:r>
            <a:r>
              <a:rPr lang="fr-FR" sz="1600" dirty="0" smtClean="0"/>
              <a:t>à  rentrer en cours de cycle</a:t>
            </a:r>
          </a:p>
          <a:p>
            <a:pPr>
              <a:lnSpc>
                <a:spcPct val="120000"/>
              </a:lnSpc>
            </a:pPr>
            <a:r>
              <a:rPr lang="fr-FR" sz="1600" dirty="0"/>
              <a:t>R</a:t>
            </a:r>
            <a:r>
              <a:rPr lang="fr-FR" sz="1600" dirty="0" smtClean="0"/>
              <a:t>entrée </a:t>
            </a:r>
            <a:r>
              <a:rPr lang="fr-FR" sz="1600" dirty="0"/>
              <a:t>2017 </a:t>
            </a:r>
            <a:r>
              <a:rPr lang="fr-FR" sz="1600" dirty="0" smtClean="0"/>
              <a:t>: les </a:t>
            </a:r>
            <a:r>
              <a:rPr lang="fr-FR" sz="1600" dirty="0"/>
              <a:t>Universités </a:t>
            </a:r>
            <a:r>
              <a:rPr lang="fr-FR" sz="1600" dirty="0" smtClean="0"/>
              <a:t>fixent leurs </a:t>
            </a:r>
            <a:r>
              <a:rPr lang="fr-FR" sz="1600" dirty="0"/>
              <a:t>propres conditions </a:t>
            </a:r>
            <a:r>
              <a:rPr lang="fr-FR" sz="1600" dirty="0" smtClean="0"/>
              <a:t>d’admission : </a:t>
            </a:r>
          </a:p>
          <a:p>
            <a:pPr lvl="1">
              <a:lnSpc>
                <a:spcPct val="120000"/>
              </a:lnSpc>
            </a:pPr>
            <a:r>
              <a:rPr lang="fr-FR" sz="1600" dirty="0" smtClean="0"/>
              <a:t>soit prise en compte </a:t>
            </a:r>
            <a:r>
              <a:rPr lang="fr-FR" sz="1600" dirty="0"/>
              <a:t>des seuls résultats obtenus au Diplôme de fin d’études secondaires </a:t>
            </a:r>
            <a:endParaRPr lang="fr-FR" sz="1600" dirty="0" smtClean="0"/>
          </a:p>
          <a:p>
            <a:pPr lvl="1">
              <a:lnSpc>
                <a:spcPct val="120000"/>
              </a:lnSpc>
            </a:pPr>
            <a:r>
              <a:rPr lang="fr-FR" sz="1600" dirty="0" smtClean="0"/>
              <a:t>soit introduction </a:t>
            </a:r>
            <a:r>
              <a:rPr lang="fr-FR" sz="1600" dirty="0"/>
              <a:t>d’autres critères </a:t>
            </a:r>
            <a:r>
              <a:rPr lang="fr-FR" sz="1600" dirty="0" smtClean="0"/>
              <a:t>d’admission (la </a:t>
            </a:r>
            <a:r>
              <a:rPr lang="fr-FR" sz="1600" dirty="0"/>
              <a:t>série et les matières étudiées par rapport aux études supérieures envisagées (</a:t>
            </a:r>
            <a:r>
              <a:rPr lang="fr-FR" sz="1600" dirty="0" err="1"/>
              <a:t>Modalidad</a:t>
            </a:r>
            <a:r>
              <a:rPr lang="fr-FR" sz="1600" dirty="0"/>
              <a:t> de </a:t>
            </a:r>
            <a:r>
              <a:rPr lang="fr-FR" sz="1600" dirty="0" err="1"/>
              <a:t>Bachillerato</a:t>
            </a:r>
            <a:r>
              <a:rPr lang="fr-FR" sz="1600" dirty="0" smtClean="0"/>
              <a:t>), les </a:t>
            </a:r>
            <a:r>
              <a:rPr lang="fr-FR" sz="1600" dirty="0"/>
              <a:t>notes obtenues dans certaines </a:t>
            </a:r>
            <a:r>
              <a:rPr lang="fr-FR" sz="1600" dirty="0" smtClean="0"/>
              <a:t>matières,</a:t>
            </a:r>
            <a:r>
              <a:rPr lang="fr-FR" sz="1600" dirty="0"/>
              <a:t> </a:t>
            </a:r>
            <a:r>
              <a:rPr lang="fr-FR" sz="1600" dirty="0" smtClean="0"/>
              <a:t>s’il </a:t>
            </a:r>
            <a:r>
              <a:rPr lang="fr-FR" sz="1600" dirty="0"/>
              <a:t>y a formation académique ou professionnelle </a:t>
            </a:r>
            <a:r>
              <a:rPr lang="fr-FR" sz="1600" dirty="0" smtClean="0"/>
              <a:t>complémentaire, les </a:t>
            </a:r>
            <a:r>
              <a:rPr lang="fr-FR" sz="1600" dirty="0"/>
              <a:t>études supérieures déjà </a:t>
            </a:r>
            <a:r>
              <a:rPr lang="fr-FR" sz="1600" dirty="0" smtClean="0"/>
              <a:t>réalisées. </a:t>
            </a:r>
          </a:p>
          <a:p>
            <a:pPr lvl="1">
              <a:lnSpc>
                <a:spcPct val="120000"/>
              </a:lnSpc>
            </a:pPr>
            <a:r>
              <a:rPr lang="fr-FR" sz="1600" dirty="0" smtClean="0"/>
              <a:t>Soit introduction d’ examens </a:t>
            </a:r>
            <a:r>
              <a:rPr lang="fr-FR" sz="1600" dirty="0"/>
              <a:t>spécifiques de contrôle des connaissances (</a:t>
            </a:r>
            <a:r>
              <a:rPr lang="fr-FR" sz="1600" dirty="0" err="1"/>
              <a:t>Pruebas</a:t>
            </a:r>
            <a:r>
              <a:rPr lang="fr-FR" sz="1600" dirty="0"/>
              <a:t> de </a:t>
            </a:r>
            <a:r>
              <a:rPr lang="fr-FR" sz="1600" dirty="0" err="1"/>
              <a:t>Competencias</a:t>
            </a:r>
            <a:r>
              <a:rPr lang="fr-FR" sz="1600" dirty="0"/>
              <a:t> </a:t>
            </a:r>
            <a:r>
              <a:rPr lang="fr-FR" sz="1600" dirty="0" err="1"/>
              <a:t>Especificas</a:t>
            </a:r>
            <a:r>
              <a:rPr lang="fr-FR" sz="1600" dirty="0"/>
              <a:t> – PCE). Ces examens n’ont pas de caractère obligatoire, ils servent à augmenter le score initial</a:t>
            </a:r>
            <a:r>
              <a:rPr lang="fr-FR" sz="1600" dirty="0" smtClean="0"/>
              <a:t>.</a:t>
            </a:r>
          </a:p>
          <a:p>
            <a:pPr marL="274320" indent="-274320" eaLnBrk="1" fontAlgn="auto" hangingPunct="1">
              <a:lnSpc>
                <a:spcPct val="120000"/>
              </a:lnSpc>
              <a:spcAft>
                <a:spcPts val="0"/>
              </a:spcAft>
              <a:defRPr/>
            </a:pPr>
            <a:r>
              <a:rPr lang="fr-FR" sz="1600" dirty="0" smtClean="0"/>
              <a:t>Le coût des études : de 400 à 1000 € dans les établissements publics</a:t>
            </a:r>
          </a:p>
          <a:p>
            <a:pPr marL="274320" indent="-274320" eaLnBrk="1" fontAlgn="auto" hangingPunct="1">
              <a:lnSpc>
                <a:spcPct val="120000"/>
              </a:lnSpc>
              <a:spcAft>
                <a:spcPts val="0"/>
              </a:spcAft>
              <a:defRPr/>
            </a:pPr>
            <a:r>
              <a:rPr lang="fr-FR" sz="1600" dirty="0" smtClean="0"/>
              <a:t>Diplômes supérieurs techniques/professionnels (2 ans) qui dépendent des régions: </a:t>
            </a:r>
            <a:r>
              <a:rPr lang="fr-FR" sz="1600" dirty="0" smtClean="0">
                <a:hlinkClick r:id="rId2"/>
              </a:rPr>
              <a:t>www.todofp.es</a:t>
            </a:r>
            <a:r>
              <a:rPr lang="fr-FR" sz="1600" dirty="0" smtClean="0"/>
              <a:t> </a:t>
            </a:r>
          </a:p>
          <a:p>
            <a:pPr marL="274320" indent="-274320" eaLnBrk="1" fontAlgn="auto" hangingPunct="1">
              <a:lnSpc>
                <a:spcPct val="120000"/>
              </a:lnSpc>
              <a:spcAft>
                <a:spcPts val="0"/>
              </a:spcAft>
              <a:defRPr/>
            </a:pPr>
            <a:r>
              <a:rPr lang="fr-FR" sz="1600" dirty="0" smtClean="0"/>
              <a:t>Les sites utiles :</a:t>
            </a:r>
          </a:p>
          <a:p>
            <a:pPr marL="274320" indent="-274320" eaLnBrk="1" fontAlgn="auto" hangingPunct="1">
              <a:lnSpc>
                <a:spcPct val="120000"/>
              </a:lnSpc>
              <a:spcAft>
                <a:spcPts val="0"/>
              </a:spcAft>
              <a:buFont typeface="Wingdings 2" pitchFamily="18" charset="2"/>
              <a:buNone/>
              <a:defRPr/>
            </a:pPr>
            <a:r>
              <a:rPr lang="fr-FR" sz="1600" dirty="0" smtClean="0"/>
              <a:t>	</a:t>
            </a:r>
            <a:r>
              <a:rPr lang="es-ES" sz="1600" dirty="0" smtClean="0"/>
              <a:t>UNED </a:t>
            </a:r>
            <a:r>
              <a:rPr lang="es-ES" sz="1600" dirty="0" err="1" smtClean="0"/>
              <a:t>accesso</a:t>
            </a:r>
            <a:r>
              <a:rPr lang="es-ES" sz="1600" dirty="0" smtClean="0"/>
              <a:t> universidad </a:t>
            </a:r>
            <a:r>
              <a:rPr lang="es-ES" sz="1600" dirty="0" err="1" smtClean="0"/>
              <a:t>Espana</a:t>
            </a:r>
            <a:r>
              <a:rPr lang="es-ES" sz="1600" dirty="0" smtClean="0"/>
              <a:t>-Estudiantes EU y fuera : </a:t>
            </a:r>
            <a:r>
              <a:rPr lang="fr-FR" sz="1600" u="sng" dirty="0" smtClean="0">
                <a:hlinkClick r:id="rId3"/>
              </a:rPr>
              <a:t>www.uned.es</a:t>
            </a:r>
            <a:endParaRPr lang="fr-FR" sz="1600" u="sng" dirty="0" smtClean="0"/>
          </a:p>
          <a:p>
            <a:pPr marL="274320" indent="-274320" eaLnBrk="1" fontAlgn="auto" hangingPunct="1">
              <a:lnSpc>
                <a:spcPct val="120000"/>
              </a:lnSpc>
              <a:spcAft>
                <a:spcPts val="0"/>
              </a:spcAft>
              <a:buFont typeface="Wingdings 2" pitchFamily="18" charset="2"/>
              <a:buNone/>
              <a:defRPr/>
            </a:pPr>
            <a:r>
              <a:rPr lang="fr-FR" sz="1600" dirty="0" smtClean="0">
                <a:hlinkClick r:id="rId4"/>
              </a:rPr>
              <a:t> www.educacion.es/educacion/universidades.htm</a:t>
            </a:r>
            <a:r>
              <a:rPr lang="fr-FR" sz="1600" dirty="0" smtClean="0"/>
              <a:t> (Que </a:t>
            </a:r>
            <a:r>
              <a:rPr lang="fr-FR" sz="1600" dirty="0" err="1" smtClean="0"/>
              <a:t>estudiar</a:t>
            </a:r>
            <a:r>
              <a:rPr lang="fr-FR" sz="1600" dirty="0" smtClean="0"/>
              <a:t>?)</a:t>
            </a:r>
          </a:p>
          <a:p>
            <a:pPr marL="274320" indent="-274320" eaLnBrk="1" fontAlgn="auto" hangingPunct="1">
              <a:lnSpc>
                <a:spcPct val="120000"/>
              </a:lnSpc>
              <a:spcAft>
                <a:spcPts val="0"/>
              </a:spcAft>
              <a:buFont typeface="Wingdings 2" pitchFamily="18" charset="2"/>
              <a:buNone/>
              <a:defRPr/>
            </a:pPr>
            <a:endParaRPr lang="fr-FR" sz="1600" dirty="0" smtClean="0"/>
          </a:p>
          <a:p>
            <a:pPr marL="640080" lvl="1" indent="-274320" eaLnBrk="1" fontAlgn="auto" hangingPunct="1">
              <a:lnSpc>
                <a:spcPct val="170000"/>
              </a:lnSpc>
              <a:spcAft>
                <a:spcPts val="0"/>
              </a:spcAft>
              <a:buFontTx/>
              <a:buNone/>
              <a:defRPr/>
            </a:pPr>
            <a:endParaRPr lang="fr-FR" sz="2500" dirty="0" smtClean="0"/>
          </a:p>
          <a:p>
            <a:pPr marL="640080" lvl="1" indent="-274320" eaLnBrk="1" fontAlgn="auto" hangingPunct="1">
              <a:lnSpc>
                <a:spcPct val="170000"/>
              </a:lnSpc>
              <a:spcAft>
                <a:spcPts val="0"/>
              </a:spcAft>
              <a:buFontTx/>
              <a:buNone/>
              <a:defRPr/>
            </a:pPr>
            <a:endParaRPr lang="fr-FR" sz="2500" dirty="0" smtClean="0"/>
          </a:p>
          <a:p>
            <a:pPr marL="274320" indent="-274320" eaLnBrk="1" fontAlgn="auto" hangingPunct="1">
              <a:lnSpc>
                <a:spcPct val="170000"/>
              </a:lnSpc>
              <a:spcAft>
                <a:spcPts val="0"/>
              </a:spcAft>
              <a:buFont typeface="Wingdings"/>
              <a:buChar char=""/>
              <a:defRPr/>
            </a:pPr>
            <a:endParaRPr lang="fr-FR" dirty="0" smtClean="0"/>
          </a:p>
        </p:txBody>
      </p:sp>
      <p:sp>
        <p:nvSpPr>
          <p:cNvPr id="6451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EE43B175-2D79-4AB8-8BB0-AC26C8FDF22E}" type="slidenum">
              <a:rPr lang="fr-FR" altLang="fr-FR" sz="1200">
                <a:solidFill>
                  <a:srgbClr val="898989"/>
                </a:solidFill>
              </a:rPr>
              <a:pPr>
                <a:spcBef>
                  <a:spcPct val="0"/>
                </a:spcBef>
                <a:buFontTx/>
                <a:buNone/>
              </a:pPr>
              <a:t>74</a:t>
            </a:fld>
            <a:endParaRPr lang="fr-FR" altLang="fr-FR" sz="1200">
              <a:solidFill>
                <a:srgbClr val="898989"/>
              </a:solidFill>
            </a:endParaRPr>
          </a:p>
        </p:txBody>
      </p:sp>
      <p:sp>
        <p:nvSpPr>
          <p:cNvPr id="64516"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en Espagne</a:t>
            </a:r>
          </a:p>
        </p:txBody>
      </p:sp>
      <p:pic>
        <p:nvPicPr>
          <p:cNvPr id="64517" name="Imag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65923" y="212988"/>
            <a:ext cx="1492314" cy="97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35487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en Espagne</a:t>
            </a:r>
            <a:r>
              <a:rPr lang="fr-FR" altLang="fr-FR" sz="2800" dirty="0" smtClean="0">
                <a:hlinkClick r:id="rId2"/>
              </a:rPr>
              <a:t/>
            </a:r>
            <a:br>
              <a:rPr lang="fr-FR" altLang="fr-FR" sz="2800" dirty="0" smtClean="0">
                <a:hlinkClick r:id="rId2"/>
              </a:rPr>
            </a:br>
            <a:r>
              <a:rPr lang="fr-FR" altLang="fr-FR" sz="2000" dirty="0" smtClean="0">
                <a:hlinkClick r:id="rId2"/>
              </a:rPr>
              <a:t>www.universidad.es</a:t>
            </a:r>
            <a:r>
              <a:rPr lang="fr-FR" altLang="fr-FR" sz="2000" dirty="0" smtClean="0"/>
              <a:t> </a:t>
            </a:r>
          </a:p>
        </p:txBody>
      </p:sp>
      <p:pic>
        <p:nvPicPr>
          <p:cNvPr id="65539"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971550" y="1746251"/>
            <a:ext cx="7812088" cy="4975225"/>
          </a:xfrm>
          <a:noFill/>
        </p:spPr>
      </p:pic>
      <p:sp>
        <p:nvSpPr>
          <p:cNvPr id="6554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DFC0F9A8-9EB7-41CC-ACE8-AF4993A5CE0A}" type="slidenum">
              <a:rPr lang="fr-FR" altLang="fr-FR" sz="1200">
                <a:solidFill>
                  <a:srgbClr val="898989"/>
                </a:solidFill>
              </a:rPr>
              <a:pPr>
                <a:spcBef>
                  <a:spcPct val="0"/>
                </a:spcBef>
                <a:buFontTx/>
                <a:buNone/>
              </a:pPr>
              <a:t>75</a:t>
            </a:fld>
            <a:endParaRPr lang="fr-FR" altLang="fr-FR" sz="1200">
              <a:solidFill>
                <a:srgbClr val="898989"/>
              </a:solidFill>
            </a:endParaRPr>
          </a:p>
        </p:txBody>
      </p:sp>
    </p:spTree>
    <p:extLst>
      <p:ext uri="{BB962C8B-B14F-4D97-AF65-F5344CB8AC3E}">
        <p14:creationId xmlns:p14="http://schemas.microsoft.com/office/powerpoint/2010/main" val="412851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Espace réservé du contenu 2"/>
          <p:cNvSpPr>
            <a:spLocks noGrp="1"/>
          </p:cNvSpPr>
          <p:nvPr>
            <p:ph idx="1"/>
          </p:nvPr>
        </p:nvSpPr>
        <p:spPr>
          <a:xfrm>
            <a:off x="306388" y="1637507"/>
            <a:ext cx="8208962" cy="4897437"/>
          </a:xfrm>
        </p:spPr>
        <p:txBody>
          <a:bodyPr/>
          <a:lstStyle/>
          <a:p>
            <a:pPr marL="365125" indent="-282575" eaLnBrk="1" hangingPunct="1">
              <a:lnSpc>
                <a:spcPct val="170000"/>
              </a:lnSpc>
            </a:pPr>
            <a:r>
              <a:rPr lang="fr-FR" altLang="fr-FR" sz="1600" dirty="0" err="1" smtClean="0"/>
              <a:t>Laurea</a:t>
            </a:r>
            <a:r>
              <a:rPr lang="fr-FR" altLang="fr-FR" sz="1600" dirty="0" smtClean="0"/>
              <a:t>, </a:t>
            </a:r>
            <a:r>
              <a:rPr lang="fr-FR" altLang="fr-FR" sz="1600" dirty="0" err="1" smtClean="0"/>
              <a:t>laurea</a:t>
            </a:r>
            <a:r>
              <a:rPr lang="fr-FR" altLang="fr-FR" sz="1600" dirty="0" smtClean="0"/>
              <a:t> magistrale / </a:t>
            </a:r>
            <a:r>
              <a:rPr lang="fr-FR" altLang="fr-FR" sz="1600" dirty="0" err="1" smtClean="0"/>
              <a:t>specialistica</a:t>
            </a:r>
            <a:r>
              <a:rPr lang="fr-FR" altLang="fr-FR" sz="1600" dirty="0" smtClean="0"/>
              <a:t>, </a:t>
            </a:r>
            <a:r>
              <a:rPr lang="fr-FR" altLang="fr-FR" sz="1600" dirty="0" err="1" smtClean="0"/>
              <a:t>dottorato</a:t>
            </a:r>
            <a:endParaRPr lang="fr-FR" altLang="fr-FR" sz="1600" dirty="0" smtClean="0"/>
          </a:p>
          <a:p>
            <a:pPr marL="365125" indent="-282575" eaLnBrk="1" hangingPunct="1">
              <a:lnSpc>
                <a:spcPct val="170000"/>
              </a:lnSpc>
            </a:pPr>
            <a:r>
              <a:rPr lang="fr-FR" altLang="fr-FR" sz="1600" dirty="0" smtClean="0"/>
              <a:t>Contacter l’université et le consulat italien le plus proche pour constituer le dossier et connaître les dates de dépôt</a:t>
            </a:r>
          </a:p>
          <a:p>
            <a:pPr marL="365125" indent="-282575" eaLnBrk="1" hangingPunct="1">
              <a:lnSpc>
                <a:spcPct val="170000"/>
              </a:lnSpc>
            </a:pPr>
            <a:r>
              <a:rPr lang="fr-FR" altLang="fr-FR" sz="1600" dirty="0" smtClean="0"/>
              <a:t>Filières intéressantes : les écoles d’art en général, le stylisme, le design, la restauration et conservation du patrimoine ainsi que l’architecture…</a:t>
            </a:r>
          </a:p>
          <a:p>
            <a:pPr marL="365125" indent="-282575" eaLnBrk="1" hangingPunct="1">
              <a:lnSpc>
                <a:spcPct val="170000"/>
              </a:lnSpc>
            </a:pPr>
            <a:r>
              <a:rPr lang="fr-FR" altLang="fr-FR" sz="1600" dirty="0" smtClean="0"/>
              <a:t>Nombreuses filières qui recrutent via un test d’entrée </a:t>
            </a:r>
          </a:p>
          <a:p>
            <a:pPr marL="365125" indent="-282575" eaLnBrk="1" hangingPunct="1">
              <a:lnSpc>
                <a:spcPct val="170000"/>
              </a:lnSpc>
            </a:pPr>
            <a:r>
              <a:rPr lang="fr-FR" altLang="fr-FR" sz="1600" dirty="0" smtClean="0"/>
              <a:t>Coût : 1400</a:t>
            </a:r>
            <a:r>
              <a:rPr lang="fr-FR" altLang="fr-FR" sz="1600" baseline="30000" dirty="0" smtClean="0"/>
              <a:t> </a:t>
            </a:r>
            <a:r>
              <a:rPr lang="fr-FR" altLang="fr-FR" sz="1600" dirty="0" smtClean="0"/>
              <a:t>€ en moyenne</a:t>
            </a:r>
          </a:p>
          <a:p>
            <a:pPr marL="365125" indent="-282575" eaLnBrk="1" hangingPunct="1">
              <a:lnSpc>
                <a:spcPct val="170000"/>
              </a:lnSpc>
            </a:pPr>
            <a:r>
              <a:rPr lang="fr-FR" altLang="fr-FR" sz="1600" dirty="0" smtClean="0"/>
              <a:t>Sites utiles : </a:t>
            </a:r>
            <a:r>
              <a:rPr lang="fr-FR" altLang="fr-FR" sz="1600" dirty="0" smtClean="0">
                <a:hlinkClick r:id="rId2"/>
              </a:rPr>
              <a:t>www.etudier-en-italie.it</a:t>
            </a:r>
            <a:r>
              <a:rPr lang="fr-FR" altLang="fr-FR" sz="1600" dirty="0" smtClean="0"/>
              <a:t>,</a:t>
            </a:r>
            <a:r>
              <a:rPr lang="fr-FR" altLang="fr-FR" sz="1600" dirty="0" smtClean="0">
                <a:hlinkClick r:id="rId3"/>
              </a:rPr>
              <a:t>www.istruzione.it/web/universita/offerta-formativa</a:t>
            </a:r>
            <a:r>
              <a:rPr lang="fr-FR" altLang="fr-FR" sz="1600" dirty="0" smtClean="0"/>
              <a:t>, </a:t>
            </a:r>
            <a:r>
              <a:rPr lang="fr-FR" altLang="fr-FR" sz="1600" dirty="0" smtClean="0">
                <a:hlinkClick r:id="rId4"/>
              </a:rPr>
              <a:t>http://iostudio.pubblica.istruzione.it/web/guest/home</a:t>
            </a:r>
            <a:r>
              <a:rPr lang="fr-FR" altLang="fr-FR" sz="1600" dirty="0" smtClean="0"/>
              <a:t> (Portail vie étudiante), </a:t>
            </a:r>
            <a:r>
              <a:rPr lang="fr-FR" altLang="fr-FR" sz="1600" dirty="0" smtClean="0">
                <a:hlinkClick r:id="rId5"/>
              </a:rPr>
              <a:t>www.cestor.it</a:t>
            </a:r>
            <a:r>
              <a:rPr lang="fr-FR" altLang="fr-FR" sz="1600" dirty="0" smtClean="0"/>
              <a:t> (Masters / spécialisations)</a:t>
            </a:r>
          </a:p>
        </p:txBody>
      </p:sp>
      <p:sp>
        <p:nvSpPr>
          <p:cNvPr id="66563" name="Espace réservé du numéro de diapositive 4"/>
          <p:cNvSpPr>
            <a:spLocks noGrp="1"/>
          </p:cNvSpPr>
          <p:nvPr>
            <p:ph type="sldNum" sz="quarter" idx="12"/>
          </p:nvPr>
        </p:nvSpPr>
        <p:spPr bwMode="auto">
          <a:xfrm>
            <a:off x="6592888" y="630872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52138091-4AC3-4EB8-85C9-2E2B8FB53A49}" type="slidenum">
              <a:rPr lang="fr-FR" altLang="fr-FR" sz="1200">
                <a:solidFill>
                  <a:srgbClr val="898989"/>
                </a:solidFill>
              </a:rPr>
              <a:pPr>
                <a:spcBef>
                  <a:spcPct val="0"/>
                </a:spcBef>
                <a:buFontTx/>
                <a:buNone/>
              </a:pPr>
              <a:t>76</a:t>
            </a:fld>
            <a:endParaRPr lang="fr-FR" altLang="fr-FR" sz="1200">
              <a:solidFill>
                <a:srgbClr val="898989"/>
              </a:solidFill>
            </a:endParaRPr>
          </a:p>
        </p:txBody>
      </p:sp>
      <p:sp>
        <p:nvSpPr>
          <p:cNvPr id="66564"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en Italie</a:t>
            </a:r>
          </a:p>
        </p:txBody>
      </p:sp>
      <p:pic>
        <p:nvPicPr>
          <p:cNvPr id="66565" name="Image 4" descr="drapeau italie">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814552" y="169070"/>
            <a:ext cx="11493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93595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re 1"/>
          <p:cNvSpPr>
            <a:spLocks noGrp="1"/>
          </p:cNvSpPr>
          <p:nvPr>
            <p:ph type="title"/>
          </p:nvPr>
        </p:nvSpPr>
        <p:spPr/>
        <p:txBody>
          <a:bodyPr/>
          <a:lstStyle/>
          <a:p>
            <a:pPr algn="ctr"/>
            <a:r>
              <a:rPr lang="fr-FR" altLang="fr-FR" sz="3100" b="1" dirty="0"/>
              <a:t>Partir dans le supérieur</a:t>
            </a:r>
            <a:r>
              <a:rPr lang="fr-FR" altLang="fr-FR" sz="2800" dirty="0"/>
              <a:t/>
            </a:r>
            <a:br>
              <a:rPr lang="fr-FR" altLang="fr-FR" sz="2800" dirty="0"/>
            </a:br>
            <a:r>
              <a:rPr lang="fr-FR" altLang="fr-FR" sz="2000" dirty="0"/>
              <a:t>Etudes en Italie</a:t>
            </a:r>
            <a:r>
              <a:rPr lang="fr-FR" altLang="fr-FR" sz="2800" dirty="0" smtClean="0">
                <a:hlinkClick r:id="rId2"/>
              </a:rPr>
              <a:t/>
            </a:r>
            <a:br>
              <a:rPr lang="fr-FR" altLang="fr-FR" sz="2800" dirty="0" smtClean="0">
                <a:hlinkClick r:id="rId2"/>
              </a:rPr>
            </a:br>
            <a:r>
              <a:rPr lang="fr-FR" altLang="fr-FR" sz="2000" dirty="0" smtClean="0">
                <a:hlinkClick r:id="rId3"/>
              </a:rPr>
              <a:t>www.universitaly.it</a:t>
            </a:r>
            <a:r>
              <a:rPr lang="fr-FR" altLang="fr-FR" sz="2000" dirty="0" smtClean="0"/>
              <a:t> </a:t>
            </a:r>
            <a:r>
              <a:rPr lang="fr-FR" altLang="fr-FR" sz="2800" dirty="0" smtClean="0"/>
              <a:t> </a:t>
            </a:r>
          </a:p>
        </p:txBody>
      </p:sp>
      <p:sp>
        <p:nvSpPr>
          <p:cNvPr id="6758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8CD99AFD-59F0-4642-A2D5-B72F54E7D688}" type="slidenum">
              <a:rPr lang="fr-FR" altLang="fr-FR" sz="1200">
                <a:solidFill>
                  <a:srgbClr val="898989"/>
                </a:solidFill>
              </a:rPr>
              <a:pPr>
                <a:spcBef>
                  <a:spcPct val="0"/>
                </a:spcBef>
                <a:buFontTx/>
                <a:buNone/>
              </a:pPr>
              <a:t>77</a:t>
            </a:fld>
            <a:endParaRPr lang="fr-FR" altLang="fr-FR" sz="1200">
              <a:solidFill>
                <a:srgbClr val="898989"/>
              </a:solidFill>
            </a:endParaRPr>
          </a:p>
        </p:txBody>
      </p:sp>
      <p:pic>
        <p:nvPicPr>
          <p:cNvPr id="3" name="Espace réservé du contenu 2"/>
          <p:cNvPicPr>
            <a:picLocks noGrp="1" noChangeAspect="1"/>
          </p:cNvPicPr>
          <p:nvPr>
            <p:ph idx="1"/>
          </p:nvPr>
        </p:nvPicPr>
        <p:blipFill>
          <a:blip r:embed="rId4"/>
          <a:stretch>
            <a:fillRect/>
          </a:stretch>
        </p:blipFill>
        <p:spPr>
          <a:xfrm>
            <a:off x="792423" y="2125949"/>
            <a:ext cx="7886700" cy="3259370"/>
          </a:xfrm>
          <a:prstGeom prst="rect">
            <a:avLst/>
          </a:prstGeom>
        </p:spPr>
      </p:pic>
    </p:spTree>
    <p:extLst>
      <p:ext uri="{BB962C8B-B14F-4D97-AF65-F5344CB8AC3E}">
        <p14:creationId xmlns:p14="http://schemas.microsoft.com/office/powerpoint/2010/main" val="97608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re 1"/>
          <p:cNvSpPr>
            <a:spLocks noGrp="1"/>
          </p:cNvSpPr>
          <p:nvPr>
            <p:ph type="title"/>
          </p:nvPr>
        </p:nvSpPr>
        <p:spPr/>
        <p:txBody>
          <a:bodyPr/>
          <a:lstStyle/>
          <a:p>
            <a:pPr algn="ctr"/>
            <a:r>
              <a:rPr lang="fr-FR" altLang="fr-FR" sz="3100" b="1" dirty="0" smtClean="0"/>
              <a:t>Partir dans le supérieur</a:t>
            </a:r>
            <a:r>
              <a:rPr lang="fr-FR" altLang="fr-FR" sz="2800" dirty="0" smtClean="0"/>
              <a:t/>
            </a:r>
            <a:br>
              <a:rPr lang="fr-FR" altLang="fr-FR" sz="2800" dirty="0" smtClean="0"/>
            </a:br>
            <a:r>
              <a:rPr lang="fr-FR" altLang="fr-FR" sz="2000" dirty="0" smtClean="0"/>
              <a:t>Les études en Irlande</a:t>
            </a:r>
            <a:endParaRPr lang="fr-FR" altLang="fr-FR" sz="2800" dirty="0" smtClean="0"/>
          </a:p>
        </p:txBody>
      </p:sp>
      <p:sp>
        <p:nvSpPr>
          <p:cNvPr id="68611" name="Espace réservé du contenu 2"/>
          <p:cNvSpPr>
            <a:spLocks noGrp="1"/>
          </p:cNvSpPr>
          <p:nvPr>
            <p:ph idx="1"/>
          </p:nvPr>
        </p:nvSpPr>
        <p:spPr>
          <a:xfrm>
            <a:off x="468313" y="1557338"/>
            <a:ext cx="8229600" cy="4525962"/>
          </a:xfrm>
        </p:spPr>
        <p:txBody>
          <a:bodyPr/>
          <a:lstStyle/>
          <a:p>
            <a:pPr>
              <a:lnSpc>
                <a:spcPct val="150000"/>
              </a:lnSpc>
            </a:pPr>
            <a:r>
              <a:rPr lang="fr-FR" altLang="fr-FR" sz="1800" dirty="0" err="1" smtClean="0"/>
              <a:t>Bachelor</a:t>
            </a:r>
            <a:r>
              <a:rPr lang="fr-FR" altLang="fr-FR" sz="1800" dirty="0" smtClean="0"/>
              <a:t> – Master – </a:t>
            </a:r>
            <a:r>
              <a:rPr lang="fr-FR" altLang="fr-FR" sz="1800" dirty="0" err="1" smtClean="0"/>
              <a:t>doctorate</a:t>
            </a:r>
            <a:endParaRPr lang="fr-FR" altLang="fr-FR" sz="1800" dirty="0" smtClean="0"/>
          </a:p>
          <a:p>
            <a:pPr>
              <a:lnSpc>
                <a:spcPct val="150000"/>
              </a:lnSpc>
            </a:pPr>
            <a:r>
              <a:rPr lang="fr-FR" altLang="fr-FR" sz="1800" dirty="0" smtClean="0"/>
              <a:t>Universités – Institutes of </a:t>
            </a:r>
            <a:r>
              <a:rPr lang="fr-FR" altLang="fr-FR" sz="1800" dirty="0" err="1" smtClean="0"/>
              <a:t>technology</a:t>
            </a:r>
            <a:r>
              <a:rPr lang="fr-FR" altLang="fr-FR" sz="1800" dirty="0" smtClean="0"/>
              <a:t> (</a:t>
            </a:r>
            <a:r>
              <a:rPr lang="fr-FR" altLang="fr-FR" sz="1800" dirty="0" err="1" smtClean="0"/>
              <a:t>IOTs</a:t>
            </a:r>
            <a:r>
              <a:rPr lang="fr-FR" altLang="fr-FR" sz="1800" dirty="0" smtClean="0"/>
              <a:t>)</a:t>
            </a:r>
          </a:p>
          <a:p>
            <a:pPr>
              <a:lnSpc>
                <a:spcPct val="150000"/>
              </a:lnSpc>
            </a:pPr>
            <a:r>
              <a:rPr lang="fr-FR" altLang="fr-FR" sz="1800" dirty="0" smtClean="0"/>
              <a:t>Système </a:t>
            </a:r>
            <a:r>
              <a:rPr lang="fr-FR" altLang="fr-FR" sz="1800" b="1" dirty="0" smtClean="0"/>
              <a:t>sélectif à l’entrée</a:t>
            </a:r>
            <a:r>
              <a:rPr lang="fr-FR" altLang="fr-FR" sz="1800" dirty="0" smtClean="0"/>
              <a:t>, sur la base de points calculés en fonction de la réussite au diplôme de fin d’enseignement secondaire (</a:t>
            </a:r>
            <a:r>
              <a:rPr lang="fr-FR" altLang="fr-FR" sz="1800" i="1" dirty="0" smtClean="0"/>
              <a:t>« </a:t>
            </a:r>
            <a:r>
              <a:rPr lang="fr-FR" altLang="fr-FR" sz="1800" i="1" dirty="0" err="1" smtClean="0"/>
              <a:t>Leaving</a:t>
            </a:r>
            <a:r>
              <a:rPr lang="fr-FR" altLang="fr-FR" sz="1800" i="1" dirty="0" smtClean="0"/>
              <a:t> </a:t>
            </a:r>
            <a:r>
              <a:rPr lang="fr-FR" altLang="fr-FR" sz="1800" i="1" dirty="0" err="1" smtClean="0"/>
              <a:t>Certificate</a:t>
            </a:r>
            <a:r>
              <a:rPr lang="fr-FR" altLang="fr-FR" sz="1800" i="1" dirty="0" smtClean="0"/>
              <a:t> »</a:t>
            </a:r>
            <a:r>
              <a:rPr lang="fr-FR" altLang="fr-FR" sz="1800" dirty="0" smtClean="0"/>
              <a:t>). Score attribué sur la base des 6 meilleures notes. C’est le bureau des admissions des universités qui assure le calcul de ce score</a:t>
            </a:r>
          </a:p>
          <a:p>
            <a:pPr>
              <a:lnSpc>
                <a:spcPct val="150000"/>
              </a:lnSpc>
            </a:pPr>
            <a:r>
              <a:rPr lang="fr-FR" altLang="fr-FR" sz="1800" dirty="0" smtClean="0"/>
              <a:t>Procédure centralisée : CAO pour le cycle </a:t>
            </a:r>
            <a:r>
              <a:rPr lang="fr-FR" altLang="fr-FR" sz="1800" dirty="0" err="1" smtClean="0"/>
              <a:t>undergraduate</a:t>
            </a:r>
            <a:r>
              <a:rPr lang="fr-FR" altLang="fr-FR" sz="1800" dirty="0" smtClean="0"/>
              <a:t> jusqu’au 1</a:t>
            </a:r>
            <a:r>
              <a:rPr lang="fr-FR" altLang="fr-FR" sz="1800" baseline="30000" dirty="0" smtClean="0"/>
              <a:t>er</a:t>
            </a:r>
            <a:r>
              <a:rPr lang="fr-FR" altLang="fr-FR" sz="1800" dirty="0" smtClean="0"/>
              <a:t> février (UE)</a:t>
            </a:r>
          </a:p>
          <a:p>
            <a:pPr>
              <a:lnSpc>
                <a:spcPct val="150000"/>
              </a:lnSpc>
            </a:pPr>
            <a:r>
              <a:rPr lang="fr-FR" altLang="fr-FR" sz="1800" dirty="0" smtClean="0"/>
              <a:t>Sites utiles : </a:t>
            </a:r>
            <a:r>
              <a:rPr lang="fr-FR" altLang="fr-FR" sz="1800" dirty="0" smtClean="0">
                <a:hlinkClick r:id="rId2"/>
              </a:rPr>
              <a:t>www.education.ie</a:t>
            </a:r>
            <a:r>
              <a:rPr lang="fr-FR" altLang="fr-FR" sz="1800" dirty="0" smtClean="0"/>
              <a:t>   </a:t>
            </a:r>
            <a:r>
              <a:rPr lang="fr-FR" altLang="fr-FR" sz="1800" u="sng" dirty="0" smtClean="0">
                <a:hlinkClick r:id="rId3"/>
              </a:rPr>
              <a:t>www.qualifax.ie</a:t>
            </a:r>
            <a:r>
              <a:rPr lang="fr-FR" altLang="fr-FR" sz="1800" u="sng" dirty="0" smtClean="0"/>
              <a:t> </a:t>
            </a:r>
            <a:r>
              <a:rPr lang="fr-FR" altLang="fr-FR" sz="1800" dirty="0" smtClean="0"/>
              <a:t>(moteur de recherche) </a:t>
            </a:r>
          </a:p>
        </p:txBody>
      </p:sp>
      <p:pic>
        <p:nvPicPr>
          <p:cNvPr id="686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18350" y="365126"/>
            <a:ext cx="1766887"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93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Les études en Irlande</a:t>
            </a:r>
            <a:r>
              <a:rPr lang="fr-FR" altLang="fr-FR" sz="2800" dirty="0" smtClean="0">
                <a:hlinkClick r:id="rId2"/>
              </a:rPr>
              <a:t/>
            </a:r>
            <a:br>
              <a:rPr lang="fr-FR" altLang="fr-FR" sz="2800" dirty="0" smtClean="0">
                <a:hlinkClick r:id="rId2"/>
              </a:rPr>
            </a:br>
            <a:r>
              <a:rPr lang="fr-FR" altLang="fr-FR" sz="2000" dirty="0" smtClean="0">
                <a:hlinkClick r:id="rId2"/>
              </a:rPr>
              <a:t>www.qualifax.ie</a:t>
            </a:r>
            <a:r>
              <a:rPr lang="fr-FR" altLang="fr-FR" sz="2000" dirty="0" smtClean="0"/>
              <a:t> </a:t>
            </a:r>
          </a:p>
        </p:txBody>
      </p:sp>
      <p:pic>
        <p:nvPicPr>
          <p:cNvPr id="69635"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944563" y="1968690"/>
            <a:ext cx="725487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7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24855" y="282157"/>
            <a:ext cx="8078818" cy="4282854"/>
          </a:xfrm>
        </p:spPr>
        <p:txBody>
          <a:bodyPr>
            <a:normAutofit/>
          </a:bodyPr>
          <a:lstStyle/>
          <a:p>
            <a:pPr marL="0" indent="0" algn="ctr">
              <a:buNone/>
            </a:pPr>
            <a:r>
              <a:rPr lang="fr-FR" b="1" dirty="0" smtClean="0"/>
              <a:t>Taux de réussite dans l’enseignement supérieur</a:t>
            </a:r>
            <a:r>
              <a:rPr lang="fr-FR" dirty="0" smtClean="0"/>
              <a:t/>
            </a:r>
            <a:br>
              <a:rPr lang="fr-FR" dirty="0" smtClean="0"/>
            </a:br>
            <a:endParaRPr lang="fr-FR" dirty="0" smtClean="0"/>
          </a:p>
          <a:p>
            <a:pPr marL="0" indent="0">
              <a:buNone/>
            </a:pPr>
            <a:r>
              <a:rPr lang="fr-FR" sz="2000" dirty="0" smtClean="0"/>
              <a:t>2016 :  France 43,6% </a:t>
            </a:r>
          </a:p>
          <a:p>
            <a:pPr marL="0" indent="0">
              <a:buNone/>
            </a:pPr>
            <a:endParaRPr lang="fr-FR" dirty="0"/>
          </a:p>
        </p:txBody>
      </p:sp>
      <p:sp>
        <p:nvSpPr>
          <p:cNvPr id="5" name="Rectangle 4"/>
          <p:cNvSpPr/>
          <p:nvPr/>
        </p:nvSpPr>
        <p:spPr>
          <a:xfrm>
            <a:off x="96982" y="6364207"/>
            <a:ext cx="8853055" cy="276999"/>
          </a:xfrm>
          <a:prstGeom prst="rect">
            <a:avLst/>
          </a:prstGeom>
        </p:spPr>
        <p:txBody>
          <a:bodyPr wrap="square">
            <a:spAutoFit/>
          </a:bodyPr>
          <a:lstStyle/>
          <a:p>
            <a:r>
              <a:rPr lang="fr-FR" sz="1200" dirty="0">
                <a:hlinkClick r:id="rId2"/>
              </a:rPr>
              <a:t>http://</a:t>
            </a:r>
            <a:r>
              <a:rPr lang="fr-FR" sz="1200" dirty="0" smtClean="0">
                <a:hlinkClick r:id="rId2"/>
              </a:rPr>
              <a:t>ec.europa.eu/eurostat/documents/2995521/8001730/3-26042017-BP-EN.pdf/c22de270-ea00-4581-89bc-501056f9cae2</a:t>
            </a:r>
            <a:r>
              <a:rPr lang="fr-FR" sz="1200" dirty="0" smtClean="0"/>
              <a:t> </a:t>
            </a:r>
            <a:endParaRPr lang="fr-FR"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262" y="1637867"/>
            <a:ext cx="645795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9203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re 1"/>
          <p:cNvSpPr>
            <a:spLocks noGrp="1"/>
          </p:cNvSpPr>
          <p:nvPr>
            <p:ph type="title"/>
          </p:nvPr>
        </p:nvSpPr>
        <p:spPr>
          <a:xfrm>
            <a:off x="1357313" y="214313"/>
            <a:ext cx="7499350" cy="1725612"/>
          </a:xfrm>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Pour les pays scandinaves : www.studyin…</a:t>
            </a:r>
            <a:br>
              <a:rPr lang="fr-FR" altLang="fr-FR" sz="2000" dirty="0" smtClean="0"/>
            </a:br>
            <a:r>
              <a:rPr lang="fr-FR" altLang="fr-FR" sz="2000" dirty="0" err="1" smtClean="0"/>
              <a:t>norway</a:t>
            </a:r>
            <a:r>
              <a:rPr lang="fr-FR" altLang="fr-FR" sz="2000" dirty="0" smtClean="0"/>
              <a:t>/</a:t>
            </a:r>
            <a:r>
              <a:rPr lang="fr-FR" altLang="fr-FR" sz="2000" dirty="0" err="1" smtClean="0"/>
              <a:t>sweden</a:t>
            </a:r>
            <a:r>
              <a:rPr lang="fr-FR" altLang="fr-FR" sz="2000" dirty="0" smtClean="0"/>
              <a:t>/</a:t>
            </a:r>
            <a:r>
              <a:rPr lang="fr-FR" altLang="fr-FR" sz="2000" dirty="0" err="1" smtClean="0"/>
              <a:t>denmark</a:t>
            </a:r>
            <a:r>
              <a:rPr lang="fr-FR" altLang="fr-FR" sz="2000" dirty="0" smtClean="0"/>
              <a:t>/</a:t>
            </a:r>
            <a:r>
              <a:rPr lang="fr-FR" altLang="fr-FR" sz="2000" dirty="0" err="1" smtClean="0"/>
              <a:t>iceland</a:t>
            </a:r>
            <a:r>
              <a:rPr lang="fr-FR" altLang="fr-FR" sz="2000" dirty="0" smtClean="0"/>
              <a:t>/...</a:t>
            </a:r>
          </a:p>
        </p:txBody>
      </p:sp>
      <p:sp>
        <p:nvSpPr>
          <p:cNvPr id="70659"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1D12369A-08B1-4059-A9E6-AC19DA85096F}" type="slidenum">
              <a:rPr lang="fr-FR" altLang="fr-FR" sz="1200">
                <a:solidFill>
                  <a:srgbClr val="898989"/>
                </a:solidFill>
              </a:rPr>
              <a:pPr>
                <a:spcBef>
                  <a:spcPct val="0"/>
                </a:spcBef>
                <a:buFontTx/>
                <a:buNone/>
              </a:pPr>
              <a:t>80</a:t>
            </a:fld>
            <a:endParaRPr lang="fr-FR" altLang="fr-FR" sz="1200">
              <a:solidFill>
                <a:srgbClr val="898989"/>
              </a:solidFill>
            </a:endParaRPr>
          </a:p>
        </p:txBody>
      </p:sp>
      <p:pic>
        <p:nvPicPr>
          <p:cNvPr id="70660" name="Picture 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129654" y="1625908"/>
            <a:ext cx="4824484" cy="2399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p:cNvPicPr>
            <a:picLocks noChangeAspect="1"/>
          </p:cNvPicPr>
          <p:nvPr/>
        </p:nvPicPr>
        <p:blipFill>
          <a:blip r:embed="rId3"/>
          <a:stretch>
            <a:fillRect/>
          </a:stretch>
        </p:blipFill>
        <p:spPr>
          <a:xfrm>
            <a:off x="4373455" y="4358374"/>
            <a:ext cx="4659229" cy="2499626"/>
          </a:xfrm>
          <a:prstGeom prst="rect">
            <a:avLst/>
          </a:prstGeom>
        </p:spPr>
      </p:pic>
      <p:pic>
        <p:nvPicPr>
          <p:cNvPr id="3" name="Image 2"/>
          <p:cNvPicPr>
            <a:picLocks noChangeAspect="1"/>
          </p:cNvPicPr>
          <p:nvPr/>
        </p:nvPicPr>
        <p:blipFill>
          <a:blip r:embed="rId4"/>
          <a:stretch>
            <a:fillRect/>
          </a:stretch>
        </p:blipFill>
        <p:spPr>
          <a:xfrm>
            <a:off x="5104263" y="1625908"/>
            <a:ext cx="3752400" cy="2333425"/>
          </a:xfrm>
          <a:prstGeom prst="rect">
            <a:avLst/>
          </a:prstGeom>
        </p:spPr>
      </p:pic>
      <p:pic>
        <p:nvPicPr>
          <p:cNvPr id="4" name="Image 3"/>
          <p:cNvPicPr>
            <a:picLocks noChangeAspect="1"/>
          </p:cNvPicPr>
          <p:nvPr/>
        </p:nvPicPr>
        <p:blipFill>
          <a:blip r:embed="rId5"/>
          <a:stretch>
            <a:fillRect/>
          </a:stretch>
        </p:blipFill>
        <p:spPr>
          <a:xfrm>
            <a:off x="0" y="4163310"/>
            <a:ext cx="4373455" cy="2143923"/>
          </a:xfrm>
          <a:prstGeom prst="rect">
            <a:avLst/>
          </a:prstGeom>
        </p:spPr>
      </p:pic>
    </p:spTree>
    <p:extLst>
      <p:ext uri="{BB962C8B-B14F-4D97-AF65-F5344CB8AC3E}">
        <p14:creationId xmlns:p14="http://schemas.microsoft.com/office/powerpoint/2010/main" val="3776068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Espace réservé du contenu 2"/>
          <p:cNvSpPr>
            <a:spLocks noGrp="1"/>
          </p:cNvSpPr>
          <p:nvPr>
            <p:ph idx="1"/>
          </p:nvPr>
        </p:nvSpPr>
        <p:spPr>
          <a:xfrm>
            <a:off x="539750" y="1772148"/>
            <a:ext cx="7862888" cy="4462463"/>
          </a:xfrm>
        </p:spPr>
        <p:txBody>
          <a:bodyPr/>
          <a:lstStyle/>
          <a:p>
            <a:pPr eaLnBrk="1" hangingPunct="1">
              <a:lnSpc>
                <a:spcPct val="150000"/>
              </a:lnSpc>
            </a:pPr>
            <a:r>
              <a:rPr lang="fr-FR" altLang="fr-FR" sz="1800" dirty="0" smtClean="0"/>
              <a:t>Totale autonomie des universités (programmes et recrutement)</a:t>
            </a:r>
          </a:p>
          <a:p>
            <a:pPr eaLnBrk="1" hangingPunct="1">
              <a:lnSpc>
                <a:spcPct val="150000"/>
              </a:lnSpc>
            </a:pPr>
            <a:r>
              <a:rPr lang="fr-FR" altLang="fr-FR" sz="1800" dirty="0" smtClean="0"/>
              <a:t>Dates : généralement entre le 1</a:t>
            </a:r>
            <a:r>
              <a:rPr lang="fr-FR" altLang="fr-FR" sz="1800" baseline="30000" dirty="0" smtClean="0"/>
              <a:t>er</a:t>
            </a:r>
            <a:r>
              <a:rPr lang="fr-FR" altLang="fr-FR" sz="1800" dirty="0" smtClean="0"/>
              <a:t> décembre et le 15 mars (</a:t>
            </a:r>
            <a:r>
              <a:rPr lang="fr-FR" altLang="fr-FR" sz="1800" dirty="0" err="1" smtClean="0"/>
              <a:t>regular</a:t>
            </a:r>
            <a:r>
              <a:rPr lang="fr-FR" altLang="fr-FR" sz="1800" dirty="0" smtClean="0"/>
              <a:t> </a:t>
            </a:r>
            <a:r>
              <a:rPr lang="fr-FR" altLang="fr-FR" sz="1800" dirty="0" err="1" smtClean="0"/>
              <a:t>decision</a:t>
            </a:r>
            <a:r>
              <a:rPr lang="fr-FR" altLang="fr-FR" sz="1800" dirty="0" smtClean="0"/>
              <a:t>), parfois avant (</a:t>
            </a:r>
            <a:r>
              <a:rPr lang="fr-FR" altLang="fr-FR" sz="1800" dirty="0" err="1" smtClean="0"/>
              <a:t>early</a:t>
            </a:r>
            <a:r>
              <a:rPr lang="fr-FR" altLang="fr-FR" sz="1800" dirty="0" smtClean="0"/>
              <a:t> </a:t>
            </a:r>
            <a:r>
              <a:rPr lang="fr-FR" altLang="fr-FR" sz="1800" dirty="0" err="1" smtClean="0"/>
              <a:t>decision</a:t>
            </a:r>
            <a:r>
              <a:rPr lang="fr-FR" altLang="fr-FR" sz="1800" dirty="0" smtClean="0"/>
              <a:t>)</a:t>
            </a:r>
          </a:p>
          <a:p>
            <a:pPr eaLnBrk="1" hangingPunct="1">
              <a:lnSpc>
                <a:spcPct val="150000"/>
              </a:lnSpc>
            </a:pPr>
            <a:r>
              <a:rPr lang="fr-FR" altLang="fr-FR" sz="1800" dirty="0" smtClean="0"/>
              <a:t>TOEFL, mais aussi SAT ou ACT (payants)</a:t>
            </a:r>
          </a:p>
          <a:p>
            <a:pPr eaLnBrk="1" hangingPunct="1">
              <a:lnSpc>
                <a:spcPct val="150000"/>
              </a:lnSpc>
            </a:pPr>
            <a:r>
              <a:rPr lang="fr-FR" altLang="fr-FR" sz="1800" dirty="0" smtClean="0"/>
              <a:t>Frais de scolarité qui peuvent être très élevés</a:t>
            </a:r>
          </a:p>
          <a:p>
            <a:pPr eaLnBrk="1" hangingPunct="1">
              <a:lnSpc>
                <a:spcPct val="150000"/>
              </a:lnSpc>
            </a:pPr>
            <a:r>
              <a:rPr lang="fr-FR" altLang="fr-FR" sz="1800" dirty="0" smtClean="0"/>
              <a:t>Pour choisir son université, informations sur les conditions d’accès : </a:t>
            </a:r>
            <a:r>
              <a:rPr lang="fr-FR" altLang="fr-FR" sz="1800" dirty="0" smtClean="0">
                <a:hlinkClick r:id="rId2"/>
              </a:rPr>
              <a:t>www.collegeboard.org</a:t>
            </a:r>
            <a:r>
              <a:rPr lang="fr-FR" altLang="fr-FR" sz="1800" dirty="0" smtClean="0"/>
              <a:t>,     </a:t>
            </a:r>
            <a:r>
              <a:rPr lang="fr-FR" altLang="fr-FR" sz="1800" dirty="0" smtClean="0">
                <a:hlinkClick r:id="rId3"/>
              </a:rPr>
              <a:t>www.educationusa.state.gov</a:t>
            </a:r>
            <a:endParaRPr lang="fr-FR" altLang="fr-FR" sz="1800" dirty="0" smtClean="0"/>
          </a:p>
          <a:p>
            <a:pPr eaLnBrk="1" hangingPunct="1">
              <a:lnSpc>
                <a:spcPct val="150000"/>
              </a:lnSpc>
            </a:pPr>
            <a:r>
              <a:rPr lang="fr-FR" altLang="fr-FR" sz="1800" dirty="0" smtClean="0"/>
              <a:t>Commission franco américaine : </a:t>
            </a:r>
            <a:r>
              <a:rPr lang="fr-FR" altLang="fr-FR" sz="1800" dirty="0" smtClean="0">
                <a:hlinkClick r:id="rId4"/>
              </a:rPr>
              <a:t>www.fulbright-france.org</a:t>
            </a:r>
            <a:endParaRPr lang="fr-FR" altLang="fr-FR" sz="1800" dirty="0" smtClean="0"/>
          </a:p>
          <a:p>
            <a:pPr eaLnBrk="1" hangingPunct="1">
              <a:lnSpc>
                <a:spcPct val="150000"/>
              </a:lnSpc>
              <a:buFont typeface="Arial" panose="020B0604020202020204" pitchFamily="34" charset="0"/>
              <a:buNone/>
            </a:pPr>
            <a:endParaRPr lang="fr-FR" altLang="fr-FR" sz="1800" dirty="0" smtClean="0"/>
          </a:p>
        </p:txBody>
      </p:sp>
      <p:sp>
        <p:nvSpPr>
          <p:cNvPr id="7373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C6D3CFA8-0B38-436C-BAF7-51C38C6B7918}" type="slidenum">
              <a:rPr lang="fr-FR" altLang="fr-FR" sz="1200">
                <a:solidFill>
                  <a:srgbClr val="898989"/>
                </a:solidFill>
              </a:rPr>
              <a:pPr>
                <a:spcBef>
                  <a:spcPct val="0"/>
                </a:spcBef>
                <a:buFontTx/>
                <a:buNone/>
              </a:pPr>
              <a:t>81</a:t>
            </a:fld>
            <a:endParaRPr lang="fr-FR" altLang="fr-FR" sz="1200">
              <a:solidFill>
                <a:srgbClr val="898989"/>
              </a:solidFill>
            </a:endParaRPr>
          </a:p>
        </p:txBody>
      </p:sp>
      <p:sp>
        <p:nvSpPr>
          <p:cNvPr id="73732" name="Titre 1"/>
          <p:cNvSpPr>
            <a:spLocks noGrp="1"/>
          </p:cNvSpPr>
          <p:nvPr>
            <p:ph type="title"/>
          </p:nvPr>
        </p:nvSpPr>
        <p:spPr/>
        <p:txBody>
          <a:bodyPr/>
          <a:lstStyle/>
          <a:p>
            <a:pPr algn="ctr" eaLnBrk="1" hangingPunct="1"/>
            <a:r>
              <a:rPr lang="fr-FR" altLang="fr-FR" sz="3100" b="1" dirty="0" smtClean="0"/>
              <a:t>Partir dans le supérieur</a:t>
            </a:r>
            <a:r>
              <a:rPr lang="fr-FR" altLang="fr-FR" sz="2800" dirty="0" smtClean="0"/>
              <a:t/>
            </a:r>
            <a:br>
              <a:rPr lang="fr-FR" altLang="fr-FR" sz="2800" dirty="0" smtClean="0"/>
            </a:br>
            <a:r>
              <a:rPr lang="fr-FR" altLang="fr-FR" sz="2000" dirty="0" smtClean="0"/>
              <a:t>Etudes aux Etats-Unis</a:t>
            </a:r>
            <a:endParaRPr lang="fr-FR" altLang="fr-FR" sz="2800" dirty="0" smtClean="0"/>
          </a:p>
        </p:txBody>
      </p:sp>
      <p:pic>
        <p:nvPicPr>
          <p:cNvPr id="73734"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56142" y="253159"/>
            <a:ext cx="1445597" cy="82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472607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Titre 1"/>
          <p:cNvSpPr>
            <a:spLocks noGrp="1"/>
          </p:cNvSpPr>
          <p:nvPr>
            <p:ph type="title"/>
          </p:nvPr>
        </p:nvSpPr>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aux Etats-Unis</a:t>
            </a:r>
            <a:r>
              <a:rPr lang="fr-FR" altLang="fr-FR" sz="2800" dirty="0" smtClean="0">
                <a:hlinkClick r:id="rId2"/>
              </a:rPr>
              <a:t/>
            </a:r>
            <a:br>
              <a:rPr lang="fr-FR" altLang="fr-FR" sz="2800" dirty="0" smtClean="0">
                <a:hlinkClick r:id="rId2"/>
              </a:rPr>
            </a:br>
            <a:r>
              <a:rPr lang="fr-FR" altLang="fr-FR" sz="2000" dirty="0" smtClean="0">
                <a:hlinkClick r:id="rId2"/>
              </a:rPr>
              <a:t>www.educationusa.info</a:t>
            </a:r>
            <a:r>
              <a:rPr lang="fr-FR" altLang="fr-FR" sz="2000" dirty="0" smtClean="0"/>
              <a:t> </a:t>
            </a:r>
            <a:endParaRPr lang="fr-FR" altLang="fr-FR" sz="2800" dirty="0" smtClean="0"/>
          </a:p>
        </p:txBody>
      </p:sp>
      <p:sp>
        <p:nvSpPr>
          <p:cNvPr id="74755"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D703BC64-3EDB-43E7-834A-4D3A0EB17972}" type="slidenum">
              <a:rPr lang="fr-FR" altLang="fr-FR" sz="1200">
                <a:solidFill>
                  <a:srgbClr val="898989"/>
                </a:solidFill>
              </a:rPr>
              <a:pPr>
                <a:spcBef>
                  <a:spcPct val="0"/>
                </a:spcBef>
                <a:buFontTx/>
                <a:buNone/>
              </a:pPr>
              <a:t>82</a:t>
            </a:fld>
            <a:endParaRPr lang="fr-FR" altLang="fr-FR" sz="1200">
              <a:solidFill>
                <a:srgbClr val="898989"/>
              </a:solidFill>
            </a:endParaRPr>
          </a:p>
        </p:txBody>
      </p:sp>
      <p:pic>
        <p:nvPicPr>
          <p:cNvPr id="74756" name="Picture 6"/>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57200" y="1692275"/>
            <a:ext cx="8229600" cy="43418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81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itre 1"/>
          <p:cNvSpPr>
            <a:spLocks noGrp="1"/>
          </p:cNvSpPr>
          <p:nvPr>
            <p:ph type="title"/>
          </p:nvPr>
        </p:nvSpPr>
        <p:spPr>
          <a:xfrm>
            <a:off x="1042988" y="260350"/>
            <a:ext cx="7788275" cy="1143000"/>
          </a:xfrm>
        </p:spPr>
        <p:txBody>
          <a:bodyPr/>
          <a:lstStyle/>
          <a:p>
            <a:pPr algn="ctr"/>
            <a:r>
              <a:rPr lang="fr-FR" altLang="fr-FR" sz="3100" b="1" dirty="0">
                <a:solidFill>
                  <a:prstClr val="black"/>
                </a:solidFill>
              </a:rPr>
              <a:t>Partir dans le supérieur</a:t>
            </a:r>
            <a:r>
              <a:rPr lang="fr-FR" altLang="fr-FR" sz="2800" dirty="0">
                <a:solidFill>
                  <a:prstClr val="black"/>
                </a:solidFill>
              </a:rPr>
              <a:t/>
            </a:r>
            <a:br>
              <a:rPr lang="fr-FR" altLang="fr-FR" sz="2800" dirty="0">
                <a:solidFill>
                  <a:prstClr val="black"/>
                </a:solidFill>
              </a:rPr>
            </a:br>
            <a:r>
              <a:rPr lang="fr-FR" altLang="fr-FR" sz="2000" dirty="0">
                <a:solidFill>
                  <a:prstClr val="black"/>
                </a:solidFill>
              </a:rPr>
              <a:t>Etudes aux Etats-Unis</a:t>
            </a:r>
            <a:r>
              <a:rPr lang="fr-FR" altLang="fr-FR" sz="2800" dirty="0" smtClean="0">
                <a:hlinkClick r:id="rId2"/>
              </a:rPr>
              <a:t/>
            </a:r>
            <a:br>
              <a:rPr lang="fr-FR" altLang="fr-FR" sz="2800" dirty="0" smtClean="0">
                <a:hlinkClick r:id="rId2"/>
              </a:rPr>
            </a:br>
            <a:r>
              <a:rPr lang="fr-FR" altLang="fr-FR" sz="2000" dirty="0" smtClean="0">
                <a:hlinkClick r:id="rId2"/>
              </a:rPr>
              <a:t>www.fulbright-france.org</a:t>
            </a:r>
            <a:r>
              <a:rPr lang="fr-FR" altLang="fr-FR" sz="2000" dirty="0" smtClean="0"/>
              <a:t> </a:t>
            </a:r>
            <a:endParaRPr lang="fr-FR" altLang="fr-FR" sz="2800" dirty="0" smtClean="0"/>
          </a:p>
        </p:txBody>
      </p:sp>
      <p:sp>
        <p:nvSpPr>
          <p:cNvPr id="75779"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fld id="{B3A12F85-F1AD-420A-9C82-AB1672FF35A3}" type="slidenum">
              <a:rPr lang="fr-FR" altLang="fr-FR" sz="1200">
                <a:solidFill>
                  <a:srgbClr val="898989"/>
                </a:solidFill>
              </a:rPr>
              <a:pPr>
                <a:spcBef>
                  <a:spcPct val="0"/>
                </a:spcBef>
                <a:buFontTx/>
                <a:buNone/>
              </a:pPr>
              <a:t>83</a:t>
            </a:fld>
            <a:endParaRPr lang="fr-FR" altLang="fr-FR" sz="1200">
              <a:solidFill>
                <a:srgbClr val="898989"/>
              </a:solidFill>
            </a:endParaRPr>
          </a:p>
        </p:txBody>
      </p:sp>
      <p:pic>
        <p:nvPicPr>
          <p:cNvPr id="75780" name="Picture 5"/>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915988" y="1600200"/>
            <a:ext cx="7312025"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17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re 3"/>
          <p:cNvSpPr>
            <a:spLocks noGrp="1"/>
          </p:cNvSpPr>
          <p:nvPr>
            <p:ph type="title"/>
          </p:nvPr>
        </p:nvSpPr>
        <p:spPr>
          <a:xfrm>
            <a:off x="623888" y="2116092"/>
            <a:ext cx="7886700" cy="2081836"/>
          </a:xfrm>
        </p:spPr>
        <p:txBody>
          <a:bodyPr>
            <a:normAutofit/>
          </a:bodyPr>
          <a:lstStyle/>
          <a:p>
            <a:pPr algn="ctr"/>
            <a:r>
              <a:rPr lang="fr-FR" dirty="0" smtClean="0">
                <a:latin typeface="Calibri" charset="0"/>
              </a:rPr>
              <a:t>Merci pour votre attention !</a:t>
            </a:r>
            <a:r>
              <a:rPr lang="fr-FR" dirty="0" smtClean="0">
                <a:solidFill>
                  <a:srgbClr val="EEECE1"/>
                </a:solidFill>
                <a:latin typeface="Calibri" charset="0"/>
              </a:rPr>
              <a:t/>
            </a:r>
            <a:br>
              <a:rPr lang="fr-FR" dirty="0" smtClean="0">
                <a:solidFill>
                  <a:srgbClr val="EEECE1"/>
                </a:solidFill>
                <a:latin typeface="Calibri" charset="0"/>
              </a:rPr>
            </a:br>
            <a:r>
              <a:rPr lang="fr-FR" dirty="0" smtClean="0">
                <a:solidFill>
                  <a:srgbClr val="EEECE1"/>
                </a:solidFill>
                <a:latin typeface="Calibri" charset="0"/>
              </a:rPr>
              <a:t> 							 ;-)</a:t>
            </a:r>
            <a:br>
              <a:rPr lang="fr-FR" dirty="0" smtClean="0">
                <a:solidFill>
                  <a:srgbClr val="EEECE1"/>
                </a:solidFill>
                <a:latin typeface="Calibri" charset="0"/>
              </a:rPr>
            </a:br>
            <a:endParaRPr lang="fr-FR" sz="3200" i="1" dirty="0">
              <a:solidFill>
                <a:srgbClr val="EEECE1"/>
              </a:solidFill>
              <a:latin typeface="Calibri" charset="0"/>
            </a:endParaRPr>
          </a:p>
        </p:txBody>
      </p:sp>
      <p:pic>
        <p:nvPicPr>
          <p:cNvPr id="4" name="Image 3"/>
          <p:cNvPicPr>
            <a:picLocks noChangeAspect="1"/>
          </p:cNvPicPr>
          <p:nvPr/>
        </p:nvPicPr>
        <p:blipFill>
          <a:blip r:embed="rId3"/>
          <a:stretch>
            <a:fillRect/>
          </a:stretch>
        </p:blipFill>
        <p:spPr>
          <a:xfrm>
            <a:off x="522570" y="196956"/>
            <a:ext cx="3071972" cy="1728496"/>
          </a:xfrm>
          <a:prstGeom prst="rect">
            <a:avLst/>
          </a:prstGeom>
        </p:spPr>
      </p:pic>
      <p:pic>
        <p:nvPicPr>
          <p:cNvPr id="7" name="Image 6"/>
          <p:cNvPicPr>
            <a:picLocks noChangeAspect="1"/>
          </p:cNvPicPr>
          <p:nvPr/>
        </p:nvPicPr>
        <p:blipFill>
          <a:blip r:embed="rId4"/>
          <a:stretch>
            <a:fillRect/>
          </a:stretch>
        </p:blipFill>
        <p:spPr>
          <a:xfrm>
            <a:off x="7488321" y="5698145"/>
            <a:ext cx="861203" cy="921487"/>
          </a:xfrm>
          <a:prstGeom prst="rect">
            <a:avLst/>
          </a:prstGeom>
        </p:spPr>
      </p:pic>
      <p:pic>
        <p:nvPicPr>
          <p:cNvPr id="5" name="Image 4"/>
          <p:cNvPicPr>
            <a:picLocks noChangeAspect="1"/>
          </p:cNvPicPr>
          <p:nvPr/>
        </p:nvPicPr>
        <p:blipFill>
          <a:blip r:embed="rId5"/>
          <a:stretch>
            <a:fillRect/>
          </a:stretch>
        </p:blipFill>
        <p:spPr>
          <a:xfrm>
            <a:off x="2269463" y="3985289"/>
            <a:ext cx="3796238" cy="2634343"/>
          </a:xfrm>
          <a:prstGeom prst="rect">
            <a:avLst/>
          </a:prstGeom>
        </p:spPr>
      </p:pic>
      <p:sp>
        <p:nvSpPr>
          <p:cNvPr id="3" name="ZoneTexte 2"/>
          <p:cNvSpPr txBox="1"/>
          <p:nvPr/>
        </p:nvSpPr>
        <p:spPr>
          <a:xfrm>
            <a:off x="5413041" y="807358"/>
            <a:ext cx="3447143" cy="1323439"/>
          </a:xfrm>
          <a:prstGeom prst="rect">
            <a:avLst/>
          </a:prstGeom>
          <a:noFill/>
        </p:spPr>
        <p:txBody>
          <a:bodyPr wrap="square" rtlCol="0">
            <a:spAutoFit/>
          </a:bodyPr>
          <a:lstStyle/>
          <a:p>
            <a:pPr algn="ctr"/>
            <a:r>
              <a:rPr lang="fr-FR" b="1" dirty="0" err="1" smtClean="0"/>
              <a:t>Graziana</a:t>
            </a:r>
            <a:r>
              <a:rPr lang="fr-FR" b="1" dirty="0" smtClean="0"/>
              <a:t> </a:t>
            </a:r>
            <a:r>
              <a:rPr lang="fr-FR" b="1" dirty="0" err="1" smtClean="0"/>
              <a:t>Boscato</a:t>
            </a:r>
            <a:endParaRPr lang="fr-FR" b="1" dirty="0" smtClean="0"/>
          </a:p>
          <a:p>
            <a:pPr algn="ctr"/>
            <a:r>
              <a:rPr lang="fr-FR" sz="1200" b="1" dirty="0"/>
              <a:t>g</a:t>
            </a:r>
            <a:r>
              <a:rPr lang="fr-FR" sz="1200" b="1" dirty="0" smtClean="0"/>
              <a:t>raziana.boscato@ac-strasbourg.fr</a:t>
            </a:r>
          </a:p>
          <a:p>
            <a:pPr algn="ctr"/>
            <a:r>
              <a:rPr lang="fr-FR" b="1" dirty="0" smtClean="0"/>
              <a:t>Manon Klein </a:t>
            </a:r>
          </a:p>
          <a:p>
            <a:pPr algn="ctr"/>
            <a:r>
              <a:rPr lang="fr-FR" sz="1200" b="1" dirty="0" smtClean="0"/>
              <a:t>manon.klein@ac-strasbourg.fr</a:t>
            </a:r>
            <a:endParaRPr lang="fr-FR" sz="1200" b="1" dirty="0"/>
          </a:p>
          <a:p>
            <a:pPr algn="ctr"/>
            <a:endParaRPr lang="fr-FR" b="1" dirty="0"/>
          </a:p>
        </p:txBody>
      </p:sp>
    </p:spTree>
    <p:extLst>
      <p:ext uri="{BB962C8B-B14F-4D97-AF65-F5344CB8AC3E}">
        <p14:creationId xmlns:p14="http://schemas.microsoft.com/office/powerpoint/2010/main" val="256941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850" y="365126"/>
            <a:ext cx="8820150" cy="1325563"/>
          </a:xfrm>
        </p:spPr>
        <p:txBody>
          <a:bodyPr rtlCol="0">
            <a:normAutofit fontScale="90000"/>
          </a:bodyPr>
          <a:lstStyle/>
          <a:p>
            <a:pPr algn="ctr" eaLnBrk="1" fontAlgn="auto" hangingPunct="1">
              <a:spcAft>
                <a:spcPts val="0"/>
              </a:spcAft>
              <a:defRPr/>
            </a:pPr>
            <a:r>
              <a:rPr lang="fr-FR" b="1" dirty="0" smtClean="0"/>
              <a:t>Objectifs ambitieux de la stratégie des langues du ministère cf. </a:t>
            </a:r>
            <a:r>
              <a:rPr lang="fr-FR" b="1" dirty="0"/>
              <a:t> </a:t>
            </a:r>
            <a:r>
              <a:rPr lang="fr-FR" b="1" dirty="0" smtClean="0"/>
              <a:t>« mobilité » 22 janvier 2016</a:t>
            </a:r>
            <a:r>
              <a:rPr lang="fr-FR" dirty="0" smtClean="0"/>
              <a:t/>
            </a:r>
            <a:br>
              <a:rPr lang="fr-FR" dirty="0" smtClean="0"/>
            </a:br>
            <a:r>
              <a:rPr lang="fr-FR" sz="1600" dirty="0" smtClean="0">
                <a:hlinkClick r:id="rId2"/>
              </a:rPr>
              <a:t>www.education.gouv.fr/cid97827/strategie-langues-vivantes.html#Dynamiser_la_mobilite_internationale_des_eleves_au_service_de_leur_reussite</a:t>
            </a:r>
            <a:r>
              <a:rPr lang="fr-FR" sz="1600" dirty="0" smtClean="0"/>
              <a:t> </a:t>
            </a:r>
            <a:endParaRPr lang="fr-FR" dirty="0" smtClean="0"/>
          </a:p>
        </p:txBody>
      </p:sp>
      <p:sp>
        <p:nvSpPr>
          <p:cNvPr id="3" name="Espace réservé du contenu 2"/>
          <p:cNvSpPr>
            <a:spLocks noGrp="1"/>
          </p:cNvSpPr>
          <p:nvPr>
            <p:ph idx="1"/>
          </p:nvPr>
        </p:nvSpPr>
        <p:spPr>
          <a:xfrm>
            <a:off x="323850" y="1484313"/>
            <a:ext cx="8362950" cy="5040312"/>
          </a:xfrm>
        </p:spPr>
        <p:txBody>
          <a:bodyPr rtlCol="0">
            <a:normAutofit fontScale="25000" lnSpcReduction="20000"/>
          </a:bodyPr>
          <a:lstStyle/>
          <a:p>
            <a:pPr marL="0" indent="0" eaLnBrk="1" fontAlgn="auto" hangingPunct="1">
              <a:lnSpc>
                <a:spcPct val="170000"/>
              </a:lnSpc>
              <a:spcAft>
                <a:spcPts val="0"/>
              </a:spcAft>
              <a:buFont typeface="Arial" panose="020B0604020202020204" pitchFamily="34" charset="0"/>
              <a:buNone/>
              <a:defRPr/>
            </a:pPr>
            <a:r>
              <a:rPr lang="fr-FR" sz="5600" b="1" dirty="0" smtClean="0"/>
              <a:t>La généralisation des partenariats scolaires : une nouvelle ambition à horizon 2017</a:t>
            </a:r>
          </a:p>
          <a:p>
            <a:pPr eaLnBrk="1" fontAlgn="auto" hangingPunct="1">
              <a:lnSpc>
                <a:spcPct val="170000"/>
              </a:lnSpc>
              <a:spcAft>
                <a:spcPts val="0"/>
              </a:spcAft>
              <a:defRPr/>
            </a:pPr>
            <a:r>
              <a:rPr lang="fr-FR" sz="5600" b="1" dirty="0" smtClean="0"/>
              <a:t>100 % des collèges et lycées seront engagés dans un partenariat scolaire.</a:t>
            </a:r>
            <a:r>
              <a:rPr lang="fr-FR" sz="5600" dirty="0"/>
              <a:t> </a:t>
            </a:r>
            <a:endParaRPr lang="fr-FR" sz="5600" dirty="0" smtClean="0"/>
          </a:p>
          <a:p>
            <a:pPr eaLnBrk="1" fontAlgn="auto" hangingPunct="1">
              <a:lnSpc>
                <a:spcPct val="170000"/>
              </a:lnSpc>
              <a:spcAft>
                <a:spcPts val="0"/>
              </a:spcAft>
              <a:defRPr/>
            </a:pPr>
            <a:r>
              <a:rPr lang="fr-FR" sz="5600" b="1" dirty="0" smtClean="0"/>
              <a:t>Pour accompagner ces évolutions, plusieurs outils seront mis en place :</a:t>
            </a:r>
            <a:endParaRPr lang="fr-FR" sz="5600" dirty="0" smtClean="0"/>
          </a:p>
          <a:p>
            <a:pPr lvl="1" eaLnBrk="1" fontAlgn="auto" hangingPunct="1">
              <a:lnSpc>
                <a:spcPct val="170000"/>
              </a:lnSpc>
              <a:spcAft>
                <a:spcPts val="0"/>
              </a:spcAft>
              <a:defRPr/>
            </a:pPr>
            <a:r>
              <a:rPr lang="fr-FR" sz="5600" b="1" dirty="0" smtClean="0"/>
              <a:t>une plus grande sécurisation de la mobilité des élèves</a:t>
            </a:r>
            <a:r>
              <a:rPr lang="fr-FR" sz="5600" dirty="0" smtClean="0"/>
              <a:t> (circulaire)</a:t>
            </a:r>
          </a:p>
          <a:p>
            <a:pPr lvl="1" eaLnBrk="1" fontAlgn="auto" hangingPunct="1">
              <a:lnSpc>
                <a:spcPct val="170000"/>
              </a:lnSpc>
              <a:spcAft>
                <a:spcPts val="0"/>
              </a:spcAft>
              <a:defRPr/>
            </a:pPr>
            <a:r>
              <a:rPr lang="fr-FR" sz="5600" b="1" dirty="0" smtClean="0"/>
              <a:t>une fiche d’accompagnement de la mobilité à destination des parents</a:t>
            </a:r>
            <a:r>
              <a:rPr lang="fr-FR" sz="5600" dirty="0" smtClean="0"/>
              <a:t>,</a:t>
            </a:r>
          </a:p>
          <a:p>
            <a:pPr lvl="1" eaLnBrk="1" fontAlgn="auto" hangingPunct="1">
              <a:lnSpc>
                <a:spcPct val="170000"/>
              </a:lnSpc>
              <a:spcAft>
                <a:spcPts val="0"/>
              </a:spcAft>
              <a:defRPr/>
            </a:pPr>
            <a:r>
              <a:rPr lang="fr-FR" sz="5600" dirty="0" smtClean="0"/>
              <a:t> </a:t>
            </a:r>
            <a:r>
              <a:rPr lang="fr-FR" sz="5600" b="1" dirty="0" smtClean="0"/>
              <a:t>une meilleure reconnaissance de la mobilité</a:t>
            </a:r>
            <a:r>
              <a:rPr lang="fr-FR" sz="5600" dirty="0" smtClean="0"/>
              <a:t> : un élève parti en mobilité dans le cadre d’un partenariat ne doit pas être pénalisé à son retour, qu’il s’agisse de son passage dans la classe supérieure (si ses résultats le permettent), de son orientation ou de sa réaffectation dans un établissement français ; les acquis scolaires construits dans le cadre d’une mobilité à l’étranger seront donc pleinement reconnus</a:t>
            </a:r>
          </a:p>
          <a:p>
            <a:pPr lvl="1" eaLnBrk="1" fontAlgn="auto" hangingPunct="1">
              <a:lnSpc>
                <a:spcPct val="170000"/>
              </a:lnSpc>
              <a:spcAft>
                <a:spcPts val="0"/>
              </a:spcAft>
              <a:defRPr/>
            </a:pPr>
            <a:r>
              <a:rPr lang="fr-FR" sz="5600" b="1" dirty="0" smtClean="0"/>
              <a:t>une meilleure valorisation de la mobilité</a:t>
            </a:r>
            <a:r>
              <a:rPr lang="fr-FR" sz="5600" dirty="0" smtClean="0"/>
              <a:t> : toute mobilité apprenante est une expérience dont notre système éducatif se doit de reconnaître la richesse et la spécificité ; </a:t>
            </a:r>
            <a:r>
              <a:rPr lang="fr-FR" sz="5600" b="1" dirty="0" smtClean="0"/>
              <a:t>pour chaque mobilité, une attestation sera produite dans le cadre du livret scolaire</a:t>
            </a:r>
            <a:r>
              <a:rPr lang="fr-FR" sz="5600" dirty="0" smtClean="0"/>
              <a:t> afin de mettre en valeur les compétences acquises par l’élève à cette occasion</a:t>
            </a:r>
          </a:p>
          <a:p>
            <a:pPr eaLnBrk="1" fontAlgn="auto" hangingPunct="1">
              <a:lnSpc>
                <a:spcPct val="170000"/>
              </a:lnSpc>
              <a:spcAft>
                <a:spcPts val="0"/>
              </a:spcAft>
              <a:defRPr/>
            </a:pPr>
            <a:endParaRPr lang="fr-FR" dirty="0" smtClean="0"/>
          </a:p>
        </p:txBody>
      </p:sp>
    </p:spTree>
    <p:extLst>
      <p:ext uri="{BB962C8B-B14F-4D97-AF65-F5344CB8AC3E}">
        <p14:creationId xmlns:p14="http://schemas.microsoft.com/office/powerpoint/2010/main" val="2630441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2532</TotalTime>
  <Words>4039</Words>
  <Application>Microsoft Office PowerPoint</Application>
  <PresentationFormat>Affichage à l'écran (4:3)</PresentationFormat>
  <Paragraphs>578</Paragraphs>
  <Slides>84</Slides>
  <Notes>8</Notes>
  <HiddenSlides>18</HiddenSlides>
  <MMClips>0</MMClips>
  <ScaleCrop>false</ScaleCrop>
  <HeadingPairs>
    <vt:vector size="4" baseType="variant">
      <vt:variant>
        <vt:lpstr>Thème</vt:lpstr>
      </vt:variant>
      <vt:variant>
        <vt:i4>1</vt:i4>
      </vt:variant>
      <vt:variant>
        <vt:lpstr>Titres des diapositives</vt:lpstr>
      </vt:variant>
      <vt:variant>
        <vt:i4>84</vt:i4>
      </vt:variant>
    </vt:vector>
  </HeadingPairs>
  <TitlesOfParts>
    <vt:vector size="85" baseType="lpstr">
      <vt:lpstr>Thème Office</vt:lpstr>
      <vt:lpstr>Partir à l’étranger :  études, stages, jobs, volontariats…</vt:lpstr>
      <vt:lpstr>Euroguidance : ??? </vt:lpstr>
      <vt:lpstr>Données sur la mobilité  CampusFrance Février 2017</vt:lpstr>
      <vt:lpstr>Données sur la mobilité  CampusFrance février 2017</vt:lpstr>
      <vt:lpstr>Données sur la mobilité  CampusFrance février 2016</vt:lpstr>
      <vt:lpstr>L’Europe et l’éducation Contexte politique de la mobilité</vt:lpstr>
      <vt:lpstr>Présentation PowerPoint</vt:lpstr>
      <vt:lpstr>Présentation PowerPoint</vt:lpstr>
      <vt:lpstr>Objectifs ambitieux de la stratégie des langues du ministère cf.  « mobilité » 22 janvier 2016 www.education.gouv.fr/cid97827/strategie-langues-vivantes.html#Dynamiser_la_mobilite_internationale_des_eleves_au_service_de_leur_reussite </vt:lpstr>
      <vt:lpstr>Partir dans le supérieur Le processus de Bologne</vt:lpstr>
      <vt:lpstr>Erasmus+</vt:lpstr>
      <vt:lpstr>Cadre européen des Certifications – CEC </vt:lpstr>
      <vt:lpstr>Les principaux réseaux européens</vt:lpstr>
      <vt:lpstr> Le portefeuille européen de compétences EUROPASS  </vt:lpstr>
      <vt:lpstr>Présentation PowerPoint</vt:lpstr>
      <vt:lpstr>Présentation PowerPoint</vt:lpstr>
      <vt:lpstr>Supplément descriptif du certificat</vt:lpstr>
      <vt:lpstr>Le supplément au diplôme</vt:lpstr>
      <vt:lpstr>Un cadre commun d’évaluation pour les langues </vt:lpstr>
      <vt:lpstr>Entretien – conseil en mobilité </vt:lpstr>
      <vt:lpstr>L’entretien en mobilité </vt:lpstr>
      <vt:lpstr>         La mobilité des jeunes en formation initiale</vt:lpstr>
      <vt:lpstr>Partir dès le secondaire</vt:lpstr>
      <vt:lpstr>Partir dans le secondaire Les programmes de l’OFAJ</vt:lpstr>
      <vt:lpstr>Partir dans le secondaire Avec l’AEFE, www.aefe.fr </vt:lpstr>
      <vt:lpstr>Partir dans le secondaire Avec le secrétariat franco-allemand</vt:lpstr>
      <vt:lpstr>Partir dans le secondaire Avec le programme Erasmus + </vt:lpstr>
      <vt:lpstr>Partir dans le secondaire Avec le Rotary Club </vt:lpstr>
      <vt:lpstr>Partir dans le supérieur </vt:lpstr>
      <vt:lpstr>Etudes et « international »</vt:lpstr>
      <vt:lpstr>Partir dans le supérieur La mobilité individuelle</vt:lpstr>
      <vt:lpstr>Partir dans le supérieur Mobilité individuelle : financement</vt:lpstr>
      <vt:lpstr>Partir dans le supérieur Les procédures d’admission et inscriptions </vt:lpstr>
      <vt:lpstr>Partir dans le supérieur Les procédures de sélection, quelques exemples</vt:lpstr>
      <vt:lpstr>Partir dans le supérieur :  Le calendrier, quelques exemples </vt:lpstr>
      <vt:lpstr>Partir dans le supérieur Niveau de langue</vt:lpstr>
      <vt:lpstr>Partir dans le supérieur Frais de scolarité en euros pour une année scolaire</vt:lpstr>
      <vt:lpstr>Présentation PowerPoint</vt:lpstr>
      <vt:lpstr>La mobilité institutionnelle </vt:lpstr>
      <vt:lpstr>Partir dans le supérieur Mobilité institutionnelle : les doubles diplômes</vt:lpstr>
      <vt:lpstr>Partir dans le supérieur Mobilité institutionnelle : les programmes d’échanges</vt:lpstr>
      <vt:lpstr>Partir dans le supérieur Mobilité dans le cadre d’un programme : financement</vt:lpstr>
      <vt:lpstr>Les stages à l’étranger</vt:lpstr>
      <vt:lpstr>Autres formes de mobilité</vt:lpstr>
      <vt:lpstr>Faire une année de césure </vt:lpstr>
      <vt:lpstr>Les séjours linguistiques de longue durée</vt:lpstr>
      <vt:lpstr>Permis Vacances-Travail (PVT) (ou Working Holiday Visa) </vt:lpstr>
      <vt:lpstr>Bourses Zellidja</vt:lpstr>
      <vt:lpstr>Présentation PowerPoint</vt:lpstr>
      <vt:lpstr>Les expériences de travail  Les jobs </vt:lpstr>
      <vt:lpstr>Les expériences de travail  Les séjours au pair</vt:lpstr>
      <vt:lpstr>Les expériences de travail  Les échanges de service </vt:lpstr>
      <vt:lpstr>Les expériences de travail Les assistants de langue – Les lecteurs  </vt:lpstr>
      <vt:lpstr>Le volontariat </vt:lpstr>
      <vt:lpstr>Les volontariats Le service volontaire européen (SVE) </vt:lpstr>
      <vt:lpstr>Présentation PowerPoint</vt:lpstr>
      <vt:lpstr>Les volontariats  Le Volontariat International en Entreprise ou en Administration   </vt:lpstr>
      <vt:lpstr>Les volontariats  Le volontariat de solidarité international  </vt:lpstr>
      <vt:lpstr>Focus et points forts de certains pays</vt:lpstr>
      <vt:lpstr>Les filières médicales et paramédicales en Europe</vt:lpstr>
      <vt:lpstr>Les écoles d’art en Europe</vt:lpstr>
      <vt:lpstr>Etudes au Royaume-Uni</vt:lpstr>
      <vt:lpstr>Présentation PowerPoint</vt:lpstr>
      <vt:lpstr>Etudes au Royaume-Uni</vt:lpstr>
      <vt:lpstr>Présentation PowerPoint</vt:lpstr>
      <vt:lpstr>Etudes en Allemagne</vt:lpstr>
      <vt:lpstr>Etudes en Allemagne  www.studienwahl.de </vt:lpstr>
      <vt:lpstr>L’université franco-allemande Deutsch-Französische Hochschule</vt:lpstr>
      <vt:lpstr>L’université franco-allemande Deutsch-Französische Hochschule</vt:lpstr>
      <vt:lpstr>Partir dans le supérieur Etudier au Canada - Québec</vt:lpstr>
      <vt:lpstr>Partir dans le supérieur Etudier au Canada - Québec www.educanada.ca/  </vt:lpstr>
      <vt:lpstr>Partir dans le supérieur Etudes en Belgique francophone </vt:lpstr>
      <vt:lpstr>Partir dans le supérieur Etudes en Belgique francophone  www.studyinbelgium.be </vt:lpstr>
      <vt:lpstr>Partir dans le supérieur Etudes en Espagne</vt:lpstr>
      <vt:lpstr>Partir dans le supérieur Etudes en Espagne www.universidad.es </vt:lpstr>
      <vt:lpstr>Partir dans le supérieur Etudes en Italie</vt:lpstr>
      <vt:lpstr>Partir dans le supérieur Etudes en Italie www.universitaly.it  </vt:lpstr>
      <vt:lpstr>Partir dans le supérieur Les études en Irlande</vt:lpstr>
      <vt:lpstr>Partir dans le supérieur Les études en Irlande www.qualifax.ie </vt:lpstr>
      <vt:lpstr>Partir dans le supérieur Pour les pays scandinaves : www.studyin… norway/sweden/denmark/iceland/...</vt:lpstr>
      <vt:lpstr>Partir dans le supérieur Etudes aux Etats-Unis</vt:lpstr>
      <vt:lpstr>Partir dans le supérieur Etudes aux Etats-Unis www.educationusa.info </vt:lpstr>
      <vt:lpstr>Partir dans le supérieur Etudes aux Etats-Unis www.fulbright-france.org </vt:lpstr>
      <vt:lpstr>Merci pour votre attention !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et mobilité</dc:title>
  <dc:creator>Isabelle Dekeister</dc:creator>
  <cp:lastModifiedBy>BOSCATO Graziana</cp:lastModifiedBy>
  <cp:revision>189</cp:revision>
  <cp:lastPrinted>2015-11-20T17:31:41Z</cp:lastPrinted>
  <dcterms:created xsi:type="dcterms:W3CDTF">2015-11-18T08:23:31Z</dcterms:created>
  <dcterms:modified xsi:type="dcterms:W3CDTF">2017-10-15T22:00:46Z</dcterms:modified>
</cp:coreProperties>
</file>